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59" r:id="rId16"/>
    <p:sldId id="264" r:id="rId17"/>
    <p:sldId id="265" r:id="rId18"/>
    <p:sldId id="266" r:id="rId19"/>
    <p:sldId id="267" r:id="rId20"/>
    <p:sldId id="268" r:id="rId21"/>
    <p:sldId id="269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7C24-B4C2-49D5-806B-830F11357B31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2C0B-BAC1-4E7F-BA05-7A238EBE8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90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7C24-B4C2-49D5-806B-830F11357B31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2C0B-BAC1-4E7F-BA05-7A238EBE8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68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7C24-B4C2-49D5-806B-830F11357B31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2C0B-BAC1-4E7F-BA05-7A238EBE8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26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7C24-B4C2-49D5-806B-830F11357B31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2C0B-BAC1-4E7F-BA05-7A238EBE8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75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7C24-B4C2-49D5-806B-830F11357B31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2C0B-BAC1-4E7F-BA05-7A238EBE8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32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7C24-B4C2-49D5-806B-830F11357B31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2C0B-BAC1-4E7F-BA05-7A238EBE8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73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7C24-B4C2-49D5-806B-830F11357B31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2C0B-BAC1-4E7F-BA05-7A238EBE8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83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7C24-B4C2-49D5-806B-830F11357B31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2C0B-BAC1-4E7F-BA05-7A238EBE8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14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7C24-B4C2-49D5-806B-830F11357B31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2C0B-BAC1-4E7F-BA05-7A238EBE8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14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7C24-B4C2-49D5-806B-830F11357B31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2C0B-BAC1-4E7F-BA05-7A238EBE8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28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7C24-B4C2-49D5-806B-830F11357B31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2C0B-BAC1-4E7F-BA05-7A238EBE8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23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07C24-B4C2-49D5-806B-830F11357B31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B2C0B-BAC1-4E7F-BA05-7A238EBE83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07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Alergologie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980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Zvláštní tým sester na péči o těžké astma ?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40057" t="29608" r="28023" b="19725"/>
          <a:stretch/>
        </p:blipFill>
        <p:spPr>
          <a:xfrm>
            <a:off x="3382433" y="1456266"/>
            <a:ext cx="5427134" cy="484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77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 k biologické léčbě rozhoduje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39184" t="17756" r="27908" b="29523"/>
          <a:stretch/>
        </p:blipFill>
        <p:spPr>
          <a:xfrm>
            <a:off x="3159185" y="1602278"/>
            <a:ext cx="5597214" cy="504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06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87487"/>
            <a:ext cx="10515600" cy="1325563"/>
          </a:xfrm>
        </p:spPr>
        <p:txBody>
          <a:bodyPr/>
          <a:lstStyle/>
          <a:p>
            <a:r>
              <a:rPr lang="cs-CZ" dirty="0"/>
              <a:t>Farmakologické studie s novými léky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39953" t="27269" r="28415" b="22978"/>
          <a:stretch/>
        </p:blipFill>
        <p:spPr>
          <a:xfrm>
            <a:off x="3496734" y="1613050"/>
            <a:ext cx="5410200" cy="478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12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Zájem o vedení NCTA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40195" t="27606" r="28820" b="22513"/>
          <a:stretch/>
        </p:blipFill>
        <p:spPr>
          <a:xfrm>
            <a:off x="3103033" y="1329266"/>
            <a:ext cx="5985933" cy="542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25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Číselné výsledky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Zvlášť za ALG/TRN, musíte si rozdělit, můžete i na svůj slajd se svojí odborností pak přidat ke srovnání vždy výsledky druhé odbornosti</a:t>
            </a:r>
          </a:p>
        </p:txBody>
      </p:sp>
    </p:spTree>
    <p:extLst>
      <p:ext uri="{BB962C8B-B14F-4D97-AF65-F5344CB8AC3E}">
        <p14:creationId xmlns:p14="http://schemas.microsoft.com/office/powerpoint/2010/main" val="3767528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dlouhá je čekací lhůta na objednání pacienta s těžkým astmatem do poradny (ALG)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709333" y="2543032"/>
            <a:ext cx="305083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ALG</a:t>
            </a:r>
          </a:p>
          <a:p>
            <a:r>
              <a:rPr lang="cs-CZ" dirty="0"/>
              <a:t>OLOMOUC 	1 měsíc</a:t>
            </a:r>
          </a:p>
          <a:p>
            <a:r>
              <a:rPr lang="cs-CZ" dirty="0"/>
              <a:t>Praha MOTOL	1 měsíc</a:t>
            </a:r>
          </a:p>
          <a:p>
            <a:r>
              <a:rPr lang="cs-CZ" dirty="0"/>
              <a:t>Ústí n L		1-2 měsíce</a:t>
            </a:r>
          </a:p>
          <a:p>
            <a:r>
              <a:rPr lang="cs-CZ" dirty="0"/>
              <a:t>H.KRÁLOVÉ	2-3 měsíce</a:t>
            </a:r>
          </a:p>
          <a:p>
            <a:r>
              <a:rPr lang="cs-CZ" dirty="0"/>
              <a:t>ZLÍN		3 měsíce</a:t>
            </a:r>
          </a:p>
          <a:p>
            <a:r>
              <a:rPr lang="cs-CZ" dirty="0"/>
              <a:t>BRNO		4-5 měsíců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476067" y="2404533"/>
            <a:ext cx="305083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PNE</a:t>
            </a:r>
          </a:p>
          <a:p>
            <a:r>
              <a:rPr lang="cs-CZ" dirty="0" err="1"/>
              <a:t>Č.Budějovice</a:t>
            </a:r>
            <a:r>
              <a:rPr lang="cs-CZ" dirty="0"/>
              <a:t>	2 týdny</a:t>
            </a:r>
          </a:p>
          <a:p>
            <a:r>
              <a:rPr lang="cs-CZ" dirty="0" err="1"/>
              <a:t>N.Jičín</a:t>
            </a:r>
            <a:r>
              <a:rPr lang="cs-CZ" dirty="0"/>
              <a:t>		1 měsíc</a:t>
            </a:r>
          </a:p>
          <a:p>
            <a:r>
              <a:rPr lang="cs-CZ" dirty="0"/>
              <a:t>Olomouc		1 měsíc</a:t>
            </a:r>
          </a:p>
          <a:p>
            <a:r>
              <a:rPr lang="cs-CZ" dirty="0"/>
              <a:t>Praha </a:t>
            </a:r>
            <a:r>
              <a:rPr lang="cs-CZ" dirty="0" err="1"/>
              <a:t>Thomayerka</a:t>
            </a:r>
            <a:r>
              <a:rPr lang="cs-CZ" dirty="0"/>
              <a:t>	1 měsíc</a:t>
            </a:r>
          </a:p>
          <a:p>
            <a:r>
              <a:rPr lang="cs-CZ" dirty="0"/>
              <a:t>Praha Bulovka 	1 měsíc</a:t>
            </a:r>
          </a:p>
          <a:p>
            <a:r>
              <a:rPr lang="cs-CZ" dirty="0"/>
              <a:t>Motol		1-3 měsíce</a:t>
            </a:r>
          </a:p>
          <a:p>
            <a:r>
              <a:rPr lang="cs-CZ" dirty="0"/>
              <a:t>Ostrava		3 měsíce</a:t>
            </a:r>
          </a:p>
          <a:p>
            <a:r>
              <a:rPr lang="cs-CZ" dirty="0"/>
              <a:t>Brno 		3 měsíce</a:t>
            </a:r>
          </a:p>
          <a:p>
            <a:r>
              <a:rPr lang="cs-CZ" dirty="0" err="1"/>
              <a:t>Hr.Králové</a:t>
            </a:r>
            <a:r>
              <a:rPr lang="cs-CZ" dirty="0"/>
              <a:t>	6 měsíců	</a:t>
            </a:r>
          </a:p>
          <a:p>
            <a:r>
              <a:rPr lang="cs-CZ" dirty="0"/>
              <a:t>Plzeň		6-8 měsíců</a:t>
            </a:r>
          </a:p>
        </p:txBody>
      </p:sp>
    </p:spTree>
    <p:extLst>
      <p:ext uri="{BB962C8B-B14F-4D97-AF65-F5344CB8AC3E}">
        <p14:creationId xmlns:p14="http://schemas.microsoft.com/office/powerpoint/2010/main" val="2929181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Kolik pacientů s těžkým refrakterním astmatem máte ve své péči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293533" y="2438400"/>
            <a:ext cx="29546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ALG</a:t>
            </a:r>
          </a:p>
          <a:p>
            <a:r>
              <a:rPr lang="cs-CZ" dirty="0"/>
              <a:t>Olomouc 		50</a:t>
            </a:r>
          </a:p>
          <a:p>
            <a:r>
              <a:rPr lang="cs-CZ" dirty="0"/>
              <a:t>Ústí nad Labem	30	</a:t>
            </a:r>
          </a:p>
          <a:p>
            <a:r>
              <a:rPr lang="cs-CZ" dirty="0"/>
              <a:t>Praha Motol	24</a:t>
            </a:r>
          </a:p>
          <a:p>
            <a:r>
              <a:rPr lang="cs-CZ" dirty="0" err="1"/>
              <a:t>Hr.Králové</a:t>
            </a:r>
            <a:r>
              <a:rPr lang="cs-CZ" dirty="0"/>
              <a:t>	85</a:t>
            </a:r>
          </a:p>
          <a:p>
            <a:r>
              <a:rPr lang="cs-CZ" dirty="0"/>
              <a:t>Zlín		20</a:t>
            </a:r>
          </a:p>
          <a:p>
            <a:r>
              <a:rPr lang="cs-CZ" dirty="0"/>
              <a:t>Brno		50	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248188" y="2438400"/>
            <a:ext cx="295465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PNE</a:t>
            </a:r>
          </a:p>
          <a:p>
            <a:r>
              <a:rPr lang="cs-CZ" dirty="0" err="1"/>
              <a:t>N.Jičín</a:t>
            </a:r>
            <a:r>
              <a:rPr lang="cs-CZ" dirty="0"/>
              <a:t> 		9</a:t>
            </a:r>
          </a:p>
          <a:p>
            <a:r>
              <a:rPr lang="cs-CZ" dirty="0"/>
              <a:t>Praha Motol	33</a:t>
            </a:r>
          </a:p>
          <a:p>
            <a:r>
              <a:rPr lang="cs-CZ" dirty="0"/>
              <a:t>Ostrava		35</a:t>
            </a:r>
          </a:p>
          <a:p>
            <a:r>
              <a:rPr lang="cs-CZ" dirty="0"/>
              <a:t>Praha Bulovka	40</a:t>
            </a:r>
          </a:p>
          <a:p>
            <a:r>
              <a:rPr lang="cs-CZ" dirty="0"/>
              <a:t>Brno		50</a:t>
            </a:r>
          </a:p>
          <a:p>
            <a:r>
              <a:rPr lang="cs-CZ" dirty="0" err="1"/>
              <a:t>Č.Budějovice</a:t>
            </a:r>
            <a:r>
              <a:rPr lang="cs-CZ" dirty="0"/>
              <a:t>	60</a:t>
            </a:r>
          </a:p>
          <a:p>
            <a:r>
              <a:rPr lang="cs-CZ" dirty="0"/>
              <a:t>Olomouc		60</a:t>
            </a:r>
          </a:p>
          <a:p>
            <a:r>
              <a:rPr lang="cs-CZ" dirty="0"/>
              <a:t>Praha </a:t>
            </a:r>
            <a:r>
              <a:rPr lang="cs-CZ" dirty="0" err="1"/>
              <a:t>Thomayerka</a:t>
            </a:r>
            <a:r>
              <a:rPr lang="cs-CZ" dirty="0"/>
              <a:t>	100</a:t>
            </a:r>
          </a:p>
          <a:p>
            <a:r>
              <a:rPr lang="cs-CZ" dirty="0"/>
              <a:t>Hr. Králové	120</a:t>
            </a:r>
          </a:p>
          <a:p>
            <a:r>
              <a:rPr lang="cs-CZ" dirty="0"/>
              <a:t>Plzeň		200 	</a:t>
            </a:r>
          </a:p>
        </p:txBody>
      </p:sp>
    </p:spTree>
    <p:extLst>
      <p:ext uri="{BB962C8B-B14F-4D97-AF65-F5344CB8AC3E}">
        <p14:creationId xmlns:p14="http://schemas.microsoft.com/office/powerpoint/2010/main" val="2205459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Kortikodependentní</a:t>
            </a:r>
            <a:r>
              <a:rPr lang="cs-CZ" dirty="0"/>
              <a:t> astma – počet v centru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96194" y="1772272"/>
            <a:ext cx="23182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ALG</a:t>
            </a:r>
          </a:p>
          <a:p>
            <a:r>
              <a:rPr lang="cs-CZ" dirty="0"/>
              <a:t>Olomouc		20</a:t>
            </a:r>
          </a:p>
          <a:p>
            <a:r>
              <a:rPr lang="cs-CZ" dirty="0"/>
              <a:t>Ústí </a:t>
            </a:r>
            <a:r>
              <a:rPr lang="cs-CZ" dirty="0" err="1"/>
              <a:t>n.L</a:t>
            </a:r>
            <a:r>
              <a:rPr lang="cs-CZ" dirty="0"/>
              <a:t>		20 </a:t>
            </a:r>
          </a:p>
          <a:p>
            <a:r>
              <a:rPr lang="cs-CZ" dirty="0"/>
              <a:t>Praha Motol	6</a:t>
            </a:r>
          </a:p>
          <a:p>
            <a:r>
              <a:rPr lang="cs-CZ" dirty="0"/>
              <a:t>Č. Budějovice	30</a:t>
            </a:r>
          </a:p>
          <a:p>
            <a:r>
              <a:rPr lang="cs-CZ" dirty="0" err="1"/>
              <a:t>Hr.Králové</a:t>
            </a:r>
            <a:r>
              <a:rPr lang="cs-CZ" dirty="0"/>
              <a:t>	6</a:t>
            </a:r>
          </a:p>
          <a:p>
            <a:r>
              <a:rPr lang="cs-CZ" dirty="0"/>
              <a:t>Zlín		20</a:t>
            </a:r>
          </a:p>
          <a:p>
            <a:r>
              <a:rPr lang="cs-CZ" dirty="0"/>
              <a:t>Brno		20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509000" y="1871134"/>
            <a:ext cx="238238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TRN</a:t>
            </a:r>
          </a:p>
          <a:p>
            <a:r>
              <a:rPr lang="cs-CZ" dirty="0" err="1"/>
              <a:t>N.Jičín</a:t>
            </a:r>
            <a:r>
              <a:rPr lang="cs-CZ" dirty="0"/>
              <a:t>		9</a:t>
            </a:r>
          </a:p>
          <a:p>
            <a:r>
              <a:rPr lang="cs-CZ" dirty="0"/>
              <a:t>Praha Motol	8</a:t>
            </a:r>
          </a:p>
          <a:p>
            <a:r>
              <a:rPr lang="cs-CZ" dirty="0"/>
              <a:t>Ostrava		10</a:t>
            </a:r>
          </a:p>
          <a:p>
            <a:r>
              <a:rPr lang="cs-CZ" dirty="0"/>
              <a:t>Brno		20</a:t>
            </a:r>
          </a:p>
          <a:p>
            <a:r>
              <a:rPr lang="cs-CZ" dirty="0"/>
              <a:t>Olomouc		20</a:t>
            </a:r>
          </a:p>
          <a:p>
            <a:r>
              <a:rPr lang="cs-CZ" dirty="0"/>
              <a:t>Praha Bulovka	35</a:t>
            </a:r>
          </a:p>
          <a:p>
            <a:r>
              <a:rPr lang="cs-CZ" dirty="0"/>
              <a:t>Hradec Králové	43</a:t>
            </a:r>
          </a:p>
          <a:p>
            <a:r>
              <a:rPr lang="cs-CZ" dirty="0"/>
              <a:t>Praha </a:t>
            </a:r>
            <a:r>
              <a:rPr lang="cs-CZ" dirty="0" err="1"/>
              <a:t>Thomayerka</a:t>
            </a:r>
            <a:r>
              <a:rPr lang="cs-CZ" dirty="0"/>
              <a:t>	65</a:t>
            </a:r>
          </a:p>
          <a:p>
            <a:r>
              <a:rPr lang="cs-CZ" dirty="0"/>
              <a:t>Plzeň		120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922461" y="4989857"/>
            <a:ext cx="4508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Celkem 452 pacientů na OKS v evidenci center</a:t>
            </a:r>
          </a:p>
          <a:p>
            <a:pPr algn="ctr"/>
            <a:r>
              <a:rPr lang="cs-CZ" dirty="0"/>
              <a:t>(ALG + TRN)</a:t>
            </a:r>
          </a:p>
        </p:txBody>
      </p:sp>
    </p:spTree>
    <p:extLst>
      <p:ext uri="{BB962C8B-B14F-4D97-AF65-F5344CB8AC3E}">
        <p14:creationId xmlns:p14="http://schemas.microsoft.com/office/powerpoint/2010/main" val="1206602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léčených </a:t>
            </a:r>
            <a:r>
              <a:rPr lang="cs-CZ" dirty="0" err="1"/>
              <a:t>omalizumab</a:t>
            </a:r>
            <a:r>
              <a:rPr lang="cs-CZ" dirty="0"/>
              <a:t> ALG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95399" y="2065867"/>
            <a:ext cx="226536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XOLAIR </a:t>
            </a:r>
          </a:p>
          <a:p>
            <a:r>
              <a:rPr lang="cs-CZ" b="1" u="sng" dirty="0"/>
              <a:t>ALG</a:t>
            </a:r>
          </a:p>
          <a:p>
            <a:r>
              <a:rPr lang="cs-CZ" dirty="0"/>
              <a:t>Olomouc		19</a:t>
            </a:r>
          </a:p>
          <a:p>
            <a:r>
              <a:rPr lang="cs-CZ" dirty="0"/>
              <a:t>Ústí n. L.		11</a:t>
            </a:r>
          </a:p>
          <a:p>
            <a:r>
              <a:rPr lang="cs-CZ" dirty="0"/>
              <a:t>Praha Motol	24</a:t>
            </a:r>
          </a:p>
          <a:p>
            <a:r>
              <a:rPr lang="cs-CZ" dirty="0" err="1"/>
              <a:t>Hr.Králové</a:t>
            </a:r>
            <a:r>
              <a:rPr lang="cs-CZ" dirty="0"/>
              <a:t>	17</a:t>
            </a:r>
          </a:p>
          <a:p>
            <a:r>
              <a:rPr lang="cs-CZ" dirty="0"/>
              <a:t>Zlín		7</a:t>
            </a:r>
          </a:p>
          <a:p>
            <a:r>
              <a:rPr lang="cs-CZ" u="sng" dirty="0"/>
              <a:t>Brno		4  </a:t>
            </a:r>
          </a:p>
          <a:p>
            <a:r>
              <a:rPr lang="cs-CZ" dirty="0"/>
              <a:t>		82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24332" y="2065867"/>
            <a:ext cx="238238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XOLAIR </a:t>
            </a:r>
          </a:p>
          <a:p>
            <a:r>
              <a:rPr lang="cs-CZ" b="1" u="sng" dirty="0"/>
              <a:t>TRN</a:t>
            </a:r>
          </a:p>
          <a:p>
            <a:r>
              <a:rPr lang="cs-CZ" dirty="0" err="1"/>
              <a:t>N.Jičín</a:t>
            </a:r>
            <a:r>
              <a:rPr lang="cs-CZ" dirty="0"/>
              <a:t>		9</a:t>
            </a:r>
          </a:p>
          <a:p>
            <a:r>
              <a:rPr lang="cs-CZ" dirty="0"/>
              <a:t>Olomouc		20</a:t>
            </a:r>
          </a:p>
          <a:p>
            <a:r>
              <a:rPr lang="cs-CZ" dirty="0"/>
              <a:t>Plzeň		41</a:t>
            </a:r>
          </a:p>
          <a:p>
            <a:r>
              <a:rPr lang="cs-CZ" dirty="0"/>
              <a:t>Praha Motol	22</a:t>
            </a:r>
          </a:p>
          <a:p>
            <a:r>
              <a:rPr lang="cs-CZ" dirty="0"/>
              <a:t>Ostrava		4</a:t>
            </a:r>
          </a:p>
          <a:p>
            <a:r>
              <a:rPr lang="cs-CZ" dirty="0"/>
              <a:t>Praha </a:t>
            </a:r>
            <a:r>
              <a:rPr lang="cs-CZ" dirty="0" err="1"/>
              <a:t>Thomayerka</a:t>
            </a:r>
            <a:r>
              <a:rPr lang="cs-CZ" dirty="0"/>
              <a:t>	37</a:t>
            </a:r>
          </a:p>
          <a:p>
            <a:r>
              <a:rPr lang="cs-CZ" dirty="0"/>
              <a:t>Praha Bulovka	6</a:t>
            </a:r>
          </a:p>
          <a:p>
            <a:r>
              <a:rPr lang="cs-CZ" dirty="0" err="1"/>
              <a:t>Hr.Králové</a:t>
            </a:r>
            <a:r>
              <a:rPr lang="cs-CZ" dirty="0"/>
              <a:t>	14</a:t>
            </a:r>
          </a:p>
          <a:p>
            <a:r>
              <a:rPr lang="cs-CZ" u="sng" dirty="0"/>
              <a:t>Brno 		15  </a:t>
            </a:r>
            <a:endParaRPr lang="cs-CZ" dirty="0"/>
          </a:p>
          <a:p>
            <a:r>
              <a:rPr lang="cs-CZ" dirty="0"/>
              <a:t>		168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98418" y="5370857"/>
            <a:ext cx="5405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Celkem 250 pacientů na </a:t>
            </a:r>
            <a:r>
              <a:rPr lang="cs-CZ" dirty="0" err="1"/>
              <a:t>omalizumabu</a:t>
            </a:r>
            <a:r>
              <a:rPr lang="cs-CZ" dirty="0"/>
              <a:t> v evidenci center</a:t>
            </a:r>
          </a:p>
          <a:p>
            <a:pPr algn="ctr"/>
            <a:r>
              <a:rPr lang="cs-CZ" dirty="0"/>
              <a:t>(ALG + TRN)</a:t>
            </a:r>
          </a:p>
        </p:txBody>
      </p:sp>
    </p:spTree>
    <p:extLst>
      <p:ext uri="{BB962C8B-B14F-4D97-AF65-F5344CB8AC3E}">
        <p14:creationId xmlns:p14="http://schemas.microsoft.com/office/powerpoint/2010/main" val="2608812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léčených </a:t>
            </a:r>
            <a:r>
              <a:rPr lang="cs-CZ" dirty="0" err="1"/>
              <a:t>mepolizumabem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388534" y="2181705"/>
            <a:ext cx="26077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/>
              <a:t>ALG</a:t>
            </a:r>
          </a:p>
          <a:p>
            <a:r>
              <a:rPr lang="cs-CZ" dirty="0"/>
              <a:t>Olomouc		12</a:t>
            </a:r>
          </a:p>
          <a:p>
            <a:r>
              <a:rPr lang="cs-CZ" dirty="0"/>
              <a:t>Ústí n. L.		10</a:t>
            </a:r>
          </a:p>
          <a:p>
            <a:r>
              <a:rPr lang="cs-CZ" dirty="0"/>
              <a:t>Praha Motol	0</a:t>
            </a:r>
          </a:p>
          <a:p>
            <a:r>
              <a:rPr lang="cs-CZ" dirty="0" err="1"/>
              <a:t>Hr.Králové</a:t>
            </a:r>
            <a:r>
              <a:rPr lang="cs-CZ" dirty="0"/>
              <a:t>	10</a:t>
            </a:r>
          </a:p>
          <a:p>
            <a:r>
              <a:rPr lang="cs-CZ" dirty="0"/>
              <a:t>Zlín		2</a:t>
            </a:r>
          </a:p>
          <a:p>
            <a:r>
              <a:rPr lang="cs-CZ" u="sng" dirty="0"/>
              <a:t>Brno		3</a:t>
            </a:r>
            <a:r>
              <a:rPr lang="cs-CZ" dirty="0"/>
              <a:t>   </a:t>
            </a:r>
            <a:r>
              <a:rPr lang="cs-CZ" u="sng" dirty="0"/>
              <a:t>      </a:t>
            </a:r>
          </a:p>
          <a:p>
            <a:r>
              <a:rPr lang="cs-CZ" dirty="0"/>
              <a:t>		37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763932" y="1786467"/>
            <a:ext cx="226536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XOLAIR </a:t>
            </a:r>
          </a:p>
          <a:p>
            <a:r>
              <a:rPr lang="cs-CZ" b="1" u="sng" dirty="0"/>
              <a:t>TRN</a:t>
            </a:r>
          </a:p>
          <a:p>
            <a:r>
              <a:rPr lang="cs-CZ" dirty="0" err="1"/>
              <a:t>N.Jičín</a:t>
            </a:r>
            <a:r>
              <a:rPr lang="cs-CZ" dirty="0"/>
              <a:t>		0</a:t>
            </a:r>
          </a:p>
          <a:p>
            <a:r>
              <a:rPr lang="cs-CZ" dirty="0"/>
              <a:t>Olomouc		15</a:t>
            </a:r>
          </a:p>
          <a:p>
            <a:r>
              <a:rPr lang="cs-CZ" dirty="0"/>
              <a:t>Plzeň		15</a:t>
            </a:r>
          </a:p>
          <a:p>
            <a:r>
              <a:rPr lang="cs-CZ" dirty="0"/>
              <a:t>Praha Motol	10</a:t>
            </a:r>
          </a:p>
          <a:p>
            <a:r>
              <a:rPr lang="cs-CZ" dirty="0"/>
              <a:t>Ostrava		0</a:t>
            </a:r>
          </a:p>
          <a:p>
            <a:r>
              <a:rPr lang="cs-CZ" dirty="0"/>
              <a:t>Praha </a:t>
            </a:r>
            <a:r>
              <a:rPr lang="cs-CZ" dirty="0" err="1"/>
              <a:t>Thomayerka</a:t>
            </a:r>
            <a:r>
              <a:rPr lang="cs-CZ" dirty="0"/>
              <a:t>	22</a:t>
            </a:r>
          </a:p>
          <a:p>
            <a:r>
              <a:rPr lang="cs-CZ" dirty="0"/>
              <a:t>Praha Bulovka	12</a:t>
            </a:r>
          </a:p>
          <a:p>
            <a:r>
              <a:rPr lang="cs-CZ" dirty="0" err="1"/>
              <a:t>Hr.Králové</a:t>
            </a:r>
            <a:r>
              <a:rPr lang="cs-CZ" dirty="0"/>
              <a:t>	5</a:t>
            </a:r>
          </a:p>
          <a:p>
            <a:r>
              <a:rPr lang="cs-CZ" u="sng" dirty="0"/>
              <a:t>Brno 		3</a:t>
            </a:r>
          </a:p>
          <a:p>
            <a:r>
              <a:rPr lang="cs-CZ" dirty="0"/>
              <a:t>		82</a:t>
            </a:r>
          </a:p>
          <a:p>
            <a:r>
              <a:rPr lang="cs-CZ" dirty="0"/>
              <a:t>		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271573" y="5575565"/>
            <a:ext cx="5648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Celkem 119 pacientů na </a:t>
            </a:r>
            <a:r>
              <a:rPr lang="cs-CZ" dirty="0" err="1"/>
              <a:t>mepolizumabu</a:t>
            </a:r>
            <a:r>
              <a:rPr lang="cs-CZ" dirty="0"/>
              <a:t> v evidenci center</a:t>
            </a:r>
          </a:p>
          <a:p>
            <a:pPr algn="ctr"/>
            <a:r>
              <a:rPr lang="cs-CZ" dirty="0"/>
              <a:t>(ALG + TRN)</a:t>
            </a:r>
          </a:p>
        </p:txBody>
      </p:sp>
    </p:spTree>
    <p:extLst>
      <p:ext uri="{BB962C8B-B14F-4D97-AF65-F5344CB8AC3E}">
        <p14:creationId xmlns:p14="http://schemas.microsoft.com/office/powerpoint/2010/main" val="3293097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Pracoviště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10 pracovišť</a:t>
            </a:r>
          </a:p>
          <a:p>
            <a:r>
              <a:rPr lang="cs-CZ" dirty="0"/>
              <a:t>FN Bulovka, Nemocnice Nový Jičín, FN Plzeň, Ústí </a:t>
            </a:r>
            <a:r>
              <a:rPr lang="cs-CZ" dirty="0" err="1"/>
              <a:t>n.L.</a:t>
            </a:r>
            <a:r>
              <a:rPr lang="cs-CZ" dirty="0"/>
              <a:t> – za ALG/TRN</a:t>
            </a:r>
          </a:p>
          <a:p>
            <a:r>
              <a:rPr lang="cs-CZ" dirty="0"/>
              <a:t>Všechna podávají biologickou léčbu astmatu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4141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Přehled léčených </a:t>
            </a:r>
            <a:r>
              <a:rPr lang="cs-CZ" dirty="0" err="1"/>
              <a:t>reslizumabem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219200" y="1540933"/>
            <a:ext cx="23828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TRN</a:t>
            </a:r>
          </a:p>
          <a:p>
            <a:r>
              <a:rPr lang="cs-CZ" dirty="0"/>
              <a:t>2 pacienti Plzeň</a:t>
            </a:r>
          </a:p>
          <a:p>
            <a:r>
              <a:rPr lang="cs-CZ" dirty="0"/>
              <a:t>5 pacientů Praha Motol</a:t>
            </a:r>
          </a:p>
          <a:p>
            <a:r>
              <a:rPr lang="cs-CZ" dirty="0"/>
              <a:t>1 pacient </a:t>
            </a:r>
            <a:r>
              <a:rPr lang="cs-CZ" dirty="0" err="1"/>
              <a:t>Hr.Králové</a:t>
            </a:r>
            <a:endParaRPr lang="cs-CZ" dirty="0"/>
          </a:p>
          <a:p>
            <a:endParaRPr lang="cs-CZ" dirty="0"/>
          </a:p>
          <a:p>
            <a:r>
              <a:rPr lang="cs-CZ" b="1" u="sng" dirty="0"/>
              <a:t>ALG</a:t>
            </a:r>
          </a:p>
          <a:p>
            <a:r>
              <a:rPr lang="cs-CZ" dirty="0"/>
              <a:t>0 </a:t>
            </a:r>
          </a:p>
          <a:p>
            <a:endParaRPr lang="cs-CZ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99000" y="18129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Přehled léčených </a:t>
            </a:r>
          </a:p>
          <a:p>
            <a:r>
              <a:rPr lang="cs-CZ" dirty="0" err="1"/>
              <a:t>benralizumabem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770113" y="3454560"/>
            <a:ext cx="205530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TRN</a:t>
            </a:r>
          </a:p>
          <a:p>
            <a:r>
              <a:rPr lang="cs-CZ" dirty="0"/>
              <a:t>1 pacient Plzeň</a:t>
            </a:r>
          </a:p>
          <a:p>
            <a:r>
              <a:rPr lang="cs-CZ" dirty="0"/>
              <a:t>1 pacient </a:t>
            </a:r>
            <a:r>
              <a:rPr lang="cs-CZ" dirty="0" err="1"/>
              <a:t>Hr.Králové</a:t>
            </a:r>
            <a:endParaRPr lang="cs-CZ" dirty="0"/>
          </a:p>
          <a:p>
            <a:endParaRPr lang="cs-CZ" dirty="0"/>
          </a:p>
          <a:p>
            <a:r>
              <a:rPr lang="cs-CZ" b="1" u="sng" dirty="0"/>
              <a:t>ALG</a:t>
            </a:r>
          </a:p>
          <a:p>
            <a:r>
              <a:rPr lang="cs-CZ" dirty="0"/>
              <a:t>0 </a:t>
            </a:r>
          </a:p>
          <a:p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1133415" y="539863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Přehled léčených </a:t>
            </a:r>
            <a:r>
              <a:rPr lang="cs-CZ" dirty="0" err="1"/>
              <a:t>dupilumabem</a:t>
            </a:r>
            <a:r>
              <a:rPr lang="cs-CZ" dirty="0"/>
              <a:t> 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314090" y="596048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u="sng" dirty="0"/>
              <a:t>TRN + ALG </a:t>
            </a:r>
            <a:r>
              <a:rPr lang="cs-CZ" dirty="0"/>
              <a:t>0 pacientů (v HK žádáme o 2)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1828959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Bronchiální </a:t>
            </a:r>
            <a:r>
              <a:rPr lang="cs-CZ" dirty="0" err="1"/>
              <a:t>termoplastika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28133" y="1862667"/>
            <a:ext cx="28998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TRN</a:t>
            </a:r>
          </a:p>
          <a:p>
            <a:r>
              <a:rPr lang="cs-CZ" dirty="0"/>
              <a:t>8 pacientů Plzeň</a:t>
            </a:r>
          </a:p>
          <a:p>
            <a:r>
              <a:rPr lang="cs-CZ" dirty="0"/>
              <a:t>3 pacienti Praha </a:t>
            </a:r>
            <a:r>
              <a:rPr lang="cs-CZ" dirty="0" err="1"/>
              <a:t>Thomayerka</a:t>
            </a:r>
            <a:endParaRPr lang="cs-CZ" dirty="0"/>
          </a:p>
          <a:p>
            <a:r>
              <a:rPr lang="cs-CZ" dirty="0"/>
              <a:t>1 pacient Praha Bulovka</a:t>
            </a:r>
          </a:p>
          <a:p>
            <a:r>
              <a:rPr lang="cs-CZ" dirty="0"/>
              <a:t>6 pacientů Hr. </a:t>
            </a:r>
            <a:r>
              <a:rPr lang="cs-CZ" dirty="0" err="1"/>
              <a:t>Králov</a:t>
            </a:r>
            <a:endParaRPr lang="cs-CZ" dirty="0"/>
          </a:p>
          <a:p>
            <a:endParaRPr lang="cs-CZ" dirty="0"/>
          </a:p>
          <a:p>
            <a:r>
              <a:rPr lang="cs-CZ" b="1" u="sng" dirty="0"/>
              <a:t>ALG</a:t>
            </a:r>
          </a:p>
          <a:p>
            <a:r>
              <a:rPr lang="cs-CZ" dirty="0"/>
              <a:t>1 pacient Brno</a:t>
            </a:r>
          </a:p>
        </p:txBody>
      </p:sp>
    </p:spTree>
    <p:extLst>
      <p:ext uri="{BB962C8B-B14F-4D97-AF65-F5344CB8AC3E}">
        <p14:creationId xmlns:p14="http://schemas.microsoft.com/office/powerpoint/2010/main" val="1989511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Speciální poradna pro těžké astma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40002" t="28914" r="28471" b="24827"/>
          <a:stretch/>
        </p:blipFill>
        <p:spPr>
          <a:xfrm>
            <a:off x="2946400" y="1606022"/>
            <a:ext cx="5740400" cy="4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4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Zvláštní tým sester na péči o těžké astma ?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40158" t="21661" r="28901" b="28510"/>
          <a:stretch/>
        </p:blipFill>
        <p:spPr>
          <a:xfrm>
            <a:off x="3437466" y="1481667"/>
            <a:ext cx="5571067" cy="504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2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 k biologické léčbě rozhoduje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9906" t="24882" r="28631" b="22139"/>
          <a:stretch/>
        </p:blipFill>
        <p:spPr>
          <a:xfrm>
            <a:off x="3357034" y="1507066"/>
            <a:ext cx="5194300" cy="491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8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87487"/>
            <a:ext cx="10515600" cy="1325563"/>
          </a:xfrm>
        </p:spPr>
        <p:txBody>
          <a:bodyPr/>
          <a:lstStyle/>
          <a:p>
            <a:r>
              <a:rPr lang="cs-CZ" dirty="0"/>
              <a:t>Farmakologické studie s novými léky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9500" t="13846" r="28827" b="35385"/>
          <a:stretch/>
        </p:blipFill>
        <p:spPr>
          <a:xfrm>
            <a:off x="3348486" y="1544128"/>
            <a:ext cx="5495028" cy="495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3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Zájem o vedení NCTA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40033" t="27936" r="29093" b="22757"/>
          <a:stretch/>
        </p:blipFill>
        <p:spPr>
          <a:xfrm>
            <a:off x="3136899" y="1470554"/>
            <a:ext cx="5554365" cy="498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69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Pneumologie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798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Speciální poradna pro těžké astma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40063" t="30168" r="28579" b="25103"/>
          <a:stretch/>
        </p:blipFill>
        <p:spPr>
          <a:xfrm>
            <a:off x="3228596" y="1511621"/>
            <a:ext cx="5734808" cy="460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872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658</Words>
  <Application>Microsoft Office PowerPoint</Application>
  <PresentationFormat>Širokoúhlá obrazovka</PresentationFormat>
  <Paragraphs>152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Motiv Office</vt:lpstr>
      <vt:lpstr>Alergologie</vt:lpstr>
      <vt:lpstr>Pracoviště  </vt:lpstr>
      <vt:lpstr>Speciální poradna pro těžké astma </vt:lpstr>
      <vt:lpstr>Zvláštní tým sester na péči o těžké astma ? </vt:lpstr>
      <vt:lpstr>Indikace k biologické léčbě rozhoduje</vt:lpstr>
      <vt:lpstr>Farmakologické studie s novými léky </vt:lpstr>
      <vt:lpstr>Zájem o vedení NCTA </vt:lpstr>
      <vt:lpstr>Pneumologie</vt:lpstr>
      <vt:lpstr>Speciální poradna pro těžké astma </vt:lpstr>
      <vt:lpstr>Zvláštní tým sester na péči o těžké astma ? </vt:lpstr>
      <vt:lpstr>Indikace k biologické léčbě rozhoduje</vt:lpstr>
      <vt:lpstr>Farmakologické studie s novými léky </vt:lpstr>
      <vt:lpstr>Zájem o vedení NCTA </vt:lpstr>
      <vt:lpstr>Číselné výsledky</vt:lpstr>
      <vt:lpstr>Jak dlouhá je čekací lhůta na objednání pacienta s těžkým astmatem do poradny (ALG)</vt:lpstr>
      <vt:lpstr>Kolik pacientů s těžkým refrakterním astmatem máte ve své péči</vt:lpstr>
      <vt:lpstr>Kortikodependentní astma – počet v centru</vt:lpstr>
      <vt:lpstr>Přehled léčených omalizumab ALG</vt:lpstr>
      <vt:lpstr>Přehled léčených mepolizumabem</vt:lpstr>
      <vt:lpstr>Prezentace aplikace PowerPoint</vt:lpstr>
      <vt:lpstr>Bronchiální termoplastika</vt:lpstr>
    </vt:vector>
  </TitlesOfParts>
  <Company>FNHK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Sedlák Vratislav</dc:creator>
  <cp:lastModifiedBy>rada.sedlak@gmail.com</cp:lastModifiedBy>
  <cp:revision>8</cp:revision>
  <dcterms:created xsi:type="dcterms:W3CDTF">2019-06-06T11:45:21Z</dcterms:created>
  <dcterms:modified xsi:type="dcterms:W3CDTF">2024-06-12T09:19:47Z</dcterms:modified>
</cp:coreProperties>
</file>