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48" r:id="rId2"/>
  </p:sldMasterIdLst>
  <p:notesMasterIdLst>
    <p:notesMasterId r:id="rId10"/>
  </p:notesMasterIdLst>
  <p:sldIdLst>
    <p:sldId id="256" r:id="rId3"/>
    <p:sldId id="260" r:id="rId4"/>
    <p:sldId id="261" r:id="rId5"/>
    <p:sldId id="262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AC314-FEF6-411C-93B6-41854ABC6E5F}" v="31" dt="2023-06-01T20:07:33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9AE5D-ED21-46C7-ABA4-74322EE40F92}" type="datetimeFigureOut">
              <a:t>12.06.2024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5D6E-4078-4BCC-8DC6-F4719A2FDA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d0c9be581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2d0c9be581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48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d0c9be581_2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2d0c9be581_2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86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d0c9be581_2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7" name="Google Shape;267;g22d0c9be581_2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09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5B2C9-62F0-494A-110C-2524A1596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CAAAD5-64D7-8CD8-1E2C-7EBD5CDC2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0E1FE-F5CF-BFB2-4552-835ADEFA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16295-49C5-51F2-6286-21A45B2C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9B79CA-CD2D-1B48-20EC-68D174B7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6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D59DB-775D-3C99-3CA9-09F8E040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82137-D2E3-8C8B-FFD6-831D7890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5336D3-6DFF-A6DC-76D9-9DC63CD1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2F2E27-78EE-7971-4FAC-72B5F7B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EC4DD-4211-451E-037D-4F2AE6F0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689DE-084F-432E-84A0-3DC31244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D1B925-48A3-DD6A-0DE9-A45A9630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70C8B6-3869-259B-2FB7-BF0A05C9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A451BB-C985-FD35-1C0D-82813AEF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97DC8D-B698-3EE2-00A0-02158DBD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0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503CB-75FE-ECAF-77A7-0F379A4F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8AD0B-2DA7-1E17-D04A-A9D39FF94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866311-EC8E-B5EF-0EF2-FE97C7111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AAF4AA-994C-282D-B52E-EF8518FA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56E758-8329-FA67-6D91-2BE96E24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F4344E-B61F-2A46-8B7F-2A2DAE2C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BF015-6B9D-DBB3-6CA1-5E3B3B00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3CE4B5-4E5B-8290-706C-0307C64A5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470D50-143D-A0AD-1C13-7CF040301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88A246-90B6-BFCD-6898-CF153E39D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BC548C-E385-861F-B4A7-3AA9CB710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C69616-E0E5-F113-4BFF-056BB91F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F86A1AA-EA4D-D4FA-A7FC-7E31C6A9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CF00F6-857A-EA90-272B-9A038596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7F409-E059-7004-9531-03E9CC5F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79210D-E91B-FE89-BD15-9C665832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AC7159-954E-5C4D-A781-51CAB119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97CDBF-3DCD-C030-933D-C2948977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8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F09731-FA19-8ED3-DDAC-24288570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CD21E0-F5E4-4BB9-793A-AF0D6B27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3148D6-0976-8E41-0D42-BA092173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1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FA63C-EB65-4BB0-32B4-4D717EFE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FFE9B-FAC2-9AC6-FFA8-BC839138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079F37-704F-DE86-6A72-655ADF654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50B1DC-EC27-DA72-1B90-F9C29098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3BA14D-31B5-3A6F-73AD-CCD999E4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FCD97D-1ECB-A3F6-3CFD-10411659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9C70F-F3A4-DBF9-4F95-ECFB80F9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6DB1D1-F56D-8C88-B833-0587AD394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F216E3-F0CA-8F68-6AB3-777AEE83E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41FA84-8F3F-C88C-2D28-2BCACDB1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A7320E-B82C-0A0B-3FD4-70444691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CBC484-1F5E-EA0A-BF0B-EF89DFEA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7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9F562-C26D-0412-B79D-1EB76769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1F0191-DA40-5B39-3F7D-CD4E67EBB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40C8F-A2FA-A02D-0281-D02DA9F2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074339-A4A0-F27C-E35D-588A159B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BF6C9B-9681-95E2-D19A-790D932C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9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99C6FC-FE69-9321-AA63-C2A4A98CA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B51090-F869-E62F-9E38-A9DB21578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0336C-29C7-7D20-7877-F5558319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AB7A2A-BBD7-0953-264C-69294F80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962186-7E1B-25D7-389D-2A6F12F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9581B-0575-4A4F-A12C-7342C6E30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348" y="2893322"/>
            <a:ext cx="733984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348" y="3633825"/>
            <a:ext cx="733984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 spc="150" baseline="0">
                <a:solidFill>
                  <a:srgbClr val="394E5C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6C596-5071-2A41-8E36-04238F704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446" y="549000"/>
            <a:ext cx="291645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DB53D-6BE0-4194-A700-7A61ABA6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6AD33-3B61-4343-8672-6D20CFCEB2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6DD2E4-9658-441B-8513-AC1C5A3CE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5853" y="6641712"/>
            <a:ext cx="12207853" cy="179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spcAft>
                <a:spcPts val="300"/>
              </a:spcAft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b="1">
                <a:cs typeface="Arial" panose="020B0604020202020204" pitchFamily="34" charset="0"/>
              </a:rPr>
              <a:t>Please see full Prescribing Information, including Patient Information, available at this presentation.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A8F8FF-C582-4DFB-B512-298291B4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84048"/>
            <a:ext cx="11198939" cy="866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542AF8-7E3C-49B4-91B7-2FE80D96EA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066220"/>
            <a:ext cx="9213850" cy="56356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02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57A4E9-BB70-D04A-7C6B-968A5B80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9111EA-BDDE-7587-8EA7-670D15BE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ABA582-62AA-34EB-9FEB-1162B3119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4239-24F9-0B42-92DC-AEEDD39F147E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EB2ACF-78BB-AFE8-5F65-F9DF501B0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B4A39-5EB4-3F4C-F0BA-F8529D921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1E9E-A120-0449-939B-103294A5B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40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400" b="1" kern="1200" smtClean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cs-CZ" sz="2800" b="1" kern="1200" smtClean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400" b="1" kern="1200" smtClean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000" b="1" kern="1200" smtClean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1800" b="1" kern="1200" smtClean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1800" b="1" kern="1200" smtClean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yearchiropractic.com/services/telehealth-telemedicin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mHealth</a:t>
            </a:r>
            <a:r>
              <a:rPr lang="cs-CZ" dirty="0">
                <a:cs typeface="Calibri Light"/>
              </a:rPr>
              <a:t> NCTA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Aplikace těžké astma</a:t>
            </a:r>
          </a:p>
          <a:p>
            <a:r>
              <a:rPr lang="cs-CZ" dirty="0" err="1">
                <a:cs typeface="Calibri"/>
              </a:rPr>
              <a:t>Medevio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EF3114-4E3A-D985-F580-1E6E033E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20105"/>
            <a:ext cx="4485861" cy="1088136"/>
          </a:xfrm>
        </p:spPr>
        <p:txBody>
          <a:bodyPr anchor="b">
            <a:normAutofit/>
          </a:bodyPr>
          <a:lstStyle/>
          <a:p>
            <a:r>
              <a:rPr lang="cs-CZ" sz="3400" dirty="0"/>
              <a:t>Telemedicínské aplikace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7648F-40B3-5795-52C2-4190C2772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431027"/>
            <a:ext cx="4498848" cy="3584448"/>
          </a:xfrm>
        </p:spPr>
        <p:txBody>
          <a:bodyPr anchor="t">
            <a:normAutofit/>
          </a:bodyPr>
          <a:lstStyle/>
          <a:p>
            <a:r>
              <a:rPr lang="cs-CZ" sz="2400" dirty="0"/>
              <a:t>usnadňuje diagnostiku a léčbu</a:t>
            </a:r>
          </a:p>
          <a:p>
            <a:r>
              <a:rPr lang="cs-CZ" sz="2400" dirty="0"/>
              <a:t>význam při velkých vzdálenostech pacient-lékař</a:t>
            </a:r>
          </a:p>
          <a:p>
            <a:r>
              <a:rPr lang="cs-CZ" sz="2400" dirty="0"/>
              <a:t>sledování příznaků</a:t>
            </a:r>
          </a:p>
          <a:p>
            <a:r>
              <a:rPr lang="cs-CZ" sz="2400" dirty="0"/>
              <a:t>online upozornění, emaily - léky, příznaky</a:t>
            </a:r>
          </a:p>
          <a:p>
            <a:r>
              <a:rPr lang="cs-CZ" sz="2400" dirty="0"/>
              <a:t>SMS zprávy</a:t>
            </a:r>
          </a:p>
        </p:txBody>
      </p:sp>
      <p:pic>
        <p:nvPicPr>
          <p:cNvPr id="6" name="Obrázek 5" descr="Obsah obrázku interiér, osoba, okno&#10;&#10;Popis byl vytvořen automaticky">
            <a:extLst>
              <a:ext uri="{FF2B5EF4-FFF2-40B4-BE49-F238E27FC236}">
                <a16:creationId xmlns:a16="http://schemas.microsoft.com/office/drawing/2014/main" id="{B57FD66E-2548-C72E-1792-E32343D31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247" r="11749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2F49461-E5A1-24E0-A468-52E682FE5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56" y="4740600"/>
            <a:ext cx="5201781" cy="16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18864E7-DADB-46AC-3AD6-9AF4BBB37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559168"/>
            <a:ext cx="11288171" cy="57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h3.googleusercontent.com/qsvbLGA1L53O-JCCwiNIlGCyrE0BlnbC5V0eHE9DU4pAkEJMGcnGziF30p7knTGSQ0tbdc3wgOpmGp8bgtTOCLpShlLxDFeKwg7ZAtq6a6nIZouElNLe42JV8k3p5ilqR17L5vCvPbkP64DtWUFpTW1V7H45Ey-3MEmto1_PRC7Y1Z9-66QTSXvapJevCjhaATP20UNxxFhnlrCy_asCwJTVkj9eWpnm-ULzTkTwAyoe9R7r7BEgOmLQ9--xO5dWciIHdVauIv19A_5KodB9orOxN6635OY3UjGBxE1I2SSWRAbChjRblEx1lWvaE6dlPwDC4cH6DH2UhOsMgW6T4bsQ-w9HA-CEBjr9-QIqALgDutGS44YJzNPOZwboOHR_UjRof8v_L2Am7-guMse2hYIXllBZ-atCcHoll77VLP1J9Yl7jxinndI9WgjSgYR7uamVx-JjA2FHxoWYZhUfAZaFts3kozei-Z-RZ94VnsWAHX9ZcPZJBEdkEjm5PQABga_kl24SrKaWbVDckx94u06EFQ96ZETMkR2SaNMknLXyu3Ixt9TdamArpRci-g7mzrDnzjA5eF5a0tktZey9OuA_n54m3Cq3VCMyboeFEE1Limk3gnOAZn-WvHzOazppQPfc1FW8XXxV56J_vLR0ABrnQtMaQgPO=w53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38" y="271497"/>
            <a:ext cx="3510490" cy="62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lh3.googleusercontent.com/Zi4cgr5O8IMf601tkp4Kk35CE9SrALrEiIeuYu7YKPRoHJoI2lCt5we2DB3_Iyo9YL-Bs7CtiIE0bsN_yXsA1U-NYXw19ZxDNx_WMnBBJYvk6KqnAvgsw--1sK7ifB05oLYepOcv_E9xV92j4mAgeYOe0LeRE1GM5z9UeB5P6uRuelKCvn7rf-SOEfhNn98Klelmm9xCzBPtFJkkSjPe5GX9iSsO3Z9j4M6f9PUDUnCfU2cFG952UjAc_ov0fLhj4JetsFHSFmKo2Y67jfylcX0oVGmL7DUaJeZ0y8NdrJPcbIep43zOmNLFcooAQyBCxNmyCWfMTDqRhKqtX6XKyB8MX8wuENej5WgCshT6Fw2T5qEgx6njyUgehRMj7mLV7V97ktiEbUU2GGoUDUoNv1VYsh8f9q7VIBrlx3Ifgdw96CEmlzXBRcpBbE5JDWoLgJOplKnXtlXmSXk37MmO5o0ERGv91vtheBdxSyuCOh_GWmaQ98q_64U9lStI0rXqDx-ifOZSifHN3jIBe5lFJDNQU6D3QpuEly3dr95R_WMLTDTw7K-Rj2y8IDa1aUrAn57rgPZO28YYF-yG1iBu1xHZ8ztezrC7Sb0w4cYg5oAnfSKQKePBs0sGCVqHvVGWX7Y3eLBsMngttp2uYkGxXgWPV55M4ipL=w534-h948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6"/>
          <a:stretch/>
        </p:blipFill>
        <p:spPr bwMode="auto">
          <a:xfrm>
            <a:off x="8321674" y="2785533"/>
            <a:ext cx="3510490" cy="16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ZdZ5CFXOGCtqKZbD9gqgpWLHySlOi6HXw1ln9t6rbGbDr2p-dmoWeLm81oqWZDKyk7EUesH3gAtfd6pxaNYp7Xf6cLtwU6HBaa6uO-CZfI43pdGVzfyFonR5g7sYUj7MVwYJRKASd5D1KCGCy6IugZ2jeCfqcTnBNlMvJz3Vm69sX5VliladxcZ2YCCvwdSteupVMbcV6jecK8OQJ13fatNLF_O185Gv0chALOn3Rh-jQIwaT6tgnHhoVQ4UsImPm0U18-FuJ95471yo7EOz96DbMX4XawqEc7lEGx_Uo4mnd06zcUXWbopelIDLxI3zkH8Aa8WdUIzOYSKB9vIXLu3JFcmYZS9g5U2ofcwsbTEXoEK0wuoS4HHs4oYhj6Q9FO0hysLZ4hqa7sn1WyeGWYv3ojU3RCvrXfgnD4d_lp8-HLEOJ5wr1YaTjIX3CufpFF3LNqpcLXEKORuFgwjWYEyLtVz5I3TiQmUf71PDvj65Dn21KOQboeer16pockg4G4D_QOqvX4FurgJFRArkff0tPSXOsODTJywrlUuZfCXJRxjqLNIhhuhWYaKewNBHHalgXNX0WlEkCHsaygf5CDzkwIlItrDgpCV-46IROfr6ES7Zk_uawSswklxQzOJTMHwbn6S00Os2HJ1ZhDxaIvEkf8_BqrWS=w534-h948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" y="941618"/>
            <a:ext cx="2756958" cy="49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850359" y="3167293"/>
            <a:ext cx="149013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0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subTitle" idx="1"/>
          </p:nvPr>
        </p:nvSpPr>
        <p:spPr>
          <a:xfrm>
            <a:off x="796067" y="4608867"/>
            <a:ext cx="5428400" cy="15757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spAutoFit/>
          </a:bodyPr>
          <a:lstStyle/>
          <a:p>
            <a:pPr algn="l">
              <a:spcBef>
                <a:spcPts val="0"/>
              </a:spcBef>
              <a:buSzPts val="2800"/>
            </a:pPr>
            <a:r>
              <a:rPr lang="en-GB" sz="32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Možnosti</a:t>
            </a:r>
            <a:r>
              <a:rPr lang="en-GB" sz="32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managementu</a:t>
            </a:r>
            <a:r>
              <a:rPr lang="en-GB" sz="32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těžkého</a:t>
            </a:r>
            <a:r>
              <a:rPr lang="en-GB" sz="32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astmatu</a:t>
            </a:r>
            <a:r>
              <a:rPr lang="en-GB" sz="32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za </a:t>
            </a:r>
            <a:r>
              <a:rPr lang="en-GB" sz="32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pomocí</a:t>
            </a:r>
            <a:r>
              <a:rPr lang="en-GB" sz="32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telemedicíny</a:t>
            </a:r>
            <a:endParaRPr sz="3200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0" name="Google Shape;17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2640" y="0"/>
            <a:ext cx="63093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67" y="1095517"/>
            <a:ext cx="4026367" cy="81003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9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2518" y="1924648"/>
            <a:ext cx="5980437" cy="124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825" y="410233"/>
            <a:ext cx="4760083" cy="603753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9"/>
          <p:cNvSpPr txBox="1"/>
          <p:nvPr/>
        </p:nvSpPr>
        <p:spPr>
          <a:xfrm>
            <a:off x="6402716" y="637337"/>
            <a:ext cx="45776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GB" sz="2667" b="1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rámci projektu připraven dotazník pro referal – existuje i v PDF </a:t>
            </a:r>
            <a:endParaRPr sz="2667" b="1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489D87-F2AA-7AB0-D649-27393A8E7ED8}"/>
              </a:ext>
            </a:extLst>
          </p:cNvPr>
          <p:cNvSpPr txBox="1"/>
          <p:nvPr/>
        </p:nvSpPr>
        <p:spPr>
          <a:xfrm>
            <a:off x="5912518" y="3896607"/>
            <a:ext cx="6098720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14856">
              <a:lnSpc>
                <a:spcPct val="90000"/>
              </a:lnSpc>
              <a:spcBef>
                <a:spcPts val="1067"/>
              </a:spcBef>
              <a:buClr>
                <a:srgbClr val="1B305B"/>
              </a:buClr>
              <a:buSzPts val="1300"/>
              <a:buFont typeface="Helvetica Neue"/>
              <a:buChar char="●"/>
            </a:pP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19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terénních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pneumologů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/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alergologů</a:t>
            </a:r>
            <a:endParaRPr lang="en-GB" sz="2400" b="1" dirty="0">
              <a:solidFill>
                <a:srgbClr val="1B305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09585" indent="-414856">
              <a:lnSpc>
                <a:spcPct val="90000"/>
              </a:lnSpc>
              <a:buClr>
                <a:srgbClr val="1B305B"/>
              </a:buClr>
              <a:buSzPts val="1300"/>
              <a:buFont typeface="Helvetica Neue"/>
              <a:buChar char="●"/>
            </a:pPr>
            <a:endParaRPr lang="en-GB" sz="2400" b="1" dirty="0">
              <a:solidFill>
                <a:srgbClr val="1B305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09585" indent="-414856">
              <a:lnSpc>
                <a:spcPct val="90000"/>
              </a:lnSpc>
              <a:buClr>
                <a:srgbClr val="1B305B"/>
              </a:buClr>
              <a:buSzPts val="1300"/>
              <a:buFont typeface="Helvetica Neue"/>
              <a:buChar char="●"/>
            </a:pP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6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zapojených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center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(FN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Bulovka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, FN Brno, FN HK (2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pracoviště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), KN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Tomáše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Bati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, FN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Plzeň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)</a:t>
            </a:r>
          </a:p>
          <a:p>
            <a:pPr marL="609585" indent="-414856">
              <a:lnSpc>
                <a:spcPct val="90000"/>
              </a:lnSpc>
              <a:buClr>
                <a:srgbClr val="1B305B"/>
              </a:buClr>
              <a:buSzPts val="1300"/>
              <a:buFont typeface="Helvetica Neue"/>
              <a:buChar char="●"/>
            </a:pPr>
            <a:endParaRPr lang="en-GB" sz="2400" b="1" dirty="0">
              <a:solidFill>
                <a:srgbClr val="1B305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609585" indent="-414856">
              <a:lnSpc>
                <a:spcPct val="90000"/>
              </a:lnSpc>
              <a:buClr>
                <a:srgbClr val="1B305B"/>
              </a:buClr>
              <a:buSzPts val="1300"/>
              <a:buFont typeface="Helvetica Neue"/>
              <a:buChar char="●"/>
            </a:pP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Odreferování</a:t>
            </a:r>
            <a:r>
              <a:rPr lang="en-GB" sz="2400" b="1" dirty="0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16-ti </a:t>
            </a:r>
            <a:r>
              <a:rPr lang="en-GB" sz="2400" b="1" dirty="0" err="1">
                <a:solidFill>
                  <a:srgbClr val="1B305B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pacientů</a:t>
            </a:r>
            <a:endParaRPr lang="en-GB" sz="2400" b="1" dirty="0">
              <a:solidFill>
                <a:srgbClr val="1B305B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28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203200"/>
            <a:ext cx="11441261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2"/>
          <p:cNvSpPr txBox="1"/>
          <p:nvPr/>
        </p:nvSpPr>
        <p:spPr>
          <a:xfrm>
            <a:off x="463372" y="5273433"/>
            <a:ext cx="30940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GB" sz="2667" b="1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Ukázka vyplněného dotazníku</a:t>
            </a:r>
            <a:endParaRPr sz="2667" b="1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6FF516A-29CE-68DA-96AE-96BB598EE1EF}"/>
              </a:ext>
            </a:extLst>
          </p:cNvPr>
          <p:cNvSpPr/>
          <p:nvPr/>
        </p:nvSpPr>
        <p:spPr>
          <a:xfrm>
            <a:off x="800100" y="1159329"/>
            <a:ext cx="2367643" cy="881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6CD72A1-212D-1B17-B81B-21599C70B7A8}"/>
              </a:ext>
            </a:extLst>
          </p:cNvPr>
          <p:cNvSpPr/>
          <p:nvPr/>
        </p:nvSpPr>
        <p:spPr>
          <a:xfrm>
            <a:off x="5573486" y="4512129"/>
            <a:ext cx="2367643" cy="881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15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Širokoúhlá obrazovka</PresentationFormat>
  <Paragraphs>17</Paragraphs>
  <Slides>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Avenir Book</vt:lpstr>
      <vt:lpstr>Calibri</vt:lpstr>
      <vt:lpstr>Calibri Light</vt:lpstr>
      <vt:lpstr>Helvetica Neue</vt:lpstr>
      <vt:lpstr>Poppins</vt:lpstr>
      <vt:lpstr>Motiv systému Office</vt:lpstr>
      <vt:lpstr>Motiv Office</vt:lpstr>
      <vt:lpstr>mHealth NCTA</vt:lpstr>
      <vt:lpstr>Telemedicínské aplikace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Radovan Sedlák</dc:creator>
  <cp:lastModifiedBy>rada.sedlak@gmail.com</cp:lastModifiedBy>
  <cp:revision>9</cp:revision>
  <dcterms:created xsi:type="dcterms:W3CDTF">2023-06-01T20:06:41Z</dcterms:created>
  <dcterms:modified xsi:type="dcterms:W3CDTF">2024-06-12T17:13:30Z</dcterms:modified>
</cp:coreProperties>
</file>