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4" r:id="rId4"/>
    <p:sldId id="258" r:id="rId5"/>
    <p:sldId id="267" r:id="rId6"/>
    <p:sldId id="269" r:id="rId7"/>
    <p:sldId id="274" r:id="rId8"/>
    <p:sldId id="275" r:id="rId9"/>
    <p:sldId id="270" r:id="rId10"/>
    <p:sldId id="266" r:id="rId11"/>
    <p:sldId id="260" r:id="rId12"/>
    <p:sldId id="262" r:id="rId13"/>
    <p:sldId id="261" r:id="rId14"/>
    <p:sldId id="263" r:id="rId15"/>
    <p:sldId id="271" r:id="rId16"/>
    <p:sldId id="273" r:id="rId17"/>
    <p:sldId id="272" r:id="rId18"/>
    <p:sldId id="276" r:id="rId19"/>
    <p:sldId id="279" r:id="rId20"/>
    <p:sldId id="281" r:id="rId21"/>
    <p:sldId id="277" r:id="rId22"/>
    <p:sldId id="280" r:id="rId23"/>
    <p:sldId id="283" r:id="rId24"/>
    <p:sldId id="284" r:id="rId25"/>
    <p:sldId id="288" r:id="rId26"/>
    <p:sldId id="289" r:id="rId27"/>
    <p:sldId id="287" r:id="rId28"/>
    <p:sldId id="286" r:id="rId29"/>
    <p:sldId id="290" r:id="rId30"/>
    <p:sldId id="285"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11CB"/>
    <a:srgbClr val="0BE0FD"/>
    <a:srgbClr val="FC8A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2155" autoAdjust="0"/>
  </p:normalViewPr>
  <p:slideViewPr>
    <p:cSldViewPr snapToGrid="0">
      <p:cViewPr varScale="1">
        <p:scale>
          <a:sx n="82" d="100"/>
          <a:sy n="82" d="100"/>
        </p:scale>
        <p:origin x="58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B05EE-5967-4243-A6B2-8CB322ECD3B5}" type="datetimeFigureOut">
              <a:rPr lang="cs-CZ" smtClean="0"/>
              <a:t>12.06.2024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4C447-2862-4AB5-8E4B-4DAA981125BA}" type="slidenum">
              <a:rPr lang="cs-CZ" smtClean="0"/>
              <a:t>‹#›</a:t>
            </a:fld>
            <a:endParaRPr lang="cs-CZ"/>
          </a:p>
        </p:txBody>
      </p:sp>
    </p:spTree>
    <p:extLst>
      <p:ext uri="{BB962C8B-B14F-4D97-AF65-F5344CB8AC3E}">
        <p14:creationId xmlns:p14="http://schemas.microsoft.com/office/powerpoint/2010/main" val="176862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B6AC3857-EC47-4B54-A47B-7113232BEC4D}"/>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4098" name="Text Box 2">
            <a:extLst>
              <a:ext uri="{FF2B5EF4-FFF2-40B4-BE49-F238E27FC236}">
                <a16:creationId xmlns:a16="http://schemas.microsoft.com/office/drawing/2014/main" id="{945C7BEF-D0FE-44F5-80B1-24E8FE03A8BE}"/>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dirty="0">
                <a:latin typeface="Arial" panose="020B0604020202020204" pitchFamily="34" charset="0"/>
                <a:cs typeface="msgothic" charset="0"/>
              </a:rPr>
              <a:t>Asthma Control Questionnaire (ACQ) score according blood and sputum eosinophil count. The presence of both local and systemic eosinophilic inflammation was associated with lower asthma control in the a) retrospective (n=508) and b) prospective cohort (n=250). Data are presented as </a:t>
            </a:r>
            <a:r>
              <a:rPr lang="en-GB" altLang="cs-CZ" dirty="0" err="1">
                <a:latin typeface="Arial" panose="020B0604020202020204" pitchFamily="34" charset="0"/>
                <a:cs typeface="msgothic" charset="0"/>
              </a:rPr>
              <a:t>mean±sem</a:t>
            </a:r>
            <a:r>
              <a:rPr lang="en-GB" altLang="cs-CZ" dirty="0">
                <a:latin typeface="Arial" panose="020B0604020202020204" pitchFamily="34" charset="0"/>
                <a:cs typeface="msgothic" charset="0"/>
              </a:rPr>
              <a:t>.</a:t>
            </a:r>
          </a:p>
        </p:txBody>
      </p:sp>
    </p:spTree>
    <p:extLst>
      <p:ext uri="{BB962C8B-B14F-4D97-AF65-F5344CB8AC3E}">
        <p14:creationId xmlns:p14="http://schemas.microsoft.com/office/powerpoint/2010/main" val="106157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pPr marL="171450" indent="-171450">
              <a:buFont typeface="Arial" panose="020B0604020202020204" pitchFamily="34" charset="0"/>
              <a:buChar char="•"/>
            </a:pPr>
            <a:r>
              <a:rPr lang="en-GB" dirty="0">
                <a:latin typeface="HelveticaNeueLT Std"/>
              </a:rPr>
              <a:t>In addition to tissue remodelling, elevated lung eosinophils are associated with decreased FEV</a:t>
            </a:r>
            <a:r>
              <a:rPr lang="en-GB" baseline="-25000" dirty="0">
                <a:latin typeface="HelveticaNeueLT Std"/>
              </a:rPr>
              <a:t>1</a:t>
            </a:r>
            <a:r>
              <a:rPr lang="en-GB" dirty="0">
                <a:latin typeface="HelveticaNeueLT Std"/>
              </a:rPr>
              <a:t>, an indicator of lung function, </a:t>
            </a:r>
            <a:r>
              <a:rPr lang="en-GB" baseline="0" dirty="0">
                <a:latin typeface="HelveticaNeueLT Std"/>
              </a:rPr>
              <a:t>when assessed by bronchial hyperresponsiveness tests</a:t>
            </a:r>
            <a:endParaRPr lang="en-GB" dirty="0">
              <a:latin typeface="HelveticaNeueLT Std"/>
            </a:endParaRPr>
          </a:p>
        </p:txBody>
      </p:sp>
      <p:sp>
        <p:nvSpPr>
          <p:cNvPr id="4" name="Slide Number Placeholder 3"/>
          <p:cNvSpPr>
            <a:spLocks noGrp="1"/>
          </p:cNvSpPr>
          <p:nvPr>
            <p:ph type="sldNum" sz="quarter" idx="10"/>
          </p:nvPr>
        </p:nvSpPr>
        <p:spPr/>
        <p:txBody>
          <a:bodyPr/>
          <a:lstStyle/>
          <a:p>
            <a:fld id="{09F98C96-70C7-4DE1-8B99-E7DE9D891800}" type="slidenum">
              <a:rPr lang="en-GB" smtClean="0"/>
              <a:t>10</a:t>
            </a:fld>
            <a:endParaRPr lang="en-GB" dirty="0"/>
          </a:p>
        </p:txBody>
      </p:sp>
    </p:spTree>
    <p:extLst>
      <p:ext uri="{BB962C8B-B14F-4D97-AF65-F5344CB8AC3E}">
        <p14:creationId xmlns:p14="http://schemas.microsoft.com/office/powerpoint/2010/main" val="180477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52776E-CCB7-4503-AB60-8F8232E4D7A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AC3494C-245D-427A-A98E-77538B781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901DA84-F553-43AD-9460-3EE8AE65717D}"/>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5" name="Zástupný symbol pro zápatí 4">
            <a:extLst>
              <a:ext uri="{FF2B5EF4-FFF2-40B4-BE49-F238E27FC236}">
                <a16:creationId xmlns:a16="http://schemas.microsoft.com/office/drawing/2014/main" id="{DBEA6B19-E707-4E37-A5F1-F0E9C3E0128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0480271-DD69-4DCC-9F13-66BEB90FD3FD}"/>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297996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804F3-28C7-4D02-A5B9-FACA4EE6B85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2C5730E-8C69-4045-9B94-A6D82994A63B}"/>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B549B9B-B939-43E0-B4BD-90469945B319}"/>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5" name="Zástupný symbol pro zápatí 4">
            <a:extLst>
              <a:ext uri="{FF2B5EF4-FFF2-40B4-BE49-F238E27FC236}">
                <a16:creationId xmlns:a16="http://schemas.microsoft.com/office/drawing/2014/main" id="{EC30D4A1-938E-4A6B-ADCF-DE69EFB9761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271038B-7977-4A86-8198-39CD7749B35A}"/>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39278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6583EF7-BA00-4CB6-BCF4-92B17F223A3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8CAD8AA-B3DF-4841-9EC5-DACBAB0E7670}"/>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DFEEA6E-DCDF-4960-AEE9-EEE1F6ACDFAD}"/>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5" name="Zástupný symbol pro zápatí 4">
            <a:extLst>
              <a:ext uri="{FF2B5EF4-FFF2-40B4-BE49-F238E27FC236}">
                <a16:creationId xmlns:a16="http://schemas.microsoft.com/office/drawing/2014/main" id="{A428DE3D-7B9B-4447-A0B3-ABBCEA5645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0C2B810-93DA-4282-B0BA-34FE69BD93B9}"/>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104221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Foot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31800" y="1268414"/>
            <a:ext cx="11328400" cy="4248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31800" y="6603615"/>
            <a:ext cx="985847" cy="138499"/>
          </a:xfrm>
        </p:spPr>
        <p:txBody>
          <a:bodyPr wrap="none" lIns="0" tIns="0" rIns="0" bIns="0" anchor="b">
            <a:spAutoFit/>
          </a:bodyPr>
          <a:lstStyle>
            <a:lvl1pPr marL="0" indent="0">
              <a:lnSpc>
                <a:spcPct val="90000"/>
              </a:lnSpc>
              <a:spcBef>
                <a:spcPts val="0"/>
              </a:spcBef>
              <a:spcAft>
                <a:spcPts val="0"/>
              </a:spcAft>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Footer</a:t>
            </a:r>
          </a:p>
        </p:txBody>
      </p:sp>
      <p:sp>
        <p:nvSpPr>
          <p:cNvPr id="7" name="Slide Number Placeholder 3"/>
          <p:cNvSpPr>
            <a:spLocks noGrp="1"/>
          </p:cNvSpPr>
          <p:nvPr>
            <p:ph type="sldNum" sz="quarter" idx="4"/>
          </p:nvPr>
        </p:nvSpPr>
        <p:spPr>
          <a:xfrm>
            <a:off x="11871027" y="6431095"/>
            <a:ext cx="182742" cy="184666"/>
          </a:xfrm>
          <a:prstGeom prst="rect">
            <a:avLst/>
          </a:prstGeom>
        </p:spPr>
        <p:txBody>
          <a:bodyPr vert="horz" wrap="none" lIns="0" tIns="0" rIns="0" bIns="0" rtlCol="0" anchor="ctr">
            <a:spAutoFit/>
          </a:bodyPr>
          <a:lstStyle>
            <a:lvl1pPr algn="ctr">
              <a:defRPr sz="1200">
                <a:solidFill>
                  <a:schemeClr val="tx1">
                    <a:tint val="75000"/>
                  </a:schemeClr>
                </a:solidFill>
              </a:defRPr>
            </a:lvl1pPr>
          </a:lstStyle>
          <a:p>
            <a:fld id="{05CE8945-5E1B-4CFB-A2F8-D7E9CD6BBD0A}" type="slidenum">
              <a:rPr lang="en-GB" smtClean="0"/>
              <a:pPr/>
              <a:t>‹#›</a:t>
            </a:fld>
            <a:endParaRPr lang="en-GB" dirty="0"/>
          </a:p>
        </p:txBody>
      </p:sp>
    </p:spTree>
    <p:extLst>
      <p:ext uri="{BB962C8B-B14F-4D97-AF65-F5344CB8AC3E}">
        <p14:creationId xmlns:p14="http://schemas.microsoft.com/office/powerpoint/2010/main" val="368689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1DACD2-6D31-4CFF-8066-DEA8EE9671D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FCCD2CB-3C0E-4AD0-A9F5-0399C5ACC145}"/>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BEB49A1-97E4-42B4-820C-034AB0094716}"/>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5" name="Zástupný symbol pro zápatí 4">
            <a:extLst>
              <a:ext uri="{FF2B5EF4-FFF2-40B4-BE49-F238E27FC236}">
                <a16:creationId xmlns:a16="http://schemas.microsoft.com/office/drawing/2014/main" id="{494728F8-0D73-4BF4-BB00-ED820D72A41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E1AF61A-3EBE-4FC3-A9B4-9075A0163561}"/>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173282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1B622-5306-4DD9-8993-F03F5276B42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D2373208-ABFF-4D84-860A-1E0A7FCA6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5D58238-8C7C-4FEE-B651-0B01E093F30B}"/>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5" name="Zástupný symbol pro zápatí 4">
            <a:extLst>
              <a:ext uri="{FF2B5EF4-FFF2-40B4-BE49-F238E27FC236}">
                <a16:creationId xmlns:a16="http://schemas.microsoft.com/office/drawing/2014/main" id="{AF2BF403-08C9-46FB-9AC7-1F804C140D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7CF75BA-F354-4C66-A661-BFC6DA43E579}"/>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375407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0BAE6E-506E-40FD-932F-281F07ACBFA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7D41D40-D45C-4CDF-9EBF-21869AF25F91}"/>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2B44BDE0-62D2-4192-BCDD-C40C968EC82F}"/>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A78D839-B013-40B0-964D-2D9D2721CA47}"/>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6" name="Zástupný symbol pro zápatí 5">
            <a:extLst>
              <a:ext uri="{FF2B5EF4-FFF2-40B4-BE49-F238E27FC236}">
                <a16:creationId xmlns:a16="http://schemas.microsoft.com/office/drawing/2014/main" id="{964E5180-3AB8-4FD3-8E48-E526A9CA6F1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F9DE234-5C1C-49F4-8396-290334444D06}"/>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129093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65BAE5-17AE-41BF-90BE-B422521DF57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5B7FCD71-CDDD-4DA0-8383-CD3380C1D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69D2C9E9-C07C-4F10-BB3A-4CC889185284}"/>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953191CC-C202-4293-A94C-985AEDB3E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E26CAA5E-81A0-41E2-A5D3-44A9E315E47B}"/>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647554F-0295-45A0-872B-D334BE817ECA}"/>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8" name="Zástupný symbol pro zápatí 7">
            <a:extLst>
              <a:ext uri="{FF2B5EF4-FFF2-40B4-BE49-F238E27FC236}">
                <a16:creationId xmlns:a16="http://schemas.microsoft.com/office/drawing/2014/main" id="{0D7D86CF-6D60-40EE-953A-66B8F26B989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957C845-EE1D-4099-9939-0F3AC89F7265}"/>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28534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6784C7-FC37-42ED-947E-007D37FE213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77E1069-8F28-4F18-A0DC-23FFD4053D1E}"/>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4" name="Zástupný symbol pro zápatí 3">
            <a:extLst>
              <a:ext uri="{FF2B5EF4-FFF2-40B4-BE49-F238E27FC236}">
                <a16:creationId xmlns:a16="http://schemas.microsoft.com/office/drawing/2014/main" id="{A0EC1FFA-9A4D-4E5B-8F14-72A36B510D4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C8C0FC9-19AD-4DF3-AB3C-481ECE23AB1A}"/>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64718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2AB84B6-9545-4EB9-97A0-718B77FBFE5F}"/>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3" name="Zástupný symbol pro zápatí 2">
            <a:extLst>
              <a:ext uri="{FF2B5EF4-FFF2-40B4-BE49-F238E27FC236}">
                <a16:creationId xmlns:a16="http://schemas.microsoft.com/office/drawing/2014/main" id="{9B5AF23C-1A55-478C-BDB6-FC1C2AEA1C6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CF0D5DB-A9F5-4713-AE58-F3119DBDC4D6}"/>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306945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22229C-69DF-4E99-90B6-56E0E3883B7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9152CE67-D2E9-49E2-BCDD-FD80A4C43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4F1D448-57A0-472F-9E10-323E1DD4E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0A2CE5E7-40F4-42AD-A1CF-888EB45E17D6}"/>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6" name="Zástupný symbol pro zápatí 5">
            <a:extLst>
              <a:ext uri="{FF2B5EF4-FFF2-40B4-BE49-F238E27FC236}">
                <a16:creationId xmlns:a16="http://schemas.microsoft.com/office/drawing/2014/main" id="{E9175E8C-169C-43F7-8A53-B15225AE167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CAD4333-F54D-404A-A6C3-02993ECAAA78}"/>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291726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64CABF-EE1F-4A32-A8CC-98D5AEFE3B8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758D604-7EF1-428E-9BC0-3E5C7F1B8F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1532A90A-2D87-48F1-8592-238590547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EEF30AF-7B8D-430B-8958-B81E4D9CD6D1}"/>
              </a:ext>
            </a:extLst>
          </p:cNvPr>
          <p:cNvSpPr>
            <a:spLocks noGrp="1"/>
          </p:cNvSpPr>
          <p:nvPr>
            <p:ph type="dt" sz="half" idx="10"/>
          </p:nvPr>
        </p:nvSpPr>
        <p:spPr/>
        <p:txBody>
          <a:bodyPr/>
          <a:lstStyle/>
          <a:p>
            <a:fld id="{0021FEA7-37CF-4ED2-B696-5484655B1C1B}" type="datetimeFigureOut">
              <a:rPr lang="cs-CZ" smtClean="0"/>
              <a:t>12.06.2024</a:t>
            </a:fld>
            <a:endParaRPr lang="cs-CZ"/>
          </a:p>
        </p:txBody>
      </p:sp>
      <p:sp>
        <p:nvSpPr>
          <p:cNvPr id="6" name="Zástupný symbol pro zápatí 5">
            <a:extLst>
              <a:ext uri="{FF2B5EF4-FFF2-40B4-BE49-F238E27FC236}">
                <a16:creationId xmlns:a16="http://schemas.microsoft.com/office/drawing/2014/main" id="{337BC6BB-AC79-4738-B309-34B153917A2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11262C9-E8E3-4D32-9D7F-FE111E47D7BC}"/>
              </a:ext>
            </a:extLst>
          </p:cNvPr>
          <p:cNvSpPr>
            <a:spLocks noGrp="1"/>
          </p:cNvSpPr>
          <p:nvPr>
            <p:ph type="sldNum" sz="quarter" idx="12"/>
          </p:nvPr>
        </p:nvSpPr>
        <p:spPr/>
        <p:txBody>
          <a:bodyPr/>
          <a:lstStyle/>
          <a:p>
            <a:fld id="{A8821179-F006-4BB3-ADCF-F8DAD1E573A2}" type="slidenum">
              <a:rPr lang="cs-CZ" smtClean="0"/>
              <a:t>‹#›</a:t>
            </a:fld>
            <a:endParaRPr lang="cs-CZ"/>
          </a:p>
        </p:txBody>
      </p:sp>
    </p:spTree>
    <p:extLst>
      <p:ext uri="{BB962C8B-B14F-4D97-AF65-F5344CB8AC3E}">
        <p14:creationId xmlns:p14="http://schemas.microsoft.com/office/powerpoint/2010/main" val="369992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70C829C-3FA6-484D-B34C-08387A96B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84E5C4C9-5B24-4153-8AAE-D4BD8069EC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FEC024D-37E5-413D-8B9C-E806B04FE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1FEA7-37CF-4ED2-B696-5484655B1C1B}" type="datetimeFigureOut">
              <a:rPr lang="cs-CZ" smtClean="0"/>
              <a:t>12.06.2024</a:t>
            </a:fld>
            <a:endParaRPr lang="cs-CZ"/>
          </a:p>
        </p:txBody>
      </p:sp>
      <p:sp>
        <p:nvSpPr>
          <p:cNvPr id="5" name="Zástupný symbol pro zápatí 4">
            <a:extLst>
              <a:ext uri="{FF2B5EF4-FFF2-40B4-BE49-F238E27FC236}">
                <a16:creationId xmlns:a16="http://schemas.microsoft.com/office/drawing/2014/main" id="{C9408FDF-77E4-4675-9580-EE04AE8E6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F555B6A-FD94-468C-9081-9BCBC9390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21179-F006-4BB3-ADCF-F8DAD1E573A2}" type="slidenum">
              <a:rPr lang="cs-CZ" smtClean="0"/>
              <a:t>‹#›</a:t>
            </a:fld>
            <a:endParaRPr lang="cs-CZ"/>
          </a:p>
        </p:txBody>
      </p:sp>
    </p:spTree>
    <p:extLst>
      <p:ext uri="{BB962C8B-B14F-4D97-AF65-F5344CB8AC3E}">
        <p14:creationId xmlns:p14="http://schemas.microsoft.com/office/powerpoint/2010/main" val="3306289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69F3B6-E7A0-4766-976D-F8498B9F1867}"/>
              </a:ext>
            </a:extLst>
          </p:cNvPr>
          <p:cNvSpPr>
            <a:spLocks noGrp="1"/>
          </p:cNvSpPr>
          <p:nvPr>
            <p:ph type="ctrTitle"/>
          </p:nvPr>
        </p:nvSpPr>
        <p:spPr/>
        <p:txBody>
          <a:bodyPr>
            <a:normAutofit fontScale="90000"/>
          </a:bodyPr>
          <a:lstStyle/>
          <a:p>
            <a:pPr algn="l"/>
            <a:r>
              <a:rPr lang="cs-CZ" dirty="0"/>
              <a:t>Léčba těžkého refrakterního eozinofilního astmatu</a:t>
            </a:r>
            <a:br>
              <a:rPr lang="cs-CZ" dirty="0"/>
            </a:br>
            <a:endParaRPr lang="cs-CZ" dirty="0"/>
          </a:p>
        </p:txBody>
      </p:sp>
      <p:sp>
        <p:nvSpPr>
          <p:cNvPr id="3" name="Podnadpis 2">
            <a:extLst>
              <a:ext uri="{FF2B5EF4-FFF2-40B4-BE49-F238E27FC236}">
                <a16:creationId xmlns:a16="http://schemas.microsoft.com/office/drawing/2014/main" id="{54BEEC29-D6B6-475A-A707-D06E6ECD0564}"/>
              </a:ext>
            </a:extLst>
          </p:cNvPr>
          <p:cNvSpPr>
            <a:spLocks noGrp="1"/>
          </p:cNvSpPr>
          <p:nvPr>
            <p:ph type="subTitle" idx="1"/>
          </p:nvPr>
        </p:nvSpPr>
        <p:spPr/>
        <p:txBody>
          <a:bodyPr>
            <a:normAutofit lnSpcReduction="10000"/>
          </a:bodyPr>
          <a:lstStyle/>
          <a:p>
            <a:pPr algn="l"/>
            <a:r>
              <a:rPr lang="cs-CZ" dirty="0"/>
              <a:t>MUDr. Ondřej Kudela, Plicní klinika, FN Hradec Králové</a:t>
            </a:r>
          </a:p>
          <a:p>
            <a:pPr algn="l"/>
            <a:endParaRPr lang="cs-CZ" dirty="0"/>
          </a:p>
          <a:p>
            <a:pPr algn="l"/>
            <a:r>
              <a:rPr lang="cs-CZ" dirty="0"/>
              <a:t>Celostátní konference NCTA</a:t>
            </a:r>
          </a:p>
          <a:p>
            <a:pPr algn="l"/>
            <a:r>
              <a:rPr lang="cs-CZ" dirty="0"/>
              <a:t>Praha 06.06.2018</a:t>
            </a:r>
          </a:p>
        </p:txBody>
      </p:sp>
    </p:spTree>
    <p:extLst>
      <p:ext uri="{BB962C8B-B14F-4D97-AF65-F5344CB8AC3E}">
        <p14:creationId xmlns:p14="http://schemas.microsoft.com/office/powerpoint/2010/main" val="297887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Title 5"/>
          <p:cNvSpPr>
            <a:spLocks noGrp="1"/>
          </p:cNvSpPr>
          <p:nvPr>
            <p:ph type="title"/>
          </p:nvPr>
        </p:nvSpPr>
        <p:spPr/>
        <p:txBody>
          <a:bodyPr>
            <a:normAutofit/>
          </a:bodyPr>
          <a:lstStyle/>
          <a:p>
            <a:r>
              <a:rPr lang="cs-CZ" altLang="en-US" dirty="0"/>
              <a:t>E</a:t>
            </a:r>
            <a:r>
              <a:rPr lang="en-GB" altLang="en-US" dirty="0" err="1"/>
              <a:t>osino</a:t>
            </a:r>
            <a:r>
              <a:rPr lang="cs-CZ" altLang="en-US" dirty="0"/>
              <a:t>f</a:t>
            </a:r>
            <a:r>
              <a:rPr lang="en-GB" altLang="en-US" dirty="0" err="1"/>
              <a:t>il</a:t>
            </a:r>
            <a:r>
              <a:rPr lang="cs-CZ" altLang="en-US" dirty="0"/>
              <a:t>y a plicní funkce</a:t>
            </a:r>
            <a:endParaRPr lang="en-GB" altLang="en-US" dirty="0"/>
          </a:p>
        </p:txBody>
      </p:sp>
      <p:sp>
        <p:nvSpPr>
          <p:cNvPr id="3" name="Content Placeholder 2"/>
          <p:cNvSpPr>
            <a:spLocks noGrp="1"/>
          </p:cNvSpPr>
          <p:nvPr>
            <p:ph idx="1"/>
          </p:nvPr>
        </p:nvSpPr>
        <p:spPr>
          <a:xfrm>
            <a:off x="838200" y="1505754"/>
            <a:ext cx="11328400" cy="703191"/>
          </a:xfrm>
        </p:spPr>
        <p:txBody>
          <a:bodyPr/>
          <a:lstStyle/>
          <a:p>
            <a:pPr marL="0" indent="0">
              <a:buNone/>
            </a:pPr>
            <a:r>
              <a:rPr lang="cs-CZ" sz="1600" dirty="0"/>
              <a:t>zvýšený počet eozinofilů ve sputu je asociován se zhoršením plicních funkcí (FEV1), </a:t>
            </a:r>
          </a:p>
          <a:p>
            <a:pPr marL="0" indent="0">
              <a:buNone/>
            </a:pPr>
            <a:r>
              <a:rPr lang="cs-CZ" sz="1600" dirty="0"/>
              <a:t>měřeným při </a:t>
            </a:r>
            <a:r>
              <a:rPr lang="cs-CZ" sz="1600" dirty="0" err="1"/>
              <a:t>bronchoprovokačních</a:t>
            </a:r>
            <a:r>
              <a:rPr lang="cs-CZ" sz="1600" dirty="0"/>
              <a:t> testech</a:t>
            </a:r>
            <a:endParaRPr lang="en-GB" sz="1600" baseline="30000" dirty="0"/>
          </a:p>
          <a:p>
            <a:endParaRPr lang="en-GB" dirty="0"/>
          </a:p>
        </p:txBody>
      </p:sp>
      <p:sp>
        <p:nvSpPr>
          <p:cNvPr id="19464" name="Content Placeholder 6"/>
          <p:cNvSpPr>
            <a:spLocks noGrp="1"/>
          </p:cNvSpPr>
          <p:nvPr>
            <p:ph type="body" sz="quarter" idx="10"/>
          </p:nvPr>
        </p:nvSpPr>
        <p:spPr>
          <a:xfrm>
            <a:off x="1847851" y="6465115"/>
            <a:ext cx="2327560" cy="276999"/>
          </a:xfrm>
        </p:spPr>
        <p:txBody>
          <a:bodyPr/>
          <a:lstStyle/>
          <a:p>
            <a:pPr>
              <a:defRPr/>
            </a:pPr>
            <a:r>
              <a:rPr lang="en-GB" dirty="0"/>
              <a:t>FEV</a:t>
            </a:r>
            <a:r>
              <a:rPr lang="en-GB" baseline="-25000" dirty="0"/>
              <a:t>1</a:t>
            </a:r>
            <a:r>
              <a:rPr lang="en-GB" dirty="0"/>
              <a:t> = forced expiratory volume in 1 second.</a:t>
            </a:r>
            <a:endParaRPr lang="en-GB" altLang="en-US" kern="0" dirty="0"/>
          </a:p>
          <a:p>
            <a:pPr>
              <a:defRPr/>
            </a:pPr>
            <a:r>
              <a:rPr lang="en-GB" altLang="en-US" kern="0" dirty="0">
                <a:cs typeface="Times New Roman"/>
              </a:rPr>
              <a:t>1. </a:t>
            </a:r>
            <a:r>
              <a:rPr lang="en-GB" dirty="0"/>
              <a:t>Louis R, </a:t>
            </a:r>
            <a:r>
              <a:rPr lang="en-GB" i="1" dirty="0"/>
              <a:t>et al. Allergy </a:t>
            </a:r>
            <a:r>
              <a:rPr lang="en-GB" dirty="0"/>
              <a:t>2002; 57:907–912</a:t>
            </a:r>
            <a:r>
              <a:rPr lang="en-GB" altLang="en-US" kern="0" dirty="0">
                <a:cs typeface="Times New Roman"/>
              </a:rPr>
              <a:t>.</a:t>
            </a:r>
            <a:endParaRPr lang="en-GB" altLang="en-US" kern="0" dirty="0"/>
          </a:p>
        </p:txBody>
      </p:sp>
      <p:sp>
        <p:nvSpPr>
          <p:cNvPr id="2" name="Slide Number Placeholder 1"/>
          <p:cNvSpPr>
            <a:spLocks noGrp="1"/>
          </p:cNvSpPr>
          <p:nvPr>
            <p:ph type="sldNum" sz="quarter" idx="4"/>
          </p:nvPr>
        </p:nvSpPr>
        <p:spPr>
          <a:xfrm>
            <a:off x="11883851" y="6431095"/>
            <a:ext cx="157094" cy="184666"/>
          </a:xfrm>
        </p:spPr>
        <p:txBody>
          <a:bodyPr/>
          <a:lstStyle/>
          <a:p>
            <a:fld id="{05CE8945-5E1B-4CFB-A2F8-D7E9CD6BBD0A}" type="slidenum">
              <a:rPr lang="en-GB" smtClean="0"/>
              <a:pPr/>
              <a:t>10</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688" y="2148383"/>
            <a:ext cx="4821773" cy="392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21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D5E795-05F6-4FD0-8F25-D9E435C5D147}"/>
              </a:ext>
            </a:extLst>
          </p:cNvPr>
          <p:cNvSpPr>
            <a:spLocks noGrp="1"/>
          </p:cNvSpPr>
          <p:nvPr>
            <p:ph type="title"/>
          </p:nvPr>
        </p:nvSpPr>
        <p:spPr/>
        <p:txBody>
          <a:bodyPr/>
          <a:lstStyle/>
          <a:p>
            <a:r>
              <a:rPr lang="cs-CZ" dirty="0"/>
              <a:t>Fenotyp eosinofilního astmatu</a:t>
            </a:r>
            <a:endParaRPr lang="cs-CZ" baseline="30000" dirty="0"/>
          </a:p>
        </p:txBody>
      </p:sp>
      <p:sp>
        <p:nvSpPr>
          <p:cNvPr id="3" name="Zástupný symbol pro obsah 2">
            <a:extLst>
              <a:ext uri="{FF2B5EF4-FFF2-40B4-BE49-F238E27FC236}">
                <a16:creationId xmlns:a16="http://schemas.microsoft.com/office/drawing/2014/main" id="{866892F8-6C16-418D-BBD6-0364954CFC05}"/>
              </a:ext>
            </a:extLst>
          </p:cNvPr>
          <p:cNvSpPr>
            <a:spLocks noGrp="1"/>
          </p:cNvSpPr>
          <p:nvPr>
            <p:ph idx="1"/>
          </p:nvPr>
        </p:nvSpPr>
        <p:spPr>
          <a:xfrm>
            <a:off x="838199" y="1825625"/>
            <a:ext cx="11282265" cy="4351338"/>
          </a:xfrm>
        </p:spPr>
        <p:txBody>
          <a:bodyPr>
            <a:normAutofit fontScale="85000" lnSpcReduction="20000"/>
          </a:bodyPr>
          <a:lstStyle/>
          <a:p>
            <a:r>
              <a:rPr lang="cs-CZ" dirty="0"/>
              <a:t>rozvoj  v dospělosti</a:t>
            </a:r>
          </a:p>
          <a:p>
            <a:r>
              <a:rPr lang="cs-CZ" dirty="0"/>
              <a:t>často těžké astma (až 50% těžkých astmatiků)</a:t>
            </a:r>
          </a:p>
          <a:p>
            <a:r>
              <a:rPr lang="cs-CZ" dirty="0"/>
              <a:t>zvýšený počet eozinofilů v periferní krvi (≥4% </a:t>
            </a:r>
            <a:r>
              <a:rPr lang="cs-CZ" dirty="0" err="1"/>
              <a:t>or</a:t>
            </a:r>
            <a:r>
              <a:rPr lang="cs-CZ" dirty="0"/>
              <a:t> ≥400/mm</a:t>
            </a:r>
            <a:r>
              <a:rPr lang="cs-CZ" baseline="30000" dirty="0"/>
              <a:t>3</a:t>
            </a:r>
            <a:r>
              <a:rPr lang="cs-CZ" dirty="0"/>
              <a:t>)</a:t>
            </a:r>
            <a:r>
              <a:rPr lang="cs-CZ" baseline="30000" dirty="0"/>
              <a:t>1</a:t>
            </a:r>
          </a:p>
          <a:p>
            <a:r>
              <a:rPr lang="cs-CZ" dirty="0"/>
              <a:t>atopie nepřítomna, nebo klinicky irelevantní (</a:t>
            </a:r>
            <a:r>
              <a:rPr lang="cs-CZ" dirty="0" err="1"/>
              <a:t>pozit</a:t>
            </a:r>
            <a:r>
              <a:rPr lang="cs-CZ" dirty="0"/>
              <a:t>. kožní testy, </a:t>
            </a:r>
            <a:r>
              <a:rPr lang="cs-CZ" dirty="0" err="1"/>
              <a:t>sp</a:t>
            </a:r>
            <a:r>
              <a:rPr lang="cs-CZ" dirty="0"/>
              <a:t>. </a:t>
            </a:r>
            <a:r>
              <a:rPr lang="cs-CZ" dirty="0" err="1"/>
              <a:t>IgE</a:t>
            </a:r>
            <a:r>
              <a:rPr lang="cs-CZ" dirty="0"/>
              <a:t>)</a:t>
            </a:r>
          </a:p>
          <a:p>
            <a:r>
              <a:rPr lang="cs-CZ" dirty="0"/>
              <a:t>časté akutní exacerbace, riziko těžkých exacerbací</a:t>
            </a:r>
          </a:p>
          <a:p>
            <a:r>
              <a:rPr lang="cs-CZ" dirty="0"/>
              <a:t>zhoršené plicní funkce (nízké FEV1, hyperinflace)</a:t>
            </a:r>
          </a:p>
          <a:p>
            <a:r>
              <a:rPr lang="cs-CZ" dirty="0"/>
              <a:t>častá asociace s nasálními polypy, sinusitidou</a:t>
            </a:r>
          </a:p>
          <a:p>
            <a:r>
              <a:rPr lang="cs-CZ" dirty="0"/>
              <a:t>aspirinová sensitivita/ASA (aspirin sensitiv astma)</a:t>
            </a:r>
          </a:p>
          <a:p>
            <a:r>
              <a:rPr lang="cs-CZ" dirty="0"/>
              <a:t>často rezistence vůči inhalačním kortikosteroidům</a:t>
            </a:r>
          </a:p>
          <a:p>
            <a:r>
              <a:rPr lang="cs-CZ" dirty="0"/>
              <a:t>dobrá léčebná </a:t>
            </a:r>
            <a:r>
              <a:rPr lang="cs-CZ" dirty="0" err="1"/>
              <a:t>odpověd</a:t>
            </a:r>
            <a:r>
              <a:rPr lang="cs-CZ" dirty="0"/>
              <a:t> na anti IL-5</a:t>
            </a:r>
            <a:r>
              <a:rPr lang="cs-CZ" baseline="30000" dirty="0"/>
              <a:t>2</a:t>
            </a:r>
          </a:p>
          <a:p>
            <a:r>
              <a:rPr lang="cs-CZ" dirty="0"/>
              <a:t>dobrá léčebná odpověď na systémové kortikoidy</a:t>
            </a:r>
            <a:r>
              <a:rPr lang="cs-CZ" baseline="30000" dirty="0"/>
              <a:t>2</a:t>
            </a:r>
          </a:p>
        </p:txBody>
      </p:sp>
      <p:sp>
        <p:nvSpPr>
          <p:cNvPr id="4" name="Text Placeholder 3">
            <a:extLst>
              <a:ext uri="{FF2B5EF4-FFF2-40B4-BE49-F238E27FC236}">
                <a16:creationId xmlns:a16="http://schemas.microsoft.com/office/drawing/2014/main" id="{51844D63-38F1-4BD5-B661-AA6349505A49}"/>
              </a:ext>
            </a:extLst>
          </p:cNvPr>
          <p:cNvSpPr txBox="1">
            <a:spLocks/>
          </p:cNvSpPr>
          <p:nvPr/>
        </p:nvSpPr>
        <p:spPr>
          <a:xfrm>
            <a:off x="323850" y="6037285"/>
            <a:ext cx="8185668" cy="56784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schemeClr val="tx1"/>
                </a:solidFill>
              </a:rPr>
              <a:t>1 </a:t>
            </a:r>
            <a:r>
              <a:rPr lang="cs-CZ" dirty="0" err="1">
                <a:solidFill>
                  <a:schemeClr val="tx1"/>
                </a:solidFill>
              </a:rPr>
              <a:t>Teřl</a:t>
            </a:r>
            <a:r>
              <a:rPr lang="cs-CZ" dirty="0">
                <a:solidFill>
                  <a:schemeClr val="tx1"/>
                </a:solidFill>
              </a:rPr>
              <a:t> M., </a:t>
            </a:r>
            <a:r>
              <a:rPr lang="cs-CZ" dirty="0" err="1">
                <a:solidFill>
                  <a:schemeClr val="tx1"/>
                </a:solidFill>
              </a:rPr>
              <a:t>Allergy</a:t>
            </a:r>
            <a:r>
              <a:rPr lang="cs-CZ" dirty="0">
                <a:solidFill>
                  <a:schemeClr val="tx1"/>
                </a:solidFill>
              </a:rPr>
              <a:t>, 2017</a:t>
            </a:r>
          </a:p>
          <a:p>
            <a:r>
              <a:rPr lang="cs-CZ" altLang="en-US" dirty="0">
                <a:solidFill>
                  <a:schemeClr val="tx1"/>
                </a:solidFill>
              </a:rPr>
              <a:t>2 </a:t>
            </a:r>
            <a:r>
              <a:rPr lang="cs-CZ" altLang="en-US" dirty="0" err="1">
                <a:solidFill>
                  <a:schemeClr val="tx1"/>
                </a:solidFill>
              </a:rPr>
              <a:t>Groot</a:t>
            </a:r>
            <a:r>
              <a:rPr lang="cs-CZ" altLang="en-US" dirty="0">
                <a:solidFill>
                  <a:schemeClr val="tx1"/>
                </a:solidFill>
              </a:rPr>
              <a:t> J, ERJ, 2015</a:t>
            </a:r>
            <a:endParaRPr lang="en-GB" altLang="en-US" dirty="0">
              <a:solidFill>
                <a:schemeClr val="tx1"/>
              </a:solidFill>
            </a:endParaRPr>
          </a:p>
        </p:txBody>
      </p:sp>
    </p:spTree>
    <p:extLst>
      <p:ext uri="{BB962C8B-B14F-4D97-AF65-F5344CB8AC3E}">
        <p14:creationId xmlns:p14="http://schemas.microsoft.com/office/powerpoint/2010/main" val="109575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7680F9-9D58-4FD8-9457-D9F358578944}"/>
              </a:ext>
            </a:extLst>
          </p:cNvPr>
          <p:cNvSpPr>
            <a:spLocks noGrp="1"/>
          </p:cNvSpPr>
          <p:nvPr>
            <p:ph type="title"/>
          </p:nvPr>
        </p:nvSpPr>
        <p:spPr/>
        <p:txBody>
          <a:bodyPr/>
          <a:lstStyle/>
          <a:p>
            <a:r>
              <a:rPr lang="cs-CZ" dirty="0"/>
              <a:t>Těžké refrakterní eosinofilní astma</a:t>
            </a:r>
          </a:p>
        </p:txBody>
      </p:sp>
      <p:sp>
        <p:nvSpPr>
          <p:cNvPr id="4" name="Text Placeholder 3">
            <a:extLst>
              <a:ext uri="{FF2B5EF4-FFF2-40B4-BE49-F238E27FC236}">
                <a16:creationId xmlns:a16="http://schemas.microsoft.com/office/drawing/2014/main" id="{2FA1F768-DED1-4356-B021-8027901253EC}"/>
              </a:ext>
            </a:extLst>
          </p:cNvPr>
          <p:cNvSpPr txBox="1">
            <a:spLocks/>
          </p:cNvSpPr>
          <p:nvPr/>
        </p:nvSpPr>
        <p:spPr>
          <a:xfrm>
            <a:off x="323850" y="5978562"/>
            <a:ext cx="8185668" cy="56784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err="1">
                <a:solidFill>
                  <a:schemeClr val="tx1"/>
                </a:solidFill>
              </a:rPr>
              <a:t>Buhl</a:t>
            </a:r>
            <a:r>
              <a:rPr lang="cs-CZ" dirty="0">
                <a:solidFill>
                  <a:schemeClr val="tx1"/>
                </a:solidFill>
              </a:rPr>
              <a:t> R., ERJ, 2017</a:t>
            </a:r>
            <a:endParaRPr lang="en-GB" altLang="en-US" dirty="0">
              <a:solidFill>
                <a:schemeClr val="tx1"/>
              </a:solidFill>
            </a:endParaRPr>
          </a:p>
        </p:txBody>
      </p:sp>
      <p:pic>
        <p:nvPicPr>
          <p:cNvPr id="5" name="Obrázek 4">
            <a:extLst>
              <a:ext uri="{FF2B5EF4-FFF2-40B4-BE49-F238E27FC236}">
                <a16:creationId xmlns:a16="http://schemas.microsoft.com/office/drawing/2014/main" id="{2E051DDB-4DAE-4986-9825-C8CD894634A8}"/>
              </a:ext>
            </a:extLst>
          </p:cNvPr>
          <p:cNvPicPr>
            <a:picLocks noChangeAspect="1"/>
          </p:cNvPicPr>
          <p:nvPr/>
        </p:nvPicPr>
        <p:blipFill rotWithShape="1">
          <a:blip r:embed="rId2"/>
          <a:srcRect l="6875" t="21428" r="19761" b="42283"/>
          <a:stretch/>
        </p:blipFill>
        <p:spPr>
          <a:xfrm>
            <a:off x="838200" y="1828799"/>
            <a:ext cx="10579834" cy="2943617"/>
          </a:xfrm>
          <a:prstGeom prst="rect">
            <a:avLst/>
          </a:prstGeom>
        </p:spPr>
      </p:pic>
    </p:spTree>
    <p:extLst>
      <p:ext uri="{BB962C8B-B14F-4D97-AF65-F5344CB8AC3E}">
        <p14:creationId xmlns:p14="http://schemas.microsoft.com/office/powerpoint/2010/main" val="186409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Šipka: doprava 27">
            <a:extLst>
              <a:ext uri="{FF2B5EF4-FFF2-40B4-BE49-F238E27FC236}">
                <a16:creationId xmlns:a16="http://schemas.microsoft.com/office/drawing/2014/main" id="{53E46F99-4EFC-461D-B54B-AB47EB051A00}"/>
              </a:ext>
            </a:extLst>
          </p:cNvPr>
          <p:cNvSpPr/>
          <p:nvPr/>
        </p:nvSpPr>
        <p:spPr>
          <a:xfrm rot="10800000">
            <a:off x="8347474" y="4698295"/>
            <a:ext cx="1142219" cy="322528"/>
          </a:xfrm>
          <a:prstGeom prst="rightArrow">
            <a:avLst/>
          </a:prstGeom>
          <a:solidFill>
            <a:srgbClr val="0BE0F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Šipka: doprava 26">
            <a:extLst>
              <a:ext uri="{FF2B5EF4-FFF2-40B4-BE49-F238E27FC236}">
                <a16:creationId xmlns:a16="http://schemas.microsoft.com/office/drawing/2014/main" id="{D3843BB5-5BF4-4E7F-A7F2-4AAE0CA1351C}"/>
              </a:ext>
            </a:extLst>
          </p:cNvPr>
          <p:cNvSpPr/>
          <p:nvPr/>
        </p:nvSpPr>
        <p:spPr>
          <a:xfrm rot="10800000">
            <a:off x="8305771" y="4285237"/>
            <a:ext cx="2224862" cy="404511"/>
          </a:xfrm>
          <a:prstGeom prst="rightArrow">
            <a:avLst>
              <a:gd name="adj1" fmla="val 50000"/>
              <a:gd name="adj2" fmla="val 50000"/>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6" name="Šipka: doprava 25">
            <a:extLst>
              <a:ext uri="{FF2B5EF4-FFF2-40B4-BE49-F238E27FC236}">
                <a16:creationId xmlns:a16="http://schemas.microsoft.com/office/drawing/2014/main" id="{B12E953B-17DE-49D4-89FC-A66BEFCB626F}"/>
              </a:ext>
            </a:extLst>
          </p:cNvPr>
          <p:cNvSpPr/>
          <p:nvPr/>
        </p:nvSpPr>
        <p:spPr>
          <a:xfrm rot="10800000">
            <a:off x="8296237" y="3160450"/>
            <a:ext cx="2234396" cy="753528"/>
          </a:xfrm>
          <a:prstGeom prst="rightArrow">
            <a:avLst/>
          </a:prstGeom>
          <a:solidFill>
            <a:srgbClr val="FC8A0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56E2454-9898-4DBC-969C-C99082D98875}"/>
              </a:ext>
            </a:extLst>
          </p:cNvPr>
          <p:cNvSpPr>
            <a:spLocks noGrp="1"/>
          </p:cNvSpPr>
          <p:nvPr>
            <p:ph type="title"/>
          </p:nvPr>
        </p:nvSpPr>
        <p:spPr/>
        <p:txBody>
          <a:bodyPr/>
          <a:lstStyle/>
          <a:p>
            <a:r>
              <a:rPr lang="cs-CZ" dirty="0"/>
              <a:t>Těžké eosinofilní astma:</a:t>
            </a:r>
          </a:p>
        </p:txBody>
      </p:sp>
      <p:pic>
        <p:nvPicPr>
          <p:cNvPr id="5" name="Picture 49" descr="SLIDE 66-67.jpg">
            <a:extLst>
              <a:ext uri="{FF2B5EF4-FFF2-40B4-BE49-F238E27FC236}">
                <a16:creationId xmlns:a16="http://schemas.microsoft.com/office/drawing/2014/main" id="{5F3BC4A1-3E76-4DCB-A6D4-70D53795D267}"/>
              </a:ext>
            </a:extLst>
          </p:cNvPr>
          <p:cNvPicPr>
            <a:picLocks noChangeAspect="1"/>
          </p:cNvPicPr>
          <p:nvPr/>
        </p:nvPicPr>
        <p:blipFill>
          <a:blip r:embed="rId2"/>
          <a:srcRect/>
          <a:stretch>
            <a:fillRect/>
          </a:stretch>
        </p:blipFill>
        <p:spPr bwMode="auto">
          <a:xfrm>
            <a:off x="1996809" y="2422785"/>
            <a:ext cx="6308292" cy="2758379"/>
          </a:xfrm>
          <a:prstGeom prst="rect">
            <a:avLst/>
          </a:prstGeom>
          <a:noFill/>
          <a:ln w="9525">
            <a:noFill/>
            <a:miter lim="800000"/>
            <a:headEnd/>
            <a:tailEnd/>
          </a:ln>
        </p:spPr>
      </p:pic>
      <p:sp>
        <p:nvSpPr>
          <p:cNvPr id="6" name="Rectangle 11">
            <a:extLst>
              <a:ext uri="{FF2B5EF4-FFF2-40B4-BE49-F238E27FC236}">
                <a16:creationId xmlns:a16="http://schemas.microsoft.com/office/drawing/2014/main" id="{4BC6AAE3-7744-4028-80B8-96DBF2A722E1}"/>
              </a:ext>
            </a:extLst>
          </p:cNvPr>
          <p:cNvSpPr>
            <a:spLocks/>
          </p:cNvSpPr>
          <p:nvPr/>
        </p:nvSpPr>
        <p:spPr bwMode="auto">
          <a:xfrm>
            <a:off x="2277069" y="3597778"/>
            <a:ext cx="620712" cy="212725"/>
          </a:xfrm>
          <a:prstGeom prst="rect">
            <a:avLst/>
          </a:prstGeom>
          <a:noFill/>
          <a:ln w="9525">
            <a:noFill/>
            <a:miter lim="800000"/>
            <a:headEnd/>
            <a:tailEnd/>
          </a:ln>
        </p:spPr>
        <p:txBody>
          <a:bodyPr lIns="0" tIns="0" rIns="0" bIns="0"/>
          <a:lstStyle/>
          <a:p>
            <a:pPr algn="ctr" defTabSz="912813">
              <a:lnSpc>
                <a:spcPct val="120000"/>
              </a:lnSpc>
            </a:pPr>
            <a:r>
              <a:rPr lang="cs-CZ" altLang="en-US" sz="1100" dirty="0">
                <a:latin typeface="Calibri" pitchFamily="34" charset="0"/>
                <a:sym typeface="Arial Bold"/>
              </a:rPr>
              <a:t>KROK</a:t>
            </a:r>
            <a:r>
              <a:rPr lang="en-US" altLang="en-US" sz="1100" dirty="0">
                <a:latin typeface="Calibri" pitchFamily="34" charset="0"/>
                <a:sym typeface="Arial Bold"/>
              </a:rPr>
              <a:t> </a:t>
            </a:r>
            <a:r>
              <a:rPr lang="en-US" altLang="en-US" sz="1100" dirty="0">
                <a:latin typeface="Calibri" pitchFamily="34" charset="0"/>
                <a:ea typeface="MS PGothic" pitchFamily="34" charset="-128"/>
                <a:sym typeface="Arial Bold"/>
              </a:rPr>
              <a:t>1</a:t>
            </a:r>
          </a:p>
        </p:txBody>
      </p:sp>
      <p:sp>
        <p:nvSpPr>
          <p:cNvPr id="7" name="Rectangle 12">
            <a:extLst>
              <a:ext uri="{FF2B5EF4-FFF2-40B4-BE49-F238E27FC236}">
                <a16:creationId xmlns:a16="http://schemas.microsoft.com/office/drawing/2014/main" id="{2C64F478-0E68-47A3-9FFE-4E3B18D345F7}"/>
              </a:ext>
            </a:extLst>
          </p:cNvPr>
          <p:cNvSpPr>
            <a:spLocks/>
          </p:cNvSpPr>
          <p:nvPr/>
        </p:nvSpPr>
        <p:spPr bwMode="auto">
          <a:xfrm>
            <a:off x="2859273" y="3594438"/>
            <a:ext cx="2933700" cy="231775"/>
          </a:xfrm>
          <a:prstGeom prst="rect">
            <a:avLst/>
          </a:prstGeom>
          <a:noFill/>
          <a:ln w="9525">
            <a:noFill/>
            <a:miter lim="800000"/>
            <a:headEnd/>
            <a:tailEnd/>
          </a:ln>
        </p:spPr>
        <p:txBody>
          <a:bodyPr lIns="0" tIns="0" rIns="0" bIns="0"/>
          <a:lstStyle/>
          <a:p>
            <a:pPr algn="ctr" defTabSz="912813">
              <a:lnSpc>
                <a:spcPct val="120000"/>
              </a:lnSpc>
            </a:pPr>
            <a:r>
              <a:rPr lang="cs-CZ" altLang="en-US" sz="1100" dirty="0">
                <a:latin typeface="Calibri" pitchFamily="34" charset="0"/>
                <a:sym typeface="Arial Bold"/>
              </a:rPr>
              <a:t>KROK 2</a:t>
            </a:r>
            <a:endParaRPr lang="en-US" altLang="en-US" sz="1100" dirty="0">
              <a:latin typeface="Calibri" pitchFamily="34" charset="0"/>
              <a:sym typeface="Arial Bold"/>
            </a:endParaRPr>
          </a:p>
        </p:txBody>
      </p:sp>
      <p:sp>
        <p:nvSpPr>
          <p:cNvPr id="8" name="Rectangle 13">
            <a:extLst>
              <a:ext uri="{FF2B5EF4-FFF2-40B4-BE49-F238E27FC236}">
                <a16:creationId xmlns:a16="http://schemas.microsoft.com/office/drawing/2014/main" id="{E65A4A06-E6EB-460B-9B52-41F7935496B9}"/>
              </a:ext>
            </a:extLst>
          </p:cNvPr>
          <p:cNvSpPr>
            <a:spLocks/>
          </p:cNvSpPr>
          <p:nvPr/>
        </p:nvSpPr>
        <p:spPr bwMode="auto">
          <a:xfrm>
            <a:off x="5934291" y="3598354"/>
            <a:ext cx="925513" cy="174625"/>
          </a:xfrm>
          <a:prstGeom prst="rect">
            <a:avLst/>
          </a:prstGeom>
          <a:noFill/>
          <a:ln w="9525">
            <a:noFill/>
            <a:miter lim="800000"/>
            <a:headEnd/>
            <a:tailEnd/>
          </a:ln>
        </p:spPr>
        <p:txBody>
          <a:bodyPr lIns="0" tIns="0" rIns="0" bIns="0"/>
          <a:lstStyle/>
          <a:p>
            <a:pPr algn="ctr" defTabSz="912813">
              <a:lnSpc>
                <a:spcPct val="120000"/>
              </a:lnSpc>
            </a:pPr>
            <a:r>
              <a:rPr lang="en-US" altLang="en-US" sz="1100" dirty="0">
                <a:latin typeface="Calibri" pitchFamily="34" charset="0"/>
                <a:sym typeface="Arial Bold"/>
              </a:rPr>
              <a:t>K</a:t>
            </a:r>
            <a:r>
              <a:rPr lang="cs-CZ" altLang="en-US" sz="1100" dirty="0">
                <a:latin typeface="Calibri" pitchFamily="34" charset="0"/>
                <a:sym typeface="Arial Bold"/>
              </a:rPr>
              <a:t>ROK </a:t>
            </a:r>
            <a:r>
              <a:rPr lang="en-US" altLang="en-US" sz="1100" dirty="0">
                <a:latin typeface="Calibri" pitchFamily="34" charset="0"/>
                <a:ea typeface="MS PGothic" pitchFamily="34" charset="-128"/>
                <a:sym typeface="Arial Bold"/>
              </a:rPr>
              <a:t>3</a:t>
            </a:r>
          </a:p>
        </p:txBody>
      </p:sp>
      <p:sp>
        <p:nvSpPr>
          <p:cNvPr id="9" name="Rectangle 14">
            <a:extLst>
              <a:ext uri="{FF2B5EF4-FFF2-40B4-BE49-F238E27FC236}">
                <a16:creationId xmlns:a16="http://schemas.microsoft.com/office/drawing/2014/main" id="{F9DD54C6-AE7D-462F-AD87-FEBCE9228532}"/>
              </a:ext>
            </a:extLst>
          </p:cNvPr>
          <p:cNvSpPr>
            <a:spLocks/>
          </p:cNvSpPr>
          <p:nvPr/>
        </p:nvSpPr>
        <p:spPr bwMode="auto">
          <a:xfrm>
            <a:off x="6787156" y="3201183"/>
            <a:ext cx="739775" cy="176213"/>
          </a:xfrm>
          <a:prstGeom prst="rect">
            <a:avLst/>
          </a:prstGeom>
          <a:noFill/>
          <a:ln w="9525">
            <a:noFill/>
            <a:miter lim="800000"/>
            <a:headEnd/>
            <a:tailEnd/>
          </a:ln>
        </p:spPr>
        <p:txBody>
          <a:bodyPr lIns="0" tIns="0" rIns="0" bIns="0"/>
          <a:lstStyle/>
          <a:p>
            <a:pPr algn="ctr" defTabSz="912813">
              <a:lnSpc>
                <a:spcPct val="120000"/>
              </a:lnSpc>
            </a:pPr>
            <a:r>
              <a:rPr lang="cs-CZ" altLang="en-US" sz="1100" dirty="0">
                <a:latin typeface="Calibri" pitchFamily="34" charset="0"/>
                <a:sym typeface="Arial Bold"/>
              </a:rPr>
              <a:t> KROK</a:t>
            </a:r>
            <a:r>
              <a:rPr lang="en-US" altLang="en-US" sz="1100" dirty="0">
                <a:latin typeface="Calibri" pitchFamily="34" charset="0"/>
                <a:sym typeface="Arial Bold"/>
              </a:rPr>
              <a:t> </a:t>
            </a:r>
            <a:r>
              <a:rPr lang="en-US" altLang="en-US" sz="1100" dirty="0">
                <a:latin typeface="Calibri" pitchFamily="34" charset="0"/>
                <a:ea typeface="MS PGothic" pitchFamily="34" charset="-128"/>
                <a:sym typeface="Arial Bold"/>
              </a:rPr>
              <a:t>4</a:t>
            </a:r>
          </a:p>
        </p:txBody>
      </p:sp>
      <p:sp>
        <p:nvSpPr>
          <p:cNvPr id="10" name="Rectangle 16">
            <a:extLst>
              <a:ext uri="{FF2B5EF4-FFF2-40B4-BE49-F238E27FC236}">
                <a16:creationId xmlns:a16="http://schemas.microsoft.com/office/drawing/2014/main" id="{DD5127A1-9A7C-4926-9C38-789A145696EF}"/>
              </a:ext>
            </a:extLst>
          </p:cNvPr>
          <p:cNvSpPr>
            <a:spLocks/>
          </p:cNvSpPr>
          <p:nvPr/>
        </p:nvSpPr>
        <p:spPr bwMode="auto">
          <a:xfrm>
            <a:off x="2798948" y="3915092"/>
            <a:ext cx="2994025" cy="231775"/>
          </a:xfrm>
          <a:prstGeom prst="rect">
            <a:avLst/>
          </a:prstGeom>
          <a:noFill/>
          <a:ln w="9525">
            <a:noFill/>
            <a:miter lim="800000"/>
            <a:headEnd/>
            <a:tailEnd/>
          </a:ln>
        </p:spPr>
        <p:txBody>
          <a:bodyPr lIns="0" tIns="0" rIns="0" bIns="0"/>
          <a:lstStyle/>
          <a:p>
            <a:pPr algn="ctr" defTabSz="912813">
              <a:lnSpc>
                <a:spcPct val="120000"/>
              </a:lnSpc>
            </a:pPr>
            <a:r>
              <a:rPr lang="cs-CZ" altLang="en-US" sz="1100" dirty="0">
                <a:latin typeface="Calibri" pitchFamily="34" charset="0"/>
                <a:ea typeface="MS PGothic" pitchFamily="34" charset="-128"/>
              </a:rPr>
              <a:t>Nízká dávka IKS</a:t>
            </a:r>
            <a:endParaRPr lang="en-US" altLang="en-US" sz="1100" dirty="0">
              <a:latin typeface="Calibri" pitchFamily="34" charset="0"/>
              <a:ea typeface="MS PGothic" pitchFamily="34" charset="-128"/>
            </a:endParaRPr>
          </a:p>
        </p:txBody>
      </p:sp>
      <p:sp>
        <p:nvSpPr>
          <p:cNvPr id="11" name="Rectangle 17">
            <a:extLst>
              <a:ext uri="{FF2B5EF4-FFF2-40B4-BE49-F238E27FC236}">
                <a16:creationId xmlns:a16="http://schemas.microsoft.com/office/drawing/2014/main" id="{C35C5260-06FE-4AF0-9AA3-BFE6162C3CCA}"/>
              </a:ext>
            </a:extLst>
          </p:cNvPr>
          <p:cNvSpPr>
            <a:spLocks/>
          </p:cNvSpPr>
          <p:nvPr/>
        </p:nvSpPr>
        <p:spPr bwMode="auto">
          <a:xfrm>
            <a:off x="2263728" y="4386973"/>
            <a:ext cx="620713" cy="238125"/>
          </a:xfrm>
          <a:prstGeom prst="rect">
            <a:avLst/>
          </a:prstGeom>
          <a:noFill/>
          <a:ln w="9525">
            <a:noFill/>
            <a:miter lim="800000"/>
            <a:headEnd/>
            <a:tailEnd/>
          </a:ln>
        </p:spPr>
        <p:txBody>
          <a:bodyPr lIns="0" tIns="0" rIns="0" bIns="0"/>
          <a:lstStyle/>
          <a:p>
            <a:pPr algn="ctr" defTabSz="912813"/>
            <a:r>
              <a:rPr lang="cs-CZ" altLang="cs-CZ" sz="600" i="1" dirty="0">
                <a:latin typeface="Calibri" pitchFamily="34" charset="0"/>
                <a:sym typeface="Arial Italic"/>
              </a:rPr>
              <a:t>zvaž </a:t>
            </a:r>
            <a:r>
              <a:rPr lang="cs-CZ" altLang="cs-CZ" sz="600" i="1" dirty="0">
                <a:latin typeface="Calibri" pitchFamily="34" charset="0"/>
                <a:ea typeface="MS PGothic" pitchFamily="34" charset="-128"/>
                <a:sym typeface="Arial Italic"/>
              </a:rPr>
              <a:t>nízkou dávku IKS</a:t>
            </a:r>
            <a:endParaRPr lang="en-US" altLang="cs-CZ" sz="600" i="1" dirty="0">
              <a:latin typeface="Calibri" pitchFamily="34" charset="0"/>
              <a:ea typeface="MS PGothic" pitchFamily="34" charset="-128"/>
              <a:sym typeface="Arial Italic"/>
            </a:endParaRPr>
          </a:p>
        </p:txBody>
      </p:sp>
      <p:sp>
        <p:nvSpPr>
          <p:cNvPr id="12" name="Rectangle 18">
            <a:extLst>
              <a:ext uri="{FF2B5EF4-FFF2-40B4-BE49-F238E27FC236}">
                <a16:creationId xmlns:a16="http://schemas.microsoft.com/office/drawing/2014/main" id="{53FA7877-7673-4DA1-948F-812D81689E25}"/>
              </a:ext>
            </a:extLst>
          </p:cNvPr>
          <p:cNvSpPr>
            <a:spLocks/>
          </p:cNvSpPr>
          <p:nvPr/>
        </p:nvSpPr>
        <p:spPr bwMode="auto">
          <a:xfrm>
            <a:off x="2800055" y="4366569"/>
            <a:ext cx="2921000" cy="238125"/>
          </a:xfrm>
          <a:prstGeom prst="rect">
            <a:avLst/>
          </a:prstGeom>
          <a:noFill/>
          <a:ln>
            <a:noFill/>
          </a:ln>
        </p:spPr>
        <p:txBody>
          <a:bodyPr lIns="0" tIns="0" rIns="0" bIns="0"/>
          <a:lstStyle/>
          <a:p>
            <a:pPr algn="ctr" defTabSz="914248" fontAlgn="auto">
              <a:spcBef>
                <a:spcPts val="0"/>
              </a:spcBef>
              <a:spcAft>
                <a:spcPts val="0"/>
              </a:spcAft>
              <a:defRPr/>
            </a:pPr>
            <a:r>
              <a:rPr lang="cs-CZ" sz="700" i="1" dirty="0" err="1">
                <a:latin typeface="Arial"/>
                <a:ea typeface="ＭＳ Ｐゴシック" charset="0"/>
                <a:cs typeface="Arial"/>
                <a:sym typeface="Arial Italic" charset="0"/>
              </a:rPr>
              <a:t>Antileukotrien</a:t>
            </a:r>
            <a:r>
              <a:rPr lang="en-US" sz="700" i="1" dirty="0">
                <a:latin typeface="Arial"/>
                <a:ea typeface="ＭＳ Ｐゴシック" charset="0"/>
                <a:cs typeface="Arial"/>
                <a:sym typeface="Arial Italic" charset="0"/>
              </a:rPr>
              <a:t> (LTRA)</a:t>
            </a:r>
          </a:p>
          <a:p>
            <a:pPr algn="ctr" defTabSz="914248" fontAlgn="auto">
              <a:spcBef>
                <a:spcPts val="0"/>
              </a:spcBef>
              <a:spcAft>
                <a:spcPts val="0"/>
              </a:spcAft>
              <a:defRPr/>
            </a:pPr>
            <a:r>
              <a:rPr lang="cs-CZ" sz="700" i="1" dirty="0">
                <a:latin typeface="Arial"/>
                <a:ea typeface="ＭＳ Ｐゴシック" charset="0"/>
                <a:cs typeface="Arial"/>
                <a:sym typeface="Arial Italic" charset="0"/>
              </a:rPr>
              <a:t>Nízká dávka teofylinu</a:t>
            </a:r>
            <a:endParaRPr lang="en-US" sz="700" i="1" dirty="0">
              <a:solidFill>
                <a:schemeClr val="tx1">
                  <a:lumMod val="65000"/>
                  <a:lumOff val="35000"/>
                </a:schemeClr>
              </a:solidFill>
              <a:latin typeface="Arial"/>
              <a:ea typeface="ＭＳ Ｐゴシック" charset="0"/>
              <a:cs typeface="Arial"/>
              <a:sym typeface="Arial Italic" charset="0"/>
            </a:endParaRPr>
          </a:p>
        </p:txBody>
      </p:sp>
      <p:sp>
        <p:nvSpPr>
          <p:cNvPr id="13" name="Rectangle 19">
            <a:extLst>
              <a:ext uri="{FF2B5EF4-FFF2-40B4-BE49-F238E27FC236}">
                <a16:creationId xmlns:a16="http://schemas.microsoft.com/office/drawing/2014/main" id="{12E90FCA-95CC-43FB-9691-AF5C05E20BBA}"/>
              </a:ext>
            </a:extLst>
          </p:cNvPr>
          <p:cNvSpPr>
            <a:spLocks/>
          </p:cNvSpPr>
          <p:nvPr/>
        </p:nvSpPr>
        <p:spPr bwMode="auto">
          <a:xfrm>
            <a:off x="5950777" y="4347548"/>
            <a:ext cx="847725" cy="311150"/>
          </a:xfrm>
          <a:prstGeom prst="rect">
            <a:avLst/>
          </a:prstGeom>
          <a:noFill/>
          <a:ln w="9525">
            <a:noFill/>
            <a:miter lim="800000"/>
            <a:headEnd/>
            <a:tailEnd/>
          </a:ln>
        </p:spPr>
        <p:txBody>
          <a:bodyPr lIns="0" tIns="0" rIns="0" bIns="0"/>
          <a:lstStyle/>
          <a:p>
            <a:pPr algn="ctr" defTabSz="912813"/>
            <a:r>
              <a:rPr lang="cs-CZ" altLang="cs-CZ" sz="700" i="1" dirty="0">
                <a:latin typeface="Calibri" pitchFamily="34" charset="0"/>
                <a:ea typeface="MS PGothic" pitchFamily="34" charset="-128"/>
                <a:sym typeface="Arial Italic"/>
              </a:rPr>
              <a:t>St</a:t>
            </a:r>
            <a:r>
              <a:rPr lang="cs-CZ" altLang="cs-CZ" sz="700" i="1" dirty="0">
                <a:latin typeface="Calibri" pitchFamily="34" charset="0"/>
                <a:sym typeface="Arial Italic"/>
              </a:rPr>
              <a:t>ř</a:t>
            </a:r>
            <a:r>
              <a:rPr lang="cs-CZ" altLang="cs-CZ" sz="700" i="1" dirty="0">
                <a:latin typeface="Calibri" pitchFamily="34" charset="0"/>
                <a:ea typeface="MS PGothic" pitchFamily="34" charset="-128"/>
                <a:sym typeface="Arial Italic"/>
              </a:rPr>
              <a:t>ed</a:t>
            </a:r>
            <a:r>
              <a:rPr lang="cs-CZ" altLang="cs-CZ" sz="700" i="1" dirty="0">
                <a:latin typeface="Calibri" pitchFamily="34" charset="0"/>
                <a:sym typeface="Arial Italic"/>
              </a:rPr>
              <a:t>ní</a:t>
            </a:r>
            <a:r>
              <a:rPr lang="cs-CZ" altLang="cs-CZ" sz="700" i="1" dirty="0">
                <a:latin typeface="Calibri" pitchFamily="34" charset="0"/>
                <a:ea typeface="MS PGothic" pitchFamily="34" charset="-128"/>
                <a:sym typeface="Arial Italic"/>
              </a:rPr>
              <a:t>/Vysoká IKS</a:t>
            </a:r>
          </a:p>
          <a:p>
            <a:pPr algn="ctr" defTabSz="912813"/>
            <a:r>
              <a:rPr lang="cs-CZ" altLang="cs-CZ" sz="700" i="1" dirty="0">
                <a:latin typeface="Calibri" pitchFamily="34" charset="0"/>
                <a:sym typeface="Arial Italic"/>
              </a:rPr>
              <a:t>nízká </a:t>
            </a:r>
            <a:r>
              <a:rPr lang="cs-CZ" altLang="cs-CZ" sz="700" i="1" dirty="0">
                <a:latin typeface="Calibri" pitchFamily="34" charset="0"/>
                <a:ea typeface="MS PGothic" pitchFamily="34" charset="-128"/>
                <a:sym typeface="Arial Italic"/>
              </a:rPr>
              <a:t>IKS + LTRA</a:t>
            </a:r>
            <a:r>
              <a:rPr lang="cs-CZ" altLang="cs-CZ" sz="700" i="1" dirty="0">
                <a:latin typeface="Calibri" pitchFamily="34" charset="0"/>
                <a:sym typeface="Arial Italic"/>
              </a:rPr>
              <a:t> </a:t>
            </a:r>
          </a:p>
          <a:p>
            <a:pPr algn="ctr" defTabSz="912813"/>
            <a:r>
              <a:rPr lang="cs-CZ" altLang="cs-CZ" sz="700" i="1" dirty="0">
                <a:latin typeface="Calibri" pitchFamily="34" charset="0"/>
                <a:sym typeface="Arial Italic"/>
              </a:rPr>
              <a:t>nebo + </a:t>
            </a:r>
            <a:r>
              <a:rPr lang="cs-CZ" altLang="cs-CZ" sz="700" i="1" dirty="0" err="1">
                <a:latin typeface="Calibri" pitchFamily="34" charset="0"/>
                <a:sym typeface="Arial Italic"/>
              </a:rPr>
              <a:t>teofyllin</a:t>
            </a:r>
            <a:endParaRPr lang="en-US" altLang="cs-CZ" sz="700" i="1" dirty="0">
              <a:latin typeface="Calibri" pitchFamily="34" charset="0"/>
              <a:sym typeface="Arial Italic"/>
            </a:endParaRPr>
          </a:p>
        </p:txBody>
      </p:sp>
      <p:sp>
        <p:nvSpPr>
          <p:cNvPr id="14" name="Rectangle 22">
            <a:extLst>
              <a:ext uri="{FF2B5EF4-FFF2-40B4-BE49-F238E27FC236}">
                <a16:creationId xmlns:a16="http://schemas.microsoft.com/office/drawing/2014/main" id="{761EB368-525F-478E-93D7-0A6D7D6965DB}"/>
              </a:ext>
            </a:extLst>
          </p:cNvPr>
          <p:cNvSpPr>
            <a:spLocks/>
          </p:cNvSpPr>
          <p:nvPr/>
        </p:nvSpPr>
        <p:spPr bwMode="auto">
          <a:xfrm>
            <a:off x="2408969" y="4671662"/>
            <a:ext cx="3652837" cy="238125"/>
          </a:xfrm>
          <a:prstGeom prst="rect">
            <a:avLst/>
          </a:prstGeom>
          <a:noFill/>
          <a:ln w="9525">
            <a:noFill/>
            <a:miter lim="800000"/>
            <a:headEnd/>
            <a:tailEnd/>
          </a:ln>
        </p:spPr>
        <p:txBody>
          <a:bodyPr lIns="0" tIns="0" rIns="0" bIns="0" anchor="ctr"/>
          <a:lstStyle/>
          <a:p>
            <a:pPr algn="ctr" defTabSz="912813">
              <a:lnSpc>
                <a:spcPct val="120000"/>
              </a:lnSpc>
            </a:pPr>
            <a:r>
              <a:rPr lang="cs-CZ" altLang="cs-CZ" sz="1100" dirty="0">
                <a:latin typeface="Calibri" pitchFamily="34" charset="0"/>
                <a:ea typeface="MS PGothic" pitchFamily="34" charset="-128"/>
              </a:rPr>
              <a:t>SABA dle pot</a:t>
            </a:r>
            <a:r>
              <a:rPr lang="cs-CZ" altLang="cs-CZ" sz="1100" dirty="0">
                <a:latin typeface="Calibri" pitchFamily="34" charset="0"/>
              </a:rPr>
              <a:t>ř</a:t>
            </a:r>
            <a:r>
              <a:rPr lang="cs-CZ" altLang="cs-CZ" sz="1100" dirty="0">
                <a:latin typeface="Calibri" pitchFamily="34" charset="0"/>
                <a:ea typeface="MS PGothic" pitchFamily="34" charset="-128"/>
              </a:rPr>
              <a:t>eby</a:t>
            </a:r>
            <a:endParaRPr lang="en-US" altLang="cs-CZ" sz="1100" dirty="0">
              <a:latin typeface="Calibri" pitchFamily="34" charset="0"/>
              <a:ea typeface="MS PGothic" pitchFamily="34" charset="-128"/>
            </a:endParaRPr>
          </a:p>
        </p:txBody>
      </p:sp>
      <p:sp>
        <p:nvSpPr>
          <p:cNvPr id="15" name="Rectangle 24">
            <a:extLst>
              <a:ext uri="{FF2B5EF4-FFF2-40B4-BE49-F238E27FC236}">
                <a16:creationId xmlns:a16="http://schemas.microsoft.com/office/drawing/2014/main" id="{786F17DB-691C-445B-BAEC-0CA34955CEAA}"/>
              </a:ext>
            </a:extLst>
          </p:cNvPr>
          <p:cNvSpPr>
            <a:spLocks/>
          </p:cNvSpPr>
          <p:nvPr/>
        </p:nvSpPr>
        <p:spPr bwMode="auto">
          <a:xfrm>
            <a:off x="5921407" y="3902191"/>
            <a:ext cx="906463" cy="327025"/>
          </a:xfrm>
          <a:prstGeom prst="rect">
            <a:avLst/>
          </a:prstGeom>
          <a:noFill/>
          <a:ln w="9525">
            <a:noFill/>
            <a:miter lim="800000"/>
            <a:headEnd/>
            <a:tailEnd/>
          </a:ln>
        </p:spPr>
        <p:txBody>
          <a:bodyPr lIns="0" tIns="0" rIns="0" bIns="0"/>
          <a:lstStyle/>
          <a:p>
            <a:pPr algn="ctr" defTabSz="912813">
              <a:lnSpc>
                <a:spcPct val="110000"/>
              </a:lnSpc>
            </a:pPr>
            <a:r>
              <a:rPr lang="cs-CZ" altLang="en-US" sz="800" dirty="0">
                <a:latin typeface="Calibri" pitchFamily="34" charset="0"/>
                <a:ea typeface="MS PGothic" pitchFamily="34" charset="-128"/>
              </a:rPr>
              <a:t>Nízká dávka </a:t>
            </a:r>
          </a:p>
          <a:p>
            <a:pPr algn="ctr" defTabSz="912813">
              <a:lnSpc>
                <a:spcPct val="110000"/>
              </a:lnSpc>
            </a:pPr>
            <a:r>
              <a:rPr lang="cs-CZ" altLang="en-US" sz="800" dirty="0">
                <a:latin typeface="Calibri" pitchFamily="34" charset="0"/>
                <a:ea typeface="MS PGothic" pitchFamily="34" charset="-128"/>
              </a:rPr>
              <a:t>IKS/LABA</a:t>
            </a:r>
            <a:endParaRPr lang="en-US" altLang="en-US" sz="800" dirty="0">
              <a:latin typeface="Calibri" pitchFamily="34" charset="0"/>
              <a:ea typeface="MS PGothic" pitchFamily="34" charset="-128"/>
            </a:endParaRPr>
          </a:p>
        </p:txBody>
      </p:sp>
      <p:sp>
        <p:nvSpPr>
          <p:cNvPr id="16" name="Rectangle 25">
            <a:extLst>
              <a:ext uri="{FF2B5EF4-FFF2-40B4-BE49-F238E27FC236}">
                <a16:creationId xmlns:a16="http://schemas.microsoft.com/office/drawing/2014/main" id="{DBBF5BE8-DFC1-43D2-950A-473CE02F12C6}"/>
              </a:ext>
            </a:extLst>
          </p:cNvPr>
          <p:cNvSpPr>
            <a:spLocks/>
          </p:cNvSpPr>
          <p:nvPr/>
        </p:nvSpPr>
        <p:spPr bwMode="auto">
          <a:xfrm>
            <a:off x="6811721" y="3685379"/>
            <a:ext cx="731838" cy="228600"/>
          </a:xfrm>
          <a:prstGeom prst="rect">
            <a:avLst/>
          </a:prstGeom>
          <a:noFill/>
          <a:ln w="9525">
            <a:noFill/>
            <a:miter lim="800000"/>
            <a:headEnd/>
            <a:tailEnd/>
          </a:ln>
        </p:spPr>
        <p:txBody>
          <a:bodyPr lIns="0" tIns="0" rIns="0" bIns="0"/>
          <a:lstStyle/>
          <a:p>
            <a:pPr algn="ctr" defTabSz="912813">
              <a:lnSpc>
                <a:spcPct val="110000"/>
              </a:lnSpc>
            </a:pPr>
            <a:r>
              <a:rPr lang="cs-CZ" altLang="en-US" sz="800" dirty="0">
                <a:latin typeface="Calibri" pitchFamily="34" charset="0"/>
                <a:ea typeface="MS PGothic" pitchFamily="34" charset="-128"/>
              </a:rPr>
              <a:t>St</a:t>
            </a:r>
            <a:r>
              <a:rPr lang="en-US" altLang="en-US" sz="800" dirty="0">
                <a:latin typeface="Calibri" pitchFamily="34" charset="0"/>
              </a:rPr>
              <a:t>ř</a:t>
            </a:r>
            <a:r>
              <a:rPr lang="cs-CZ" altLang="en-US" sz="800" dirty="0" err="1">
                <a:latin typeface="Calibri" pitchFamily="34" charset="0"/>
              </a:rPr>
              <a:t>ední</a:t>
            </a:r>
            <a:r>
              <a:rPr lang="cs-CZ" altLang="en-US" sz="800" dirty="0">
                <a:latin typeface="Calibri" pitchFamily="34" charset="0"/>
                <a:ea typeface="MS PGothic" pitchFamily="34" charset="-128"/>
              </a:rPr>
              <a:t>/Vysoká</a:t>
            </a:r>
            <a:r>
              <a:rPr lang="en-US" altLang="en-US" sz="800" dirty="0">
                <a:latin typeface="Calibri" pitchFamily="34" charset="0"/>
                <a:ea typeface="MS PGothic" pitchFamily="34" charset="-128"/>
              </a:rPr>
              <a:t> </a:t>
            </a:r>
            <a:br>
              <a:rPr lang="en-US" altLang="en-US" sz="800" dirty="0">
                <a:latin typeface="Calibri" pitchFamily="34" charset="0"/>
                <a:ea typeface="MS PGothic" pitchFamily="34" charset="-128"/>
              </a:rPr>
            </a:br>
            <a:r>
              <a:rPr lang="en-US" altLang="en-US" sz="800" dirty="0">
                <a:latin typeface="Calibri" pitchFamily="34" charset="0"/>
                <a:ea typeface="MS PGothic" pitchFamily="34" charset="-128"/>
              </a:rPr>
              <a:t>I</a:t>
            </a:r>
            <a:r>
              <a:rPr lang="cs-CZ" altLang="en-US" sz="800" dirty="0">
                <a:latin typeface="Calibri" pitchFamily="34" charset="0"/>
                <a:ea typeface="MS PGothic" pitchFamily="34" charset="-128"/>
              </a:rPr>
              <a:t>KS/LABA</a:t>
            </a:r>
          </a:p>
        </p:txBody>
      </p:sp>
      <p:sp>
        <p:nvSpPr>
          <p:cNvPr id="17" name="Rectangle 23">
            <a:extLst>
              <a:ext uri="{FF2B5EF4-FFF2-40B4-BE49-F238E27FC236}">
                <a16:creationId xmlns:a16="http://schemas.microsoft.com/office/drawing/2014/main" id="{6A170CAF-7274-4BA4-B9A9-BC0AA095A6E3}"/>
              </a:ext>
            </a:extLst>
          </p:cNvPr>
          <p:cNvSpPr>
            <a:spLocks/>
          </p:cNvSpPr>
          <p:nvPr/>
        </p:nvSpPr>
        <p:spPr bwMode="auto">
          <a:xfrm>
            <a:off x="5836857" y="4721107"/>
            <a:ext cx="2165350" cy="244475"/>
          </a:xfrm>
          <a:prstGeom prst="rect">
            <a:avLst/>
          </a:prstGeom>
          <a:solidFill>
            <a:srgbClr val="E1F3FD"/>
          </a:solidFill>
          <a:ln w="9525">
            <a:noFill/>
            <a:miter lim="800000"/>
            <a:headEnd/>
            <a:tailEnd/>
          </a:ln>
        </p:spPr>
        <p:txBody>
          <a:bodyPr lIns="0" tIns="0" rIns="0" bIns="0" anchor="ctr"/>
          <a:lstStyle/>
          <a:p>
            <a:pPr algn="ctr" defTabSz="912813">
              <a:lnSpc>
                <a:spcPct val="90000"/>
              </a:lnSpc>
            </a:pPr>
            <a:r>
              <a:rPr lang="cs-CZ" altLang="cs-CZ" sz="1100" dirty="0">
                <a:latin typeface="Calibri" pitchFamily="34" charset="0"/>
                <a:ea typeface="MS PGothic" pitchFamily="34" charset="-128"/>
              </a:rPr>
              <a:t>SABA </a:t>
            </a:r>
            <a:r>
              <a:rPr lang="cs-CZ" altLang="cs-CZ" sz="1100" dirty="0" err="1">
                <a:latin typeface="Calibri" pitchFamily="34" charset="0"/>
                <a:ea typeface="MS PGothic" pitchFamily="34" charset="-128"/>
              </a:rPr>
              <a:t>dlp</a:t>
            </a:r>
            <a:r>
              <a:rPr lang="cs-CZ" altLang="cs-CZ" sz="1100" dirty="0">
                <a:latin typeface="Calibri" pitchFamily="34" charset="0"/>
                <a:ea typeface="MS PGothic" pitchFamily="34" charset="-128"/>
              </a:rPr>
              <a:t>. nebo SMART IKS/LABA</a:t>
            </a:r>
            <a:endParaRPr lang="en-US" altLang="cs-CZ" sz="1100" dirty="0">
              <a:latin typeface="Calibri" pitchFamily="34" charset="0"/>
            </a:endParaRPr>
          </a:p>
        </p:txBody>
      </p:sp>
      <p:sp>
        <p:nvSpPr>
          <p:cNvPr id="18" name="Rectangle 14">
            <a:extLst>
              <a:ext uri="{FF2B5EF4-FFF2-40B4-BE49-F238E27FC236}">
                <a16:creationId xmlns:a16="http://schemas.microsoft.com/office/drawing/2014/main" id="{50B32BD5-4C1C-4E4F-893E-A0F3D036B127}"/>
              </a:ext>
            </a:extLst>
          </p:cNvPr>
          <p:cNvSpPr>
            <a:spLocks/>
          </p:cNvSpPr>
          <p:nvPr/>
        </p:nvSpPr>
        <p:spPr bwMode="auto">
          <a:xfrm>
            <a:off x="7443041" y="2984238"/>
            <a:ext cx="739775" cy="176213"/>
          </a:xfrm>
          <a:prstGeom prst="rect">
            <a:avLst/>
          </a:prstGeom>
          <a:noFill/>
          <a:ln w="9525">
            <a:noFill/>
            <a:miter lim="800000"/>
            <a:headEnd/>
            <a:tailEnd/>
          </a:ln>
        </p:spPr>
        <p:txBody>
          <a:bodyPr lIns="0" tIns="0" rIns="0" bIns="0"/>
          <a:lstStyle/>
          <a:p>
            <a:pPr algn="ctr" defTabSz="912813">
              <a:lnSpc>
                <a:spcPct val="120000"/>
              </a:lnSpc>
            </a:pPr>
            <a:r>
              <a:rPr lang="cs-CZ" altLang="en-US" sz="1100" dirty="0">
                <a:latin typeface="Calibri" pitchFamily="34" charset="0"/>
                <a:sym typeface="Arial Bold"/>
              </a:rPr>
              <a:t> KROK</a:t>
            </a:r>
            <a:r>
              <a:rPr lang="en-US" altLang="en-US" sz="1100" dirty="0">
                <a:latin typeface="Calibri" pitchFamily="34" charset="0"/>
                <a:sym typeface="Arial Bold"/>
              </a:rPr>
              <a:t> </a:t>
            </a:r>
            <a:r>
              <a:rPr lang="cs-CZ" altLang="en-US" sz="1100" dirty="0">
                <a:latin typeface="Calibri" pitchFamily="34" charset="0"/>
                <a:sym typeface="Arial Bold"/>
              </a:rPr>
              <a:t>5</a:t>
            </a:r>
            <a:endParaRPr lang="en-US" altLang="en-US" sz="1100" dirty="0">
              <a:latin typeface="Calibri" pitchFamily="34" charset="0"/>
              <a:ea typeface="MS PGothic" pitchFamily="34" charset="-128"/>
              <a:sym typeface="Arial Bold"/>
            </a:endParaRPr>
          </a:p>
        </p:txBody>
      </p:sp>
      <p:sp>
        <p:nvSpPr>
          <p:cNvPr id="19" name="Rectangle 19">
            <a:extLst>
              <a:ext uri="{FF2B5EF4-FFF2-40B4-BE49-F238E27FC236}">
                <a16:creationId xmlns:a16="http://schemas.microsoft.com/office/drawing/2014/main" id="{51CF2AAA-C151-4620-846D-2978278C8ECC}"/>
              </a:ext>
            </a:extLst>
          </p:cNvPr>
          <p:cNvSpPr>
            <a:spLocks/>
          </p:cNvSpPr>
          <p:nvPr/>
        </p:nvSpPr>
        <p:spPr bwMode="auto">
          <a:xfrm>
            <a:off x="6753777" y="4347548"/>
            <a:ext cx="847725" cy="311150"/>
          </a:xfrm>
          <a:prstGeom prst="rect">
            <a:avLst/>
          </a:prstGeom>
          <a:noFill/>
          <a:ln w="9525">
            <a:noFill/>
            <a:miter lim="800000"/>
            <a:headEnd/>
            <a:tailEnd/>
          </a:ln>
        </p:spPr>
        <p:txBody>
          <a:bodyPr lIns="0" tIns="0" rIns="0" bIns="0"/>
          <a:lstStyle/>
          <a:p>
            <a:pPr algn="ctr" defTabSz="912813"/>
            <a:r>
              <a:rPr lang="cs-CZ" altLang="cs-CZ" sz="700" i="1" dirty="0">
                <a:latin typeface="Calibri" pitchFamily="34" charset="0"/>
                <a:ea typeface="MS PGothic" pitchFamily="34" charset="-128"/>
                <a:sym typeface="Arial Italic"/>
              </a:rPr>
              <a:t>+ </a:t>
            </a:r>
            <a:r>
              <a:rPr lang="cs-CZ" altLang="cs-CZ" sz="700" i="1" dirty="0" err="1">
                <a:latin typeface="Calibri" pitchFamily="34" charset="0"/>
                <a:ea typeface="MS PGothic" pitchFamily="34" charset="-128"/>
                <a:sym typeface="Arial Italic"/>
              </a:rPr>
              <a:t>Tiotropium</a:t>
            </a:r>
            <a:endParaRPr lang="cs-CZ" altLang="cs-CZ" sz="700" i="1" dirty="0">
              <a:latin typeface="Calibri" pitchFamily="34" charset="0"/>
              <a:ea typeface="MS PGothic" pitchFamily="34" charset="-128"/>
              <a:sym typeface="Arial Italic"/>
            </a:endParaRPr>
          </a:p>
          <a:p>
            <a:pPr algn="ctr" defTabSz="912813"/>
            <a:r>
              <a:rPr lang="cs-CZ" altLang="cs-CZ" sz="700" i="1" dirty="0" err="1">
                <a:latin typeface="Calibri" pitchFamily="34" charset="0"/>
                <a:sym typeface="Arial Italic"/>
              </a:rPr>
              <a:t>stř</a:t>
            </a:r>
            <a:r>
              <a:rPr lang="cs-CZ" altLang="cs-CZ" sz="700" i="1" dirty="0">
                <a:latin typeface="Calibri" pitchFamily="34" charset="0"/>
                <a:sym typeface="Arial Italic"/>
              </a:rPr>
              <a:t>/</a:t>
            </a:r>
            <a:r>
              <a:rPr lang="cs-CZ" altLang="cs-CZ" sz="700" i="1" dirty="0" err="1">
                <a:latin typeface="Calibri" pitchFamily="34" charset="0"/>
                <a:sym typeface="Arial Italic"/>
              </a:rPr>
              <a:t>vys</a:t>
            </a:r>
            <a:r>
              <a:rPr lang="cs-CZ" altLang="cs-CZ" sz="700" i="1" dirty="0">
                <a:latin typeface="Calibri" pitchFamily="34" charset="0"/>
                <a:sym typeface="Arial Italic"/>
              </a:rPr>
              <a:t> </a:t>
            </a:r>
            <a:r>
              <a:rPr lang="cs-CZ" altLang="cs-CZ" sz="700" i="1" dirty="0">
                <a:latin typeface="Calibri" pitchFamily="34" charset="0"/>
                <a:ea typeface="MS PGothic" pitchFamily="34" charset="-128"/>
                <a:sym typeface="Arial Italic"/>
              </a:rPr>
              <a:t>IKS + LTRA</a:t>
            </a:r>
          </a:p>
          <a:p>
            <a:pPr algn="ctr" defTabSz="912813"/>
            <a:r>
              <a:rPr lang="cs-CZ" altLang="cs-CZ" sz="700" i="1" dirty="0">
                <a:latin typeface="Calibri" pitchFamily="34" charset="0"/>
                <a:sym typeface="Arial Italic"/>
              </a:rPr>
              <a:t>nebo + </a:t>
            </a:r>
            <a:r>
              <a:rPr lang="cs-CZ" altLang="cs-CZ" sz="700" i="1" dirty="0" err="1">
                <a:latin typeface="Calibri" pitchFamily="34" charset="0"/>
                <a:sym typeface="Arial Italic"/>
              </a:rPr>
              <a:t>teofyllin</a:t>
            </a:r>
            <a:endParaRPr lang="en-US" altLang="cs-CZ" sz="700" i="1" dirty="0">
              <a:latin typeface="Calibri" pitchFamily="34" charset="0"/>
              <a:sym typeface="Arial Italic"/>
            </a:endParaRPr>
          </a:p>
          <a:p>
            <a:pPr algn="ctr" defTabSz="912813"/>
            <a:endParaRPr lang="en-US" altLang="cs-CZ" sz="700" i="1" dirty="0">
              <a:latin typeface="Calibri" pitchFamily="34" charset="0"/>
              <a:sym typeface="Arial Italic"/>
            </a:endParaRPr>
          </a:p>
        </p:txBody>
      </p:sp>
      <p:sp>
        <p:nvSpPr>
          <p:cNvPr id="20" name="Rectangle 19">
            <a:extLst>
              <a:ext uri="{FF2B5EF4-FFF2-40B4-BE49-F238E27FC236}">
                <a16:creationId xmlns:a16="http://schemas.microsoft.com/office/drawing/2014/main" id="{0CE657A8-745C-4E4E-89D2-E264869173D9}"/>
              </a:ext>
            </a:extLst>
          </p:cNvPr>
          <p:cNvSpPr>
            <a:spLocks/>
          </p:cNvSpPr>
          <p:nvPr/>
        </p:nvSpPr>
        <p:spPr bwMode="auto">
          <a:xfrm>
            <a:off x="7422718" y="4337990"/>
            <a:ext cx="847725" cy="311150"/>
          </a:xfrm>
          <a:prstGeom prst="rect">
            <a:avLst/>
          </a:prstGeom>
          <a:noFill/>
          <a:ln w="9525">
            <a:noFill/>
            <a:miter lim="800000"/>
            <a:headEnd/>
            <a:tailEnd/>
          </a:ln>
        </p:spPr>
        <p:txBody>
          <a:bodyPr lIns="0" tIns="0" rIns="0" bIns="0"/>
          <a:lstStyle/>
          <a:p>
            <a:pPr algn="ctr" defTabSz="912813"/>
            <a:r>
              <a:rPr lang="cs-CZ" altLang="cs-CZ" sz="700" i="1" dirty="0">
                <a:latin typeface="Calibri" pitchFamily="34" charset="0"/>
                <a:ea typeface="MS PGothic" pitchFamily="34" charset="-128"/>
                <a:sym typeface="Arial Italic"/>
              </a:rPr>
              <a:t>+ nízká dávka</a:t>
            </a:r>
          </a:p>
          <a:p>
            <a:pPr algn="ctr" defTabSz="912813"/>
            <a:r>
              <a:rPr lang="cs-CZ" altLang="cs-CZ" sz="700" i="1" dirty="0">
                <a:latin typeface="Calibri" pitchFamily="34" charset="0"/>
                <a:ea typeface="MS PGothic" pitchFamily="34" charset="-128"/>
                <a:sym typeface="Arial Italic"/>
              </a:rPr>
              <a:t>orálního</a:t>
            </a:r>
          </a:p>
          <a:p>
            <a:pPr algn="ctr" defTabSz="912813"/>
            <a:r>
              <a:rPr lang="cs-CZ" altLang="cs-CZ" sz="700" i="1" dirty="0">
                <a:latin typeface="Calibri" pitchFamily="34" charset="0"/>
                <a:ea typeface="MS PGothic" pitchFamily="34" charset="-128"/>
                <a:sym typeface="Arial Italic"/>
              </a:rPr>
              <a:t>kortikoidu</a:t>
            </a:r>
            <a:endParaRPr lang="en-US" altLang="cs-CZ" sz="700" i="1" dirty="0">
              <a:latin typeface="Calibri" pitchFamily="34" charset="0"/>
              <a:sym typeface="Arial Italic"/>
            </a:endParaRPr>
          </a:p>
        </p:txBody>
      </p:sp>
      <p:sp>
        <p:nvSpPr>
          <p:cNvPr id="22" name="Rectangle 19">
            <a:extLst>
              <a:ext uri="{FF2B5EF4-FFF2-40B4-BE49-F238E27FC236}">
                <a16:creationId xmlns:a16="http://schemas.microsoft.com/office/drawing/2014/main" id="{623B9864-50EB-4B89-AA16-9A892C256F3A}"/>
              </a:ext>
            </a:extLst>
          </p:cNvPr>
          <p:cNvSpPr>
            <a:spLocks/>
          </p:cNvSpPr>
          <p:nvPr/>
        </p:nvSpPr>
        <p:spPr bwMode="auto">
          <a:xfrm>
            <a:off x="7414328" y="3296387"/>
            <a:ext cx="847725" cy="727371"/>
          </a:xfrm>
          <a:prstGeom prst="rect">
            <a:avLst/>
          </a:prstGeom>
          <a:noFill/>
          <a:ln w="9525">
            <a:noFill/>
            <a:miter lim="800000"/>
            <a:headEnd/>
            <a:tailEnd/>
          </a:ln>
        </p:spPr>
        <p:txBody>
          <a:bodyPr lIns="0" tIns="0" rIns="0" bIns="0"/>
          <a:lstStyle/>
          <a:p>
            <a:pPr algn="ctr" defTabSz="912813"/>
            <a:r>
              <a:rPr lang="cs-CZ" altLang="cs-CZ" sz="1000" b="1" i="1" dirty="0">
                <a:latin typeface="Calibri" pitchFamily="34" charset="0"/>
                <a:ea typeface="MS PGothic" pitchFamily="34" charset="-128"/>
                <a:sym typeface="Arial Italic"/>
              </a:rPr>
              <a:t>+ referuj </a:t>
            </a:r>
          </a:p>
          <a:p>
            <a:pPr algn="ctr" defTabSz="912813"/>
            <a:r>
              <a:rPr lang="cs-CZ" altLang="cs-CZ" sz="1000" b="1" i="1" dirty="0">
                <a:latin typeface="Calibri" pitchFamily="34" charset="0"/>
                <a:ea typeface="MS PGothic" pitchFamily="34" charset="-128"/>
                <a:sym typeface="Arial Italic"/>
              </a:rPr>
              <a:t>k přídatné léčbě:</a:t>
            </a:r>
          </a:p>
          <a:p>
            <a:pPr algn="ctr" defTabSz="912813"/>
            <a:r>
              <a:rPr lang="cs-CZ" altLang="cs-CZ" sz="1000" b="1" i="1" dirty="0" err="1">
                <a:latin typeface="Calibri" pitchFamily="34" charset="0"/>
                <a:ea typeface="MS PGothic" pitchFamily="34" charset="-128"/>
                <a:sym typeface="Arial Italic"/>
              </a:rPr>
              <a:t>tiotropium</a:t>
            </a:r>
            <a:endParaRPr lang="cs-CZ" altLang="cs-CZ" sz="1000" b="1" i="1" dirty="0">
              <a:latin typeface="Calibri" pitchFamily="34" charset="0"/>
              <a:ea typeface="MS PGothic" pitchFamily="34" charset="-128"/>
              <a:sym typeface="Arial Italic"/>
            </a:endParaRPr>
          </a:p>
          <a:p>
            <a:pPr algn="ctr" defTabSz="912813"/>
            <a:r>
              <a:rPr lang="cs-CZ" altLang="cs-CZ" sz="1000" b="1" i="1" dirty="0">
                <a:latin typeface="Calibri" pitchFamily="34" charset="0"/>
                <a:ea typeface="MS PGothic" pitchFamily="34" charset="-128"/>
                <a:sym typeface="Arial Italic"/>
              </a:rPr>
              <a:t>anti-IL5</a:t>
            </a:r>
          </a:p>
          <a:p>
            <a:pPr algn="ctr" defTabSz="912813"/>
            <a:r>
              <a:rPr lang="cs-CZ" altLang="cs-CZ" sz="1000" b="1" i="1" dirty="0">
                <a:latin typeface="Calibri" pitchFamily="34" charset="0"/>
                <a:ea typeface="MS PGothic" pitchFamily="34" charset="-128"/>
                <a:sym typeface="Arial Italic"/>
              </a:rPr>
              <a:t>anti-</a:t>
            </a:r>
            <a:r>
              <a:rPr lang="cs-CZ" altLang="cs-CZ" sz="1000" b="1" i="1" dirty="0" err="1">
                <a:latin typeface="Calibri" pitchFamily="34" charset="0"/>
                <a:ea typeface="MS PGothic" pitchFamily="34" charset="-128"/>
                <a:sym typeface="Arial Italic"/>
              </a:rPr>
              <a:t>IgE</a:t>
            </a:r>
            <a:endParaRPr lang="cs-CZ" altLang="cs-CZ" sz="1000" b="1" i="1" dirty="0">
              <a:latin typeface="Calibri" pitchFamily="34" charset="0"/>
              <a:ea typeface="MS PGothic" pitchFamily="34" charset="-128"/>
              <a:sym typeface="Arial Italic"/>
            </a:endParaRPr>
          </a:p>
          <a:p>
            <a:pPr algn="ctr" defTabSz="912813"/>
            <a:endParaRPr lang="en-US" altLang="cs-CZ" sz="1000" b="1" i="1" dirty="0">
              <a:latin typeface="Calibri" pitchFamily="34" charset="0"/>
              <a:sym typeface="Arial Italic"/>
            </a:endParaRPr>
          </a:p>
        </p:txBody>
      </p:sp>
      <p:sp>
        <p:nvSpPr>
          <p:cNvPr id="23" name="TextovéPole 22">
            <a:extLst>
              <a:ext uri="{FF2B5EF4-FFF2-40B4-BE49-F238E27FC236}">
                <a16:creationId xmlns:a16="http://schemas.microsoft.com/office/drawing/2014/main" id="{F3E0C8C3-7EC0-43EC-8DE0-086D7F40B087}"/>
              </a:ext>
            </a:extLst>
          </p:cNvPr>
          <p:cNvSpPr txBox="1"/>
          <p:nvPr/>
        </p:nvSpPr>
        <p:spPr>
          <a:xfrm>
            <a:off x="8588771" y="3336906"/>
            <a:ext cx="2181150" cy="369332"/>
          </a:xfrm>
          <a:prstGeom prst="rect">
            <a:avLst/>
          </a:prstGeom>
          <a:noFill/>
        </p:spPr>
        <p:txBody>
          <a:bodyPr wrap="square" rtlCol="0">
            <a:spAutoFit/>
          </a:bodyPr>
          <a:lstStyle/>
          <a:p>
            <a:r>
              <a:rPr lang="cs-CZ" b="1" dirty="0"/>
              <a:t>preferovaná léčba</a:t>
            </a:r>
          </a:p>
        </p:txBody>
      </p:sp>
      <p:sp>
        <p:nvSpPr>
          <p:cNvPr id="24" name="Obdélník 23">
            <a:extLst>
              <a:ext uri="{FF2B5EF4-FFF2-40B4-BE49-F238E27FC236}">
                <a16:creationId xmlns:a16="http://schemas.microsoft.com/office/drawing/2014/main" id="{2425932C-60A0-41C2-9553-D82EE4C59238}"/>
              </a:ext>
            </a:extLst>
          </p:cNvPr>
          <p:cNvSpPr/>
          <p:nvPr/>
        </p:nvSpPr>
        <p:spPr>
          <a:xfrm>
            <a:off x="8444039" y="4327968"/>
            <a:ext cx="6096000" cy="307777"/>
          </a:xfrm>
          <a:prstGeom prst="rect">
            <a:avLst/>
          </a:prstGeom>
        </p:spPr>
        <p:txBody>
          <a:bodyPr>
            <a:spAutoFit/>
          </a:bodyPr>
          <a:lstStyle/>
          <a:p>
            <a:r>
              <a:rPr lang="cs-CZ" sz="1400" dirty="0"/>
              <a:t>jiné léčebné možnosti</a:t>
            </a:r>
          </a:p>
        </p:txBody>
      </p:sp>
      <p:sp>
        <p:nvSpPr>
          <p:cNvPr id="25" name="Obdélník 24">
            <a:extLst>
              <a:ext uri="{FF2B5EF4-FFF2-40B4-BE49-F238E27FC236}">
                <a16:creationId xmlns:a16="http://schemas.microsoft.com/office/drawing/2014/main" id="{EEABE712-E851-4540-81A2-2C59363BF24B}"/>
              </a:ext>
            </a:extLst>
          </p:cNvPr>
          <p:cNvSpPr/>
          <p:nvPr/>
        </p:nvSpPr>
        <p:spPr>
          <a:xfrm>
            <a:off x="8426947" y="4723933"/>
            <a:ext cx="6096000" cy="276999"/>
          </a:xfrm>
          <a:prstGeom prst="rect">
            <a:avLst/>
          </a:prstGeom>
        </p:spPr>
        <p:txBody>
          <a:bodyPr>
            <a:spAutoFit/>
          </a:bodyPr>
          <a:lstStyle/>
          <a:p>
            <a:r>
              <a:rPr lang="cs-CZ" sz="1200" dirty="0"/>
              <a:t>úlevová léčba </a:t>
            </a:r>
          </a:p>
        </p:txBody>
      </p:sp>
      <p:sp>
        <p:nvSpPr>
          <p:cNvPr id="30" name="Šipka: doprava 29">
            <a:extLst>
              <a:ext uri="{FF2B5EF4-FFF2-40B4-BE49-F238E27FC236}">
                <a16:creationId xmlns:a16="http://schemas.microsoft.com/office/drawing/2014/main" id="{0B249236-41C5-40D1-8348-A3EC9E03A2EE}"/>
              </a:ext>
            </a:extLst>
          </p:cNvPr>
          <p:cNvSpPr/>
          <p:nvPr/>
        </p:nvSpPr>
        <p:spPr>
          <a:xfrm rot="2647321">
            <a:off x="5417702" y="1678677"/>
            <a:ext cx="1822028" cy="1016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1" name="Obdélník 30">
            <a:extLst>
              <a:ext uri="{FF2B5EF4-FFF2-40B4-BE49-F238E27FC236}">
                <a16:creationId xmlns:a16="http://schemas.microsoft.com/office/drawing/2014/main" id="{E1632F9F-137E-4723-B8B6-8D8BC57FCDF5}"/>
              </a:ext>
            </a:extLst>
          </p:cNvPr>
          <p:cNvSpPr/>
          <p:nvPr/>
        </p:nvSpPr>
        <p:spPr>
          <a:xfrm>
            <a:off x="8836983" y="1690688"/>
            <a:ext cx="1574767" cy="1561693"/>
          </a:xfrm>
          <a:prstGeom prst="rect">
            <a:avLst/>
          </a:prstGeom>
          <a:solidFill>
            <a:srgbClr val="FC8A0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dirty="0"/>
          </a:p>
        </p:txBody>
      </p:sp>
      <p:sp>
        <p:nvSpPr>
          <p:cNvPr id="32" name="TextovéPole 31">
            <a:extLst>
              <a:ext uri="{FF2B5EF4-FFF2-40B4-BE49-F238E27FC236}">
                <a16:creationId xmlns:a16="http://schemas.microsoft.com/office/drawing/2014/main" id="{97A57822-AEC5-48A5-99F5-FC550539DFEA}"/>
              </a:ext>
            </a:extLst>
          </p:cNvPr>
          <p:cNvSpPr txBox="1"/>
          <p:nvPr/>
        </p:nvSpPr>
        <p:spPr>
          <a:xfrm>
            <a:off x="8896442" y="1889071"/>
            <a:ext cx="1646493" cy="1200329"/>
          </a:xfrm>
          <a:prstGeom prst="rect">
            <a:avLst/>
          </a:prstGeom>
          <a:noFill/>
        </p:spPr>
        <p:txBody>
          <a:bodyPr wrap="square" rtlCol="0">
            <a:spAutoFit/>
          </a:bodyPr>
          <a:lstStyle/>
          <a:p>
            <a:r>
              <a:rPr lang="cs-CZ" dirty="0"/>
              <a:t>anti IL 5</a:t>
            </a:r>
          </a:p>
          <a:p>
            <a:r>
              <a:rPr lang="cs-CZ" dirty="0" err="1"/>
              <a:t>Mepolizumab</a:t>
            </a:r>
            <a:endParaRPr lang="cs-CZ" dirty="0"/>
          </a:p>
          <a:p>
            <a:r>
              <a:rPr lang="cs-CZ" dirty="0" err="1"/>
              <a:t>Reslizumab</a:t>
            </a:r>
            <a:endParaRPr lang="cs-CZ" dirty="0"/>
          </a:p>
          <a:p>
            <a:r>
              <a:rPr lang="cs-CZ" dirty="0" err="1"/>
              <a:t>Benralizumab</a:t>
            </a:r>
            <a:endParaRPr lang="cs-CZ" dirty="0"/>
          </a:p>
        </p:txBody>
      </p:sp>
      <p:sp>
        <p:nvSpPr>
          <p:cNvPr id="33" name="TextovéPole 32">
            <a:extLst>
              <a:ext uri="{FF2B5EF4-FFF2-40B4-BE49-F238E27FC236}">
                <a16:creationId xmlns:a16="http://schemas.microsoft.com/office/drawing/2014/main" id="{AA252B04-CA05-4CB6-9EF1-65C7B80A1454}"/>
              </a:ext>
            </a:extLst>
          </p:cNvPr>
          <p:cNvSpPr txBox="1"/>
          <p:nvPr/>
        </p:nvSpPr>
        <p:spPr>
          <a:xfrm>
            <a:off x="838200" y="1827284"/>
            <a:ext cx="3750892" cy="1200329"/>
          </a:xfrm>
          <a:prstGeom prst="rect">
            <a:avLst/>
          </a:prstGeom>
          <a:noFill/>
        </p:spPr>
        <p:txBody>
          <a:bodyPr wrap="square" rtlCol="0">
            <a:spAutoFit/>
          </a:bodyPr>
          <a:lstStyle/>
          <a:p>
            <a:r>
              <a:rPr lang="cs-CZ" sz="1200" dirty="0"/>
              <a:t>těžké astma: vyžaduje krok 4 nebo 5 léčby</a:t>
            </a:r>
          </a:p>
          <a:p>
            <a:endParaRPr lang="cs-CZ" sz="1200" dirty="0"/>
          </a:p>
          <a:p>
            <a:r>
              <a:rPr lang="cs-CZ" sz="1200" dirty="0"/>
              <a:t>těžké refrakterní astma: </a:t>
            </a:r>
            <a:r>
              <a:rPr lang="cs-CZ" sz="1200" dirty="0" err="1"/>
              <a:t>nedotatečná</a:t>
            </a:r>
            <a:r>
              <a:rPr lang="cs-CZ" sz="1200" dirty="0"/>
              <a:t> kontrola přes </a:t>
            </a:r>
            <a:r>
              <a:rPr lang="cs-CZ" sz="1200" dirty="0" err="1"/>
              <a:t>adekvání</a:t>
            </a:r>
            <a:r>
              <a:rPr lang="cs-CZ" sz="1200" dirty="0"/>
              <a:t> léčbu kroky 4 a 5, při optimální spolupráci </a:t>
            </a:r>
            <a:r>
              <a:rPr lang="cs-CZ" dirty="0"/>
              <a:t> </a:t>
            </a:r>
          </a:p>
          <a:p>
            <a:r>
              <a:rPr lang="cs-CZ" dirty="0"/>
              <a:t> </a:t>
            </a:r>
          </a:p>
        </p:txBody>
      </p:sp>
      <p:sp>
        <p:nvSpPr>
          <p:cNvPr id="34" name="TextovéPole 33">
            <a:extLst>
              <a:ext uri="{FF2B5EF4-FFF2-40B4-BE49-F238E27FC236}">
                <a16:creationId xmlns:a16="http://schemas.microsoft.com/office/drawing/2014/main" id="{6EBCCAFC-E3CB-404D-8B3B-1D0E7661E59B}"/>
              </a:ext>
            </a:extLst>
          </p:cNvPr>
          <p:cNvSpPr txBox="1"/>
          <p:nvPr/>
        </p:nvSpPr>
        <p:spPr>
          <a:xfrm>
            <a:off x="10295271" y="6274260"/>
            <a:ext cx="988925" cy="276999"/>
          </a:xfrm>
          <a:prstGeom prst="rect">
            <a:avLst/>
          </a:prstGeom>
          <a:noFill/>
        </p:spPr>
        <p:txBody>
          <a:bodyPr wrap="none" rtlCol="0">
            <a:spAutoFit/>
          </a:bodyPr>
          <a:lstStyle/>
          <a:p>
            <a:pPr lvl="0"/>
            <a:r>
              <a:rPr lang="cs-CZ" sz="1200" dirty="0"/>
              <a:t>GIANA, 2018</a:t>
            </a:r>
          </a:p>
        </p:txBody>
      </p:sp>
    </p:spTree>
    <p:extLst>
      <p:ext uri="{BB962C8B-B14F-4D97-AF65-F5344CB8AC3E}">
        <p14:creationId xmlns:p14="http://schemas.microsoft.com/office/powerpoint/2010/main" val="1513870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B6B9EC-5C64-4F19-B092-D42E4C5A2FE3}"/>
              </a:ext>
            </a:extLst>
          </p:cNvPr>
          <p:cNvSpPr>
            <a:spLocks noGrp="1"/>
          </p:cNvSpPr>
          <p:nvPr>
            <p:ph type="title"/>
          </p:nvPr>
        </p:nvSpPr>
        <p:spPr/>
        <p:txBody>
          <a:bodyPr/>
          <a:lstStyle/>
          <a:p>
            <a:r>
              <a:rPr lang="cs-CZ" dirty="0"/>
              <a:t>Anti IL-5 + IL-5R léčba</a:t>
            </a:r>
          </a:p>
        </p:txBody>
      </p:sp>
      <p:pic>
        <p:nvPicPr>
          <p:cNvPr id="4" name="Obrázek 3">
            <a:extLst>
              <a:ext uri="{FF2B5EF4-FFF2-40B4-BE49-F238E27FC236}">
                <a16:creationId xmlns:a16="http://schemas.microsoft.com/office/drawing/2014/main" id="{DA04C86A-7D0B-4631-BD58-AF1B1E903325}"/>
              </a:ext>
            </a:extLst>
          </p:cNvPr>
          <p:cNvPicPr>
            <a:picLocks noChangeAspect="1"/>
          </p:cNvPicPr>
          <p:nvPr/>
        </p:nvPicPr>
        <p:blipFill>
          <a:blip r:embed="rId2"/>
          <a:stretch>
            <a:fillRect/>
          </a:stretch>
        </p:blipFill>
        <p:spPr>
          <a:xfrm>
            <a:off x="2476170" y="1812471"/>
            <a:ext cx="6772275" cy="4343400"/>
          </a:xfrm>
          <a:prstGeom prst="rect">
            <a:avLst/>
          </a:prstGeom>
        </p:spPr>
      </p:pic>
      <p:sp>
        <p:nvSpPr>
          <p:cNvPr id="5" name="TextovéPole 4">
            <a:extLst>
              <a:ext uri="{FF2B5EF4-FFF2-40B4-BE49-F238E27FC236}">
                <a16:creationId xmlns:a16="http://schemas.microsoft.com/office/drawing/2014/main" id="{7213DD21-FD8E-4200-8BEF-09D6EF6EA714}"/>
              </a:ext>
            </a:extLst>
          </p:cNvPr>
          <p:cNvSpPr txBox="1"/>
          <p:nvPr/>
        </p:nvSpPr>
        <p:spPr>
          <a:xfrm>
            <a:off x="7678455" y="6277654"/>
            <a:ext cx="2874057" cy="276999"/>
          </a:xfrm>
          <a:prstGeom prst="rect">
            <a:avLst/>
          </a:prstGeom>
          <a:noFill/>
        </p:spPr>
        <p:txBody>
          <a:bodyPr wrap="none" rtlCol="0">
            <a:spAutoFit/>
          </a:bodyPr>
          <a:lstStyle/>
          <a:p>
            <a:r>
              <a:rPr lang="cs-CZ" sz="1200" dirty="0" err="1"/>
              <a:t>Varricchi</a:t>
            </a:r>
            <a:r>
              <a:rPr lang="cs-CZ" sz="1200" dirty="0"/>
              <a:t> G., </a:t>
            </a:r>
            <a:r>
              <a:rPr lang="cs-CZ" sz="1200" dirty="0" err="1"/>
              <a:t>Frontiers</a:t>
            </a:r>
            <a:r>
              <a:rPr lang="cs-CZ" sz="1200" dirty="0"/>
              <a:t> in </a:t>
            </a:r>
            <a:r>
              <a:rPr lang="cs-CZ" sz="1200" dirty="0" err="1"/>
              <a:t>Immunology</a:t>
            </a:r>
            <a:r>
              <a:rPr lang="cs-CZ" sz="1200" dirty="0"/>
              <a:t>, 2017</a:t>
            </a:r>
          </a:p>
        </p:txBody>
      </p:sp>
      <p:sp>
        <p:nvSpPr>
          <p:cNvPr id="6" name="Blesk 5">
            <a:extLst>
              <a:ext uri="{FF2B5EF4-FFF2-40B4-BE49-F238E27FC236}">
                <a16:creationId xmlns:a16="http://schemas.microsoft.com/office/drawing/2014/main" id="{F4D79124-5904-46F7-BAB9-781F9D38CD46}"/>
              </a:ext>
            </a:extLst>
          </p:cNvPr>
          <p:cNvSpPr/>
          <p:nvPr/>
        </p:nvSpPr>
        <p:spPr>
          <a:xfrm>
            <a:off x="6690049" y="3461657"/>
            <a:ext cx="597159" cy="64381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D87A3B75-05D1-4A82-BAC1-778BA866C16E}"/>
              </a:ext>
            </a:extLst>
          </p:cNvPr>
          <p:cNvSpPr/>
          <p:nvPr/>
        </p:nvSpPr>
        <p:spPr>
          <a:xfrm>
            <a:off x="5774077" y="2846885"/>
            <a:ext cx="2866490" cy="2517168"/>
          </a:xfrm>
          <a:prstGeom prst="ellipse">
            <a:avLst/>
          </a:prstGeom>
          <a:solidFill>
            <a:schemeClr val="accent1">
              <a:alpha val="27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9804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B6B9EC-5C64-4F19-B092-D42E4C5A2FE3}"/>
              </a:ext>
            </a:extLst>
          </p:cNvPr>
          <p:cNvSpPr>
            <a:spLocks noGrp="1"/>
          </p:cNvSpPr>
          <p:nvPr>
            <p:ph type="title"/>
          </p:nvPr>
        </p:nvSpPr>
        <p:spPr/>
        <p:txBody>
          <a:bodyPr/>
          <a:lstStyle/>
          <a:p>
            <a:r>
              <a:rPr lang="cs-CZ" dirty="0"/>
              <a:t>Anti IL-5 + IL-5R léčba</a:t>
            </a:r>
          </a:p>
        </p:txBody>
      </p:sp>
      <p:sp>
        <p:nvSpPr>
          <p:cNvPr id="5" name="TextovéPole 4">
            <a:extLst>
              <a:ext uri="{FF2B5EF4-FFF2-40B4-BE49-F238E27FC236}">
                <a16:creationId xmlns:a16="http://schemas.microsoft.com/office/drawing/2014/main" id="{7213DD21-FD8E-4200-8BEF-09D6EF6EA714}"/>
              </a:ext>
            </a:extLst>
          </p:cNvPr>
          <p:cNvSpPr txBox="1"/>
          <p:nvPr/>
        </p:nvSpPr>
        <p:spPr>
          <a:xfrm>
            <a:off x="7678455" y="6277654"/>
            <a:ext cx="2579681" cy="276999"/>
          </a:xfrm>
          <a:prstGeom prst="rect">
            <a:avLst/>
          </a:prstGeom>
          <a:noFill/>
        </p:spPr>
        <p:txBody>
          <a:bodyPr wrap="none" rtlCol="0">
            <a:spAutoFit/>
          </a:bodyPr>
          <a:lstStyle/>
          <a:p>
            <a:pPr lvl="0"/>
            <a:r>
              <a:rPr lang="cs-CZ" sz="1200" dirty="0" err="1"/>
              <a:t>Pelaia</a:t>
            </a:r>
            <a:r>
              <a:rPr lang="cs-CZ" sz="1200" dirty="0"/>
              <a:t> G., </a:t>
            </a:r>
            <a:r>
              <a:rPr lang="cs-CZ" sz="1200" dirty="0" err="1"/>
              <a:t>Ther</a:t>
            </a:r>
            <a:r>
              <a:rPr lang="cs-CZ" sz="1200" dirty="0"/>
              <a:t> </a:t>
            </a:r>
            <a:r>
              <a:rPr lang="cs-CZ" sz="1200" dirty="0" err="1"/>
              <a:t>Clin</a:t>
            </a:r>
            <a:r>
              <a:rPr lang="cs-CZ" sz="1200" dirty="0"/>
              <a:t> Risk </a:t>
            </a:r>
            <a:r>
              <a:rPr lang="cs-CZ" sz="1200" dirty="0" err="1"/>
              <a:t>Manag</a:t>
            </a:r>
            <a:r>
              <a:rPr lang="cs-CZ" sz="1200" dirty="0"/>
              <a:t>. 2016</a:t>
            </a:r>
          </a:p>
        </p:txBody>
      </p:sp>
      <p:pic>
        <p:nvPicPr>
          <p:cNvPr id="8" name="Obrázek 7">
            <a:extLst>
              <a:ext uri="{FF2B5EF4-FFF2-40B4-BE49-F238E27FC236}">
                <a16:creationId xmlns:a16="http://schemas.microsoft.com/office/drawing/2014/main" id="{B4F785E6-BA44-49DF-81B5-B98F097457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43757" y="2296863"/>
            <a:ext cx="3829050" cy="3800475"/>
          </a:xfrm>
          <a:prstGeom prst="rect">
            <a:avLst/>
          </a:prstGeom>
          <a:noFill/>
          <a:ln>
            <a:noFill/>
          </a:ln>
        </p:spPr>
      </p:pic>
      <p:sp>
        <p:nvSpPr>
          <p:cNvPr id="9" name="Ovál 8">
            <a:extLst>
              <a:ext uri="{FF2B5EF4-FFF2-40B4-BE49-F238E27FC236}">
                <a16:creationId xmlns:a16="http://schemas.microsoft.com/office/drawing/2014/main" id="{A496D0EA-7237-4F4C-9B55-5E6703D0104E}"/>
              </a:ext>
            </a:extLst>
          </p:cNvPr>
          <p:cNvSpPr/>
          <p:nvPr/>
        </p:nvSpPr>
        <p:spPr>
          <a:xfrm>
            <a:off x="1643757" y="2686798"/>
            <a:ext cx="1818634" cy="1510302"/>
          </a:xfrm>
          <a:prstGeom prst="ellipse">
            <a:avLst/>
          </a:prstGeom>
          <a:solidFill>
            <a:schemeClr val="accent1">
              <a:alpha val="27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5F1BC575-90CB-4F88-9420-EFE129E44911}"/>
              </a:ext>
            </a:extLst>
          </p:cNvPr>
          <p:cNvSpPr/>
          <p:nvPr/>
        </p:nvSpPr>
        <p:spPr>
          <a:xfrm>
            <a:off x="3368104" y="2112124"/>
            <a:ext cx="1818634" cy="1510302"/>
          </a:xfrm>
          <a:prstGeom prst="ellipse">
            <a:avLst/>
          </a:prstGeom>
          <a:solidFill>
            <a:schemeClr val="accent1">
              <a:alpha val="27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C76E9F88-D4F1-445C-A28B-807DD34F8137}"/>
              </a:ext>
            </a:extLst>
          </p:cNvPr>
          <p:cNvSpPr/>
          <p:nvPr/>
        </p:nvSpPr>
        <p:spPr>
          <a:xfrm>
            <a:off x="3462391" y="3792011"/>
            <a:ext cx="1818634" cy="1510302"/>
          </a:xfrm>
          <a:prstGeom prst="ellipse">
            <a:avLst/>
          </a:prstGeom>
          <a:solidFill>
            <a:srgbClr val="F711CB">
              <a:alpha val="26667"/>
            </a:srgbClr>
          </a:solidFill>
          <a:ln>
            <a:solidFill>
              <a:srgbClr val="F711CB">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9420FAD6-E5FD-4877-879D-E3F95ADC193A}"/>
              </a:ext>
            </a:extLst>
          </p:cNvPr>
          <p:cNvSpPr/>
          <p:nvPr/>
        </p:nvSpPr>
        <p:spPr>
          <a:xfrm>
            <a:off x="5472807" y="2066960"/>
            <a:ext cx="4862994" cy="1200329"/>
          </a:xfrm>
          <a:prstGeom prst="rect">
            <a:avLst/>
          </a:prstGeom>
          <a:solidFill>
            <a:schemeClr val="accent1">
              <a:alpha val="27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cs-CZ" sz="1200" b="1" dirty="0">
                <a:solidFill>
                  <a:schemeClr val="tx1"/>
                </a:solidFill>
              </a:rPr>
              <a:t>monoklonální protilátky (</a:t>
            </a:r>
            <a:r>
              <a:rPr lang="cs-CZ" sz="1200" b="1" dirty="0" err="1">
                <a:solidFill>
                  <a:schemeClr val="tx1"/>
                </a:solidFill>
              </a:rPr>
              <a:t>mAb</a:t>
            </a:r>
            <a:r>
              <a:rPr lang="cs-CZ" sz="1200" b="1" dirty="0">
                <a:solidFill>
                  <a:schemeClr val="tx1"/>
                </a:solidFill>
              </a:rPr>
              <a:t>) anti IL-5</a:t>
            </a:r>
          </a:p>
          <a:p>
            <a:r>
              <a:rPr lang="cs-CZ" sz="1200" b="1" dirty="0">
                <a:solidFill>
                  <a:schemeClr val="tx1"/>
                </a:solidFill>
              </a:rPr>
              <a:t>váží se s vysokou afinitou na specifický epitop IL-5</a:t>
            </a:r>
          </a:p>
          <a:p>
            <a:r>
              <a:rPr lang="cs-CZ" sz="1200" b="1" dirty="0">
                <a:solidFill>
                  <a:schemeClr val="tx1"/>
                </a:solidFill>
              </a:rPr>
              <a:t>blokují jeho navázání receptor IL-5R</a:t>
            </a:r>
            <a:r>
              <a:rPr lang="el-GR" sz="1200" b="1" dirty="0">
                <a:solidFill>
                  <a:schemeClr val="tx1"/>
                </a:solidFill>
              </a:rPr>
              <a:t>α </a:t>
            </a:r>
            <a:r>
              <a:rPr lang="cs-CZ" sz="1200" b="1" dirty="0">
                <a:solidFill>
                  <a:schemeClr val="tx1"/>
                </a:solidFill>
              </a:rPr>
              <a:t>a jeho následnou aktivaci</a:t>
            </a:r>
          </a:p>
        </p:txBody>
      </p:sp>
      <p:sp>
        <p:nvSpPr>
          <p:cNvPr id="13" name="Obdélník 12">
            <a:extLst>
              <a:ext uri="{FF2B5EF4-FFF2-40B4-BE49-F238E27FC236}">
                <a16:creationId xmlns:a16="http://schemas.microsoft.com/office/drawing/2014/main" id="{469B1A1F-C609-49CF-8859-809BA45024DE}"/>
              </a:ext>
            </a:extLst>
          </p:cNvPr>
          <p:cNvSpPr/>
          <p:nvPr/>
        </p:nvSpPr>
        <p:spPr>
          <a:xfrm>
            <a:off x="5472806" y="3875229"/>
            <a:ext cx="4862995" cy="1200329"/>
          </a:xfrm>
          <a:prstGeom prst="rect">
            <a:avLst/>
          </a:prstGeom>
          <a:solidFill>
            <a:srgbClr val="F711CB">
              <a:alpha val="26667"/>
            </a:srgbClr>
          </a:solidFill>
          <a:ln>
            <a:solidFill>
              <a:srgbClr val="F711CB">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cs-CZ" sz="1200" b="1" dirty="0">
                <a:solidFill>
                  <a:schemeClr val="tx1"/>
                </a:solidFill>
              </a:rPr>
              <a:t>monoklonální </a:t>
            </a:r>
            <a:r>
              <a:rPr lang="cs-CZ" sz="1200" b="1" dirty="0" err="1">
                <a:solidFill>
                  <a:schemeClr val="tx1"/>
                </a:solidFill>
              </a:rPr>
              <a:t>afukosylována</a:t>
            </a:r>
            <a:r>
              <a:rPr lang="cs-CZ" sz="1200" b="1" dirty="0">
                <a:solidFill>
                  <a:schemeClr val="tx1"/>
                </a:solidFill>
              </a:rPr>
              <a:t> protilátka anti IL5-R</a:t>
            </a:r>
          </a:p>
          <a:p>
            <a:r>
              <a:rPr lang="cs-CZ" sz="1200" b="1" dirty="0">
                <a:solidFill>
                  <a:schemeClr val="tx1"/>
                </a:solidFill>
              </a:rPr>
              <a:t>váže se s vysokou afinitou na IL-5R</a:t>
            </a:r>
            <a:r>
              <a:rPr lang="el-GR" sz="1200" b="1" dirty="0">
                <a:solidFill>
                  <a:schemeClr val="tx1"/>
                </a:solidFill>
              </a:rPr>
              <a:t>α </a:t>
            </a:r>
            <a:r>
              <a:rPr lang="cs-CZ" sz="1200" b="1" dirty="0">
                <a:solidFill>
                  <a:schemeClr val="tx1"/>
                </a:solidFill>
              </a:rPr>
              <a:t>receptor </a:t>
            </a:r>
          </a:p>
          <a:p>
            <a:r>
              <a:rPr lang="cs-CZ" sz="1200" b="1" dirty="0">
                <a:solidFill>
                  <a:schemeClr val="tx1"/>
                </a:solidFill>
              </a:rPr>
              <a:t>blokuje jeho IL-5 </a:t>
            </a:r>
            <a:r>
              <a:rPr lang="cs-CZ" sz="1200" b="1" dirty="0" err="1">
                <a:solidFill>
                  <a:schemeClr val="tx1"/>
                </a:solidFill>
              </a:rPr>
              <a:t>mediovanou</a:t>
            </a:r>
            <a:r>
              <a:rPr lang="cs-CZ" sz="1200" b="1" dirty="0">
                <a:solidFill>
                  <a:schemeClr val="tx1"/>
                </a:solidFill>
              </a:rPr>
              <a:t> aktivaci</a:t>
            </a:r>
          </a:p>
          <a:p>
            <a:r>
              <a:rPr lang="cs-CZ" sz="1200" b="1" dirty="0">
                <a:solidFill>
                  <a:schemeClr val="tx1"/>
                </a:solidFill>
              </a:rPr>
              <a:t>blokuje i jiné domnělých ligandy (IL-3 a GM-SCF) </a:t>
            </a:r>
          </a:p>
          <a:p>
            <a:r>
              <a:rPr lang="cs-CZ" sz="1200" b="1" dirty="0">
                <a:solidFill>
                  <a:schemeClr val="tx1"/>
                </a:solidFill>
              </a:rPr>
              <a:t>indukuje antigen dependentní buněčnou cytotoxicitu</a:t>
            </a:r>
          </a:p>
          <a:p>
            <a:r>
              <a:rPr lang="cs-CZ" sz="1200" b="1" dirty="0">
                <a:solidFill>
                  <a:schemeClr val="tx1"/>
                </a:solidFill>
              </a:rPr>
              <a:t>- tento efekt přispívá k rapidní depleci eozinofilů ve tkáních, seru i dřeni.</a:t>
            </a:r>
          </a:p>
        </p:txBody>
      </p:sp>
    </p:spTree>
    <p:extLst>
      <p:ext uri="{BB962C8B-B14F-4D97-AF65-F5344CB8AC3E}">
        <p14:creationId xmlns:p14="http://schemas.microsoft.com/office/powerpoint/2010/main" val="247867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F54734-4023-4262-A58D-E6D56B108A82}"/>
              </a:ext>
            </a:extLst>
          </p:cNvPr>
          <p:cNvSpPr>
            <a:spLocks noGrp="1"/>
          </p:cNvSpPr>
          <p:nvPr>
            <p:ph type="title"/>
          </p:nvPr>
        </p:nvSpPr>
        <p:spPr/>
        <p:txBody>
          <a:bodyPr/>
          <a:lstStyle/>
          <a:p>
            <a:r>
              <a:rPr lang="cs-CZ" dirty="0"/>
              <a:t>Je anti IL-5 léčba efektivní?</a:t>
            </a:r>
          </a:p>
        </p:txBody>
      </p:sp>
      <p:pic>
        <p:nvPicPr>
          <p:cNvPr id="4" name="Obrázek 3">
            <a:extLst>
              <a:ext uri="{FF2B5EF4-FFF2-40B4-BE49-F238E27FC236}">
                <a16:creationId xmlns:a16="http://schemas.microsoft.com/office/drawing/2014/main" id="{6C59BD96-C725-4F68-BCFF-A3ABA7E3141E}"/>
              </a:ext>
            </a:extLst>
          </p:cNvPr>
          <p:cNvPicPr>
            <a:picLocks noChangeAspect="1"/>
          </p:cNvPicPr>
          <p:nvPr/>
        </p:nvPicPr>
        <p:blipFill rotWithShape="1">
          <a:blip r:embed="rId2"/>
          <a:srcRect l="26292" t="21830" r="28540" b="40265"/>
          <a:stretch/>
        </p:blipFill>
        <p:spPr>
          <a:xfrm>
            <a:off x="838200" y="2013735"/>
            <a:ext cx="8445358" cy="3986336"/>
          </a:xfrm>
          <a:prstGeom prst="rect">
            <a:avLst/>
          </a:prstGeom>
        </p:spPr>
      </p:pic>
      <p:sp>
        <p:nvSpPr>
          <p:cNvPr id="11" name="Obdélník 10">
            <a:extLst>
              <a:ext uri="{FF2B5EF4-FFF2-40B4-BE49-F238E27FC236}">
                <a16:creationId xmlns:a16="http://schemas.microsoft.com/office/drawing/2014/main" id="{D62FB0F6-B8D1-4834-BE22-4DAA1DA21D42}"/>
              </a:ext>
            </a:extLst>
          </p:cNvPr>
          <p:cNvSpPr/>
          <p:nvPr/>
        </p:nvSpPr>
        <p:spPr>
          <a:xfrm>
            <a:off x="7771241" y="2116476"/>
            <a:ext cx="2880793" cy="2439523"/>
          </a:xfrm>
          <a:prstGeom prst="rect">
            <a:avLst/>
          </a:prstGeom>
          <a:solidFill>
            <a:srgbClr val="FC8A0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dirty="0"/>
          </a:p>
        </p:txBody>
      </p:sp>
      <p:sp>
        <p:nvSpPr>
          <p:cNvPr id="12" name="TextovéPole 11">
            <a:extLst>
              <a:ext uri="{FF2B5EF4-FFF2-40B4-BE49-F238E27FC236}">
                <a16:creationId xmlns:a16="http://schemas.microsoft.com/office/drawing/2014/main" id="{B9A15ED1-2EE5-45B6-97E2-40E7615E0EE5}"/>
              </a:ext>
            </a:extLst>
          </p:cNvPr>
          <p:cNvSpPr txBox="1"/>
          <p:nvPr/>
        </p:nvSpPr>
        <p:spPr>
          <a:xfrm>
            <a:off x="8491506" y="2494832"/>
            <a:ext cx="3012005" cy="1477328"/>
          </a:xfrm>
          <a:prstGeom prst="rect">
            <a:avLst/>
          </a:prstGeom>
          <a:noFill/>
        </p:spPr>
        <p:txBody>
          <a:bodyPr wrap="square" rtlCol="0">
            <a:spAutoFit/>
          </a:bodyPr>
          <a:lstStyle/>
          <a:p>
            <a:r>
              <a:rPr lang="cs-CZ" dirty="0"/>
              <a:t>anti IL 5</a:t>
            </a:r>
          </a:p>
          <a:p>
            <a:r>
              <a:rPr lang="cs-CZ" dirty="0" err="1"/>
              <a:t>Mepolizumab</a:t>
            </a:r>
            <a:endParaRPr lang="cs-CZ" dirty="0"/>
          </a:p>
          <a:p>
            <a:r>
              <a:rPr lang="cs-CZ" dirty="0" err="1"/>
              <a:t>Reslizumab</a:t>
            </a:r>
            <a:endParaRPr lang="cs-CZ" dirty="0"/>
          </a:p>
          <a:p>
            <a:r>
              <a:rPr lang="cs-CZ" dirty="0"/>
              <a:t>anti IL 5R</a:t>
            </a:r>
          </a:p>
          <a:p>
            <a:r>
              <a:rPr lang="cs-CZ" dirty="0" err="1"/>
              <a:t>Benralizumab</a:t>
            </a:r>
            <a:endParaRPr lang="cs-CZ" dirty="0"/>
          </a:p>
        </p:txBody>
      </p:sp>
    </p:spTree>
    <p:extLst>
      <p:ext uri="{BB962C8B-B14F-4D97-AF65-F5344CB8AC3E}">
        <p14:creationId xmlns:p14="http://schemas.microsoft.com/office/powerpoint/2010/main" val="97377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ACCD698-FFFE-4D90-9A2A-24486A0DD4DD}"/>
              </a:ext>
            </a:extLst>
          </p:cNvPr>
          <p:cNvSpPr>
            <a:spLocks noGrp="1"/>
          </p:cNvSpPr>
          <p:nvPr>
            <p:ph idx="1"/>
          </p:nvPr>
        </p:nvSpPr>
        <p:spPr>
          <a:xfrm>
            <a:off x="838200" y="1825625"/>
            <a:ext cx="10761324" cy="4351338"/>
          </a:xfrm>
        </p:spPr>
        <p:txBody>
          <a:bodyPr/>
          <a:lstStyle/>
          <a:p>
            <a:pPr marL="0" indent="0">
              <a:buNone/>
            </a:pPr>
            <a:r>
              <a:rPr lang="cs-CZ" dirty="0"/>
              <a:t>Dlouhodobé cíle léčby astmatu podle GINA 2018:</a:t>
            </a:r>
          </a:p>
          <a:p>
            <a:pPr marL="0" indent="0">
              <a:buNone/>
            </a:pPr>
            <a:endParaRPr lang="cs-CZ" dirty="0"/>
          </a:p>
          <a:p>
            <a:r>
              <a:rPr lang="cs-CZ" dirty="0"/>
              <a:t>kontrola symptomů</a:t>
            </a:r>
          </a:p>
          <a:p>
            <a:r>
              <a:rPr lang="cs-CZ" dirty="0"/>
              <a:t>udržení běžné aktivity</a:t>
            </a:r>
          </a:p>
          <a:p>
            <a:r>
              <a:rPr lang="cs-CZ" dirty="0"/>
              <a:t>zamezit exacerbacím</a:t>
            </a:r>
          </a:p>
          <a:p>
            <a:r>
              <a:rPr lang="cs-CZ" dirty="0"/>
              <a:t>trvalému poškození plicních funkcí</a:t>
            </a:r>
          </a:p>
          <a:p>
            <a:r>
              <a:rPr lang="cs-CZ" dirty="0"/>
              <a:t>minimalizovat riziko nežádoucích účinků léčby</a:t>
            </a:r>
          </a:p>
        </p:txBody>
      </p:sp>
      <p:sp>
        <p:nvSpPr>
          <p:cNvPr id="5" name="Nadpis 4">
            <a:extLst>
              <a:ext uri="{FF2B5EF4-FFF2-40B4-BE49-F238E27FC236}">
                <a16:creationId xmlns:a16="http://schemas.microsoft.com/office/drawing/2014/main" id="{25F95085-B812-4BA9-92D1-3591B88FE666}"/>
              </a:ext>
            </a:extLst>
          </p:cNvPr>
          <p:cNvSpPr>
            <a:spLocks noGrp="1"/>
          </p:cNvSpPr>
          <p:nvPr>
            <p:ph type="title"/>
          </p:nvPr>
        </p:nvSpPr>
        <p:spPr/>
        <p:txBody>
          <a:bodyPr/>
          <a:lstStyle/>
          <a:p>
            <a:endParaRPr lang="cs-CZ"/>
          </a:p>
        </p:txBody>
      </p:sp>
      <p:grpSp>
        <p:nvGrpSpPr>
          <p:cNvPr id="13" name="Group 5">
            <a:extLst>
              <a:ext uri="{FF2B5EF4-FFF2-40B4-BE49-F238E27FC236}">
                <a16:creationId xmlns:a16="http://schemas.microsoft.com/office/drawing/2014/main" id="{4A83CDA2-608B-4D5C-9A64-E54D11DEE031}"/>
              </a:ext>
            </a:extLst>
          </p:cNvPr>
          <p:cNvGrpSpPr>
            <a:grpSpLocks/>
          </p:cNvGrpSpPr>
          <p:nvPr/>
        </p:nvGrpSpPr>
        <p:grpSpPr bwMode="auto">
          <a:xfrm>
            <a:off x="8645437" y="3020219"/>
            <a:ext cx="2124075" cy="1962150"/>
            <a:chOff x="3696" y="860"/>
            <a:chExt cx="1906" cy="1520"/>
          </a:xfrm>
        </p:grpSpPr>
        <p:grpSp>
          <p:nvGrpSpPr>
            <p:cNvPr id="14" name="Skupina 5">
              <a:extLst>
                <a:ext uri="{FF2B5EF4-FFF2-40B4-BE49-F238E27FC236}">
                  <a16:creationId xmlns:a16="http://schemas.microsoft.com/office/drawing/2014/main" id="{283BA6DF-BD98-481A-B951-1A704B10F144}"/>
                </a:ext>
              </a:extLst>
            </p:cNvPr>
            <p:cNvGrpSpPr>
              <a:grpSpLocks/>
            </p:cNvGrpSpPr>
            <p:nvPr/>
          </p:nvGrpSpPr>
          <p:grpSpPr bwMode="auto">
            <a:xfrm>
              <a:off x="3696" y="860"/>
              <a:ext cx="1906" cy="1520"/>
              <a:chOff x="5725299" y="4348453"/>
              <a:chExt cx="2500311" cy="2514332"/>
            </a:xfrm>
          </p:grpSpPr>
          <p:pic>
            <p:nvPicPr>
              <p:cNvPr id="16" name="Picture 1" descr="SLIDE 46.jpg">
                <a:extLst>
                  <a:ext uri="{FF2B5EF4-FFF2-40B4-BE49-F238E27FC236}">
                    <a16:creationId xmlns:a16="http://schemas.microsoft.com/office/drawing/2014/main" id="{2CB054C5-2035-4972-8BD6-D004811D7732}"/>
                  </a:ext>
                </a:extLst>
              </p:cNvPr>
              <p:cNvPicPr>
                <a:picLocks noChangeAspect="1"/>
              </p:cNvPicPr>
              <p:nvPr/>
            </p:nvPicPr>
            <p:blipFill>
              <a:blip r:embed="rId2"/>
              <a:srcRect/>
              <a:stretch>
                <a:fillRect/>
              </a:stretch>
            </p:blipFill>
            <p:spPr bwMode="auto">
              <a:xfrm>
                <a:off x="5725299" y="4348453"/>
                <a:ext cx="2500311" cy="2514332"/>
              </a:xfrm>
              <a:prstGeom prst="rect">
                <a:avLst/>
              </a:prstGeom>
              <a:noFill/>
              <a:ln w="9525">
                <a:noFill/>
                <a:miter lim="800000"/>
                <a:headEnd/>
                <a:tailEnd/>
              </a:ln>
            </p:spPr>
          </p:pic>
          <p:sp>
            <p:nvSpPr>
              <p:cNvPr id="17" name="Rectangle 8">
                <a:extLst>
                  <a:ext uri="{FF2B5EF4-FFF2-40B4-BE49-F238E27FC236}">
                    <a16:creationId xmlns:a16="http://schemas.microsoft.com/office/drawing/2014/main" id="{94696FAA-EAD5-4BDF-B108-BA67F81B7D9D}"/>
                  </a:ext>
                </a:extLst>
              </p:cNvPr>
              <p:cNvSpPr/>
              <p:nvPr/>
            </p:nvSpPr>
            <p:spPr>
              <a:xfrm rot="18616622">
                <a:off x="5998691" y="4874087"/>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defTabSz="914248" fontAlgn="auto">
                  <a:spcBef>
                    <a:spcPts val="0"/>
                  </a:spcBef>
                  <a:spcAft>
                    <a:spcPts val="0"/>
                  </a:spcAft>
                  <a:defRPr/>
                </a:pPr>
                <a:r>
                  <a:rPr lang="en-AU" sz="900" kern="1100" dirty="0">
                    <a:ln w="12700">
                      <a:noFill/>
                      <a:prstDash val="solid"/>
                    </a:ln>
                    <a:solidFill>
                      <a:schemeClr val="bg1"/>
                    </a:solidFill>
                    <a:cs typeface="Arial"/>
                  </a:rPr>
                  <a:t>REVIEW RESPONSE</a:t>
                </a:r>
              </a:p>
            </p:txBody>
          </p:sp>
          <p:sp>
            <p:nvSpPr>
              <p:cNvPr id="18" name="Rectangle 9">
                <a:extLst>
                  <a:ext uri="{FF2B5EF4-FFF2-40B4-BE49-F238E27FC236}">
                    <a16:creationId xmlns:a16="http://schemas.microsoft.com/office/drawing/2014/main" id="{FF9F1A93-15FC-45C7-BB25-1045810B7ED3}"/>
                  </a:ext>
                </a:extLst>
              </p:cNvPr>
              <p:cNvSpPr/>
              <p:nvPr/>
            </p:nvSpPr>
            <p:spPr>
              <a:xfrm rot="3533141">
                <a:off x="6175649" y="4855626"/>
                <a:ext cx="1563056"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defTabSz="914248" fontAlgn="auto">
                  <a:spcBef>
                    <a:spcPts val="0"/>
                  </a:spcBef>
                  <a:spcAft>
                    <a:spcPts val="0"/>
                  </a:spcAft>
                  <a:defRPr/>
                </a:pPr>
                <a:r>
                  <a:rPr lang="en-AU" sz="900" dirty="0">
                    <a:ln w="12700">
                      <a:noFill/>
                      <a:prstDash val="solid"/>
                    </a:ln>
                    <a:solidFill>
                      <a:schemeClr val="bg1"/>
                    </a:solidFill>
                    <a:cs typeface="Arial"/>
                  </a:rPr>
                  <a:t>ASSESS</a:t>
                </a:r>
              </a:p>
            </p:txBody>
          </p:sp>
          <p:sp>
            <p:nvSpPr>
              <p:cNvPr id="19" name="Rectangle 10">
                <a:extLst>
                  <a:ext uri="{FF2B5EF4-FFF2-40B4-BE49-F238E27FC236}">
                    <a16:creationId xmlns:a16="http://schemas.microsoft.com/office/drawing/2014/main" id="{8EF2DA4C-3FFA-46C4-A45F-6474A15CE64A}"/>
                  </a:ext>
                </a:extLst>
              </p:cNvPr>
              <p:cNvSpPr/>
              <p:nvPr/>
            </p:nvSpPr>
            <p:spPr>
              <a:xfrm rot="21356104">
                <a:off x="6174447" y="5333139"/>
                <a:ext cx="1492013" cy="1214002"/>
              </a:xfrm>
              <a:prstGeom prst="rect">
                <a:avLst/>
              </a:prstGeom>
              <a:noFill/>
            </p:spPr>
            <p:txBody>
              <a:bodyPr spcFirstLastPara="1" wrap="none">
                <a:prstTxWarp prst="textArchDown">
                  <a:avLst>
                    <a:gd name="adj" fmla="val 16604063"/>
                  </a:avLst>
                </a:prstTxWarp>
                <a:spAutoFit/>
              </a:bodyPr>
              <a:lstStyle/>
              <a:p>
                <a:pPr algn="ctr" defTabSz="914248" fontAlgn="auto">
                  <a:spcBef>
                    <a:spcPts val="0"/>
                  </a:spcBef>
                  <a:spcAft>
                    <a:spcPts val="0"/>
                  </a:spcAft>
                  <a:defRPr/>
                </a:pPr>
                <a:r>
                  <a:rPr lang="en-AU" sz="900" kern="1100" dirty="0">
                    <a:ln w="12700">
                      <a:noFill/>
                      <a:prstDash val="solid"/>
                    </a:ln>
                    <a:solidFill>
                      <a:schemeClr val="bg1"/>
                    </a:solidFill>
                    <a:latin typeface="Arial"/>
                    <a:ea typeface="ＭＳ Ｐゴシック" charset="0"/>
                    <a:cs typeface="Arial"/>
                  </a:rPr>
                  <a:t>ADJUST TREATMENT</a:t>
                </a:r>
                <a:endParaRPr lang="en-US" sz="900" kern="1100" dirty="0">
                  <a:ln w="12700">
                    <a:noFill/>
                    <a:prstDash val="solid"/>
                  </a:ln>
                  <a:solidFill>
                    <a:schemeClr val="bg1"/>
                  </a:solidFill>
                  <a:latin typeface="+mn-lt"/>
                  <a:ea typeface="ＭＳ Ｐゴシック" charset="0"/>
                  <a:cs typeface="ＭＳ Ｐゴシック" charset="0"/>
                </a:endParaRPr>
              </a:p>
            </p:txBody>
          </p:sp>
        </p:grpSp>
        <p:pic>
          <p:nvPicPr>
            <p:cNvPr id="15" name="Picture 5">
              <a:extLst>
                <a:ext uri="{FF2B5EF4-FFF2-40B4-BE49-F238E27FC236}">
                  <a16:creationId xmlns:a16="http://schemas.microsoft.com/office/drawing/2014/main" id="{A5078F11-4919-4523-A9FB-794B876B598E}"/>
                </a:ext>
              </a:extLst>
            </p:cNvPr>
            <p:cNvPicPr>
              <a:picLocks noChangeArrowheads="1"/>
            </p:cNvPicPr>
            <p:nvPr/>
          </p:nvPicPr>
          <p:blipFill>
            <a:blip r:embed="rId3"/>
            <a:srcRect/>
            <a:stretch>
              <a:fillRect/>
            </a:stretch>
          </p:blipFill>
          <p:spPr bwMode="auto">
            <a:xfrm>
              <a:off x="4241" y="1376"/>
              <a:ext cx="680" cy="510"/>
            </a:xfrm>
            <a:prstGeom prst="rect">
              <a:avLst/>
            </a:prstGeom>
            <a:noFill/>
            <a:ln w="9525">
              <a:noFill/>
              <a:miter lim="800000"/>
              <a:headEnd/>
              <a:tailEnd/>
            </a:ln>
          </p:spPr>
        </p:pic>
      </p:grpSp>
    </p:spTree>
    <p:extLst>
      <p:ext uri="{BB962C8B-B14F-4D97-AF65-F5344CB8AC3E}">
        <p14:creationId xmlns:p14="http://schemas.microsoft.com/office/powerpoint/2010/main" val="50664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1FFE6E8-87CA-44F7-93E7-5A9576DA57F9}"/>
              </a:ext>
            </a:extLst>
          </p:cNvPr>
          <p:cNvPicPr>
            <a:picLocks noChangeAspect="1"/>
          </p:cNvPicPr>
          <p:nvPr/>
        </p:nvPicPr>
        <p:blipFill>
          <a:blip r:embed="rId2"/>
          <a:stretch>
            <a:fillRect/>
          </a:stretch>
        </p:blipFill>
        <p:spPr>
          <a:xfrm>
            <a:off x="1943100" y="1995082"/>
            <a:ext cx="7696200" cy="3467100"/>
          </a:xfrm>
          <a:prstGeom prst="rect">
            <a:avLst/>
          </a:prstGeom>
        </p:spPr>
      </p:pic>
      <p:pic>
        <p:nvPicPr>
          <p:cNvPr id="5" name="Obrázek 4">
            <a:extLst>
              <a:ext uri="{FF2B5EF4-FFF2-40B4-BE49-F238E27FC236}">
                <a16:creationId xmlns:a16="http://schemas.microsoft.com/office/drawing/2014/main" id="{19C2A532-2BF9-468B-A7ED-B7C5661FB6F6}"/>
              </a:ext>
            </a:extLst>
          </p:cNvPr>
          <p:cNvPicPr>
            <a:picLocks noChangeAspect="1"/>
          </p:cNvPicPr>
          <p:nvPr/>
        </p:nvPicPr>
        <p:blipFill>
          <a:blip r:embed="rId3"/>
          <a:stretch>
            <a:fillRect/>
          </a:stretch>
        </p:blipFill>
        <p:spPr>
          <a:xfrm>
            <a:off x="1963648" y="5781997"/>
            <a:ext cx="5991225" cy="428625"/>
          </a:xfrm>
          <a:prstGeom prst="rect">
            <a:avLst/>
          </a:prstGeom>
        </p:spPr>
      </p:pic>
      <p:sp>
        <p:nvSpPr>
          <p:cNvPr id="6" name="TextovéPole 5">
            <a:extLst>
              <a:ext uri="{FF2B5EF4-FFF2-40B4-BE49-F238E27FC236}">
                <a16:creationId xmlns:a16="http://schemas.microsoft.com/office/drawing/2014/main" id="{46DC3895-4E13-4ED3-AE2A-26ADECAA970B}"/>
              </a:ext>
            </a:extLst>
          </p:cNvPr>
          <p:cNvSpPr txBox="1"/>
          <p:nvPr/>
        </p:nvSpPr>
        <p:spPr>
          <a:xfrm>
            <a:off x="1943100" y="730530"/>
            <a:ext cx="7663508" cy="523220"/>
          </a:xfrm>
          <a:prstGeom prst="rect">
            <a:avLst/>
          </a:prstGeom>
          <a:noFill/>
        </p:spPr>
        <p:txBody>
          <a:bodyPr wrap="none" rtlCol="0">
            <a:spAutoFit/>
          </a:bodyPr>
          <a:lstStyle/>
          <a:p>
            <a:r>
              <a:rPr lang="cs-CZ" sz="2800" dirty="0"/>
              <a:t>13 RCT, vysoká kvalita důkazů, s nízkým rizikem </a:t>
            </a:r>
            <a:r>
              <a:rPr lang="cs-CZ" sz="2800" dirty="0" err="1"/>
              <a:t>bias</a:t>
            </a:r>
            <a:endParaRPr lang="cs-CZ" sz="2800" dirty="0"/>
          </a:p>
        </p:txBody>
      </p:sp>
      <p:sp>
        <p:nvSpPr>
          <p:cNvPr id="7" name="Šipka: dolů 6">
            <a:extLst>
              <a:ext uri="{FF2B5EF4-FFF2-40B4-BE49-F238E27FC236}">
                <a16:creationId xmlns:a16="http://schemas.microsoft.com/office/drawing/2014/main" id="{1EB34489-141C-413C-B4B8-4FFD4A27A132}"/>
              </a:ext>
            </a:extLst>
          </p:cNvPr>
          <p:cNvSpPr/>
          <p:nvPr/>
        </p:nvSpPr>
        <p:spPr>
          <a:xfrm rot="4108948">
            <a:off x="3929411" y="1151119"/>
            <a:ext cx="165778" cy="1577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1C690C4A-E478-439C-8522-476F6F828ED4}"/>
              </a:ext>
            </a:extLst>
          </p:cNvPr>
          <p:cNvSpPr txBox="1"/>
          <p:nvPr/>
        </p:nvSpPr>
        <p:spPr>
          <a:xfrm>
            <a:off x="4856763" y="1373509"/>
            <a:ext cx="5455578" cy="461665"/>
          </a:xfrm>
          <a:prstGeom prst="rect">
            <a:avLst/>
          </a:prstGeom>
          <a:noFill/>
          <a:ln>
            <a:solidFill>
              <a:srgbClr val="0070C0"/>
            </a:solidFill>
          </a:ln>
        </p:spPr>
        <p:txBody>
          <a:bodyPr wrap="square" rtlCol="0">
            <a:spAutoFit/>
          </a:bodyPr>
          <a:lstStyle/>
          <a:p>
            <a:r>
              <a:rPr lang="cs-CZ" sz="1200" dirty="0"/>
              <a:t>ukončena z důvodu sponzorského rozhodnutí po randomizaci 13 participantů, nepřispěla do review žádnými daty.</a:t>
            </a:r>
          </a:p>
        </p:txBody>
      </p:sp>
    </p:spTree>
    <p:extLst>
      <p:ext uri="{BB962C8B-B14F-4D97-AF65-F5344CB8AC3E}">
        <p14:creationId xmlns:p14="http://schemas.microsoft.com/office/powerpoint/2010/main" val="99363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DE9CF9-AC7E-4EEC-8500-6F1238B08B72}"/>
              </a:ext>
            </a:extLst>
          </p:cNvPr>
          <p:cNvSpPr>
            <a:spLocks noGrp="1"/>
          </p:cNvSpPr>
          <p:nvPr>
            <p:ph type="title"/>
          </p:nvPr>
        </p:nvSpPr>
        <p:spPr/>
        <p:txBody>
          <a:bodyPr/>
          <a:lstStyle/>
          <a:p>
            <a:r>
              <a:rPr lang="cs-CZ" dirty="0" err="1"/>
              <a:t>metaanalýza</a:t>
            </a:r>
            <a:r>
              <a:rPr lang="cs-CZ" dirty="0"/>
              <a:t> výsledků anti IL-5 léčby</a:t>
            </a:r>
          </a:p>
        </p:txBody>
      </p:sp>
      <p:sp>
        <p:nvSpPr>
          <p:cNvPr id="3" name="Zástupný symbol pro obsah 2">
            <a:extLst>
              <a:ext uri="{FF2B5EF4-FFF2-40B4-BE49-F238E27FC236}">
                <a16:creationId xmlns:a16="http://schemas.microsoft.com/office/drawing/2014/main" id="{24A27E74-4AB4-4C29-B917-6CF6A8331F82}"/>
              </a:ext>
            </a:extLst>
          </p:cNvPr>
          <p:cNvSpPr>
            <a:spLocks noGrp="1"/>
          </p:cNvSpPr>
          <p:nvPr>
            <p:ph idx="1"/>
          </p:nvPr>
        </p:nvSpPr>
        <p:spPr/>
        <p:txBody>
          <a:bodyPr>
            <a:normAutofit/>
          </a:bodyPr>
          <a:lstStyle/>
          <a:p>
            <a:r>
              <a:rPr lang="cs-CZ" dirty="0"/>
              <a:t>13 RTC</a:t>
            </a:r>
          </a:p>
          <a:p>
            <a:r>
              <a:rPr lang="cs-CZ" dirty="0"/>
              <a:t>pacienti s středně - těžkým </a:t>
            </a:r>
            <a:r>
              <a:rPr lang="en-US" dirty="0" err="1"/>
              <a:t>eosino</a:t>
            </a:r>
            <a:r>
              <a:rPr lang="cs-CZ" dirty="0" err="1"/>
              <a:t>filním</a:t>
            </a:r>
            <a:r>
              <a:rPr lang="cs-CZ" dirty="0"/>
              <a:t> </a:t>
            </a:r>
            <a:r>
              <a:rPr lang="en-US" dirty="0"/>
              <a:t>as</a:t>
            </a:r>
            <a:r>
              <a:rPr lang="cs-CZ" dirty="0" err="1"/>
              <a:t>tmatem</a:t>
            </a:r>
            <a:endParaRPr lang="en-US" dirty="0"/>
          </a:p>
          <a:p>
            <a:r>
              <a:rPr lang="cs-CZ" dirty="0"/>
              <a:t>léčeni </a:t>
            </a:r>
            <a:r>
              <a:rPr lang="en-US" dirty="0"/>
              <a:t>standard</a:t>
            </a:r>
            <a:r>
              <a:rPr lang="cs-CZ" dirty="0"/>
              <a:t>ní léčbou</a:t>
            </a:r>
          </a:p>
          <a:p>
            <a:pPr lvl="1">
              <a:buFont typeface="Courier New" panose="02070309020205020404" pitchFamily="49" charset="0"/>
              <a:buChar char="-"/>
            </a:pPr>
            <a:r>
              <a:rPr lang="cs-CZ" dirty="0"/>
              <a:t>minimum středně vysoké dávky IKS</a:t>
            </a:r>
          </a:p>
          <a:p>
            <a:r>
              <a:rPr lang="cs-CZ" dirty="0"/>
              <a:t>s nedostatečnou kontrolou astmatu:</a:t>
            </a:r>
          </a:p>
          <a:p>
            <a:pPr lvl="1">
              <a:buFont typeface="Courier New" panose="02070309020205020404" pitchFamily="49" charset="0"/>
              <a:buChar char="-"/>
            </a:pPr>
            <a:r>
              <a:rPr lang="cs-CZ" sz="2000" dirty="0"/>
              <a:t>minimálně 2 klinicky významné exacerbace v posledních 12ti měsících</a:t>
            </a:r>
          </a:p>
          <a:p>
            <a:pPr marL="457200" lvl="1" indent="0">
              <a:buNone/>
            </a:pPr>
            <a:r>
              <a:rPr lang="cs-CZ" sz="1800" dirty="0"/>
              <a:t>	(AE definované jako epizody minimálně 3denní léčbu systémových  vyžadující kortikoidy)</a:t>
            </a:r>
          </a:p>
          <a:p>
            <a:pPr lvl="1">
              <a:buFont typeface="Courier New" panose="02070309020205020404" pitchFamily="49" charset="0"/>
              <a:buChar char="-"/>
            </a:pPr>
            <a:r>
              <a:rPr lang="cs-CZ" sz="2000" dirty="0"/>
              <a:t>ACQ 1.5 bodů nebo více</a:t>
            </a:r>
          </a:p>
          <a:p>
            <a:pPr marL="457200" lvl="1" indent="0">
              <a:buNone/>
            </a:pPr>
            <a:r>
              <a:rPr lang="cs-CZ" sz="2000" dirty="0"/>
              <a:t>	</a:t>
            </a:r>
            <a:r>
              <a:rPr lang="cs-CZ" sz="1800" dirty="0"/>
              <a:t>(MCID 0.5 bodů. skóre méně než 1 dobrá kontrola, nad 1 špatné kontrola)</a:t>
            </a:r>
          </a:p>
          <a:p>
            <a:endParaRPr lang="cs-CZ" dirty="0"/>
          </a:p>
        </p:txBody>
      </p:sp>
    </p:spTree>
    <p:extLst>
      <p:ext uri="{BB962C8B-B14F-4D97-AF65-F5344CB8AC3E}">
        <p14:creationId xmlns:p14="http://schemas.microsoft.com/office/powerpoint/2010/main" val="53845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F9AE7-861E-4FED-B0DD-8ECC9F45A662}"/>
              </a:ext>
            </a:extLst>
          </p:cNvPr>
          <p:cNvSpPr>
            <a:spLocks noGrp="1"/>
          </p:cNvSpPr>
          <p:nvPr>
            <p:ph type="title"/>
          </p:nvPr>
        </p:nvSpPr>
        <p:spPr/>
        <p:txBody>
          <a:bodyPr>
            <a:normAutofit/>
          </a:bodyPr>
          <a:lstStyle/>
          <a:p>
            <a:r>
              <a:rPr lang="cs-CZ" sz="4000" dirty="0"/>
              <a:t>Th2 imunitní mechanismy uplatňující se u astmatu</a:t>
            </a:r>
          </a:p>
        </p:txBody>
      </p:sp>
      <p:pic>
        <p:nvPicPr>
          <p:cNvPr id="4" name="Obrázek 3">
            <a:extLst>
              <a:ext uri="{FF2B5EF4-FFF2-40B4-BE49-F238E27FC236}">
                <a16:creationId xmlns:a16="http://schemas.microsoft.com/office/drawing/2014/main" id="{0F09954A-87C7-4D39-80B1-88074454ABC7}"/>
              </a:ext>
            </a:extLst>
          </p:cNvPr>
          <p:cNvPicPr>
            <a:picLocks noChangeAspect="1"/>
          </p:cNvPicPr>
          <p:nvPr/>
        </p:nvPicPr>
        <p:blipFill rotWithShape="1">
          <a:blip r:embed="rId2"/>
          <a:srcRect l="31990" t="32922" r="24005" b="22585"/>
          <a:stretch/>
        </p:blipFill>
        <p:spPr>
          <a:xfrm>
            <a:off x="1873120" y="1585972"/>
            <a:ext cx="8445759" cy="4803429"/>
          </a:xfrm>
          <a:prstGeom prst="rect">
            <a:avLst/>
          </a:prstGeom>
        </p:spPr>
      </p:pic>
      <p:sp>
        <p:nvSpPr>
          <p:cNvPr id="5" name="Ovál 4">
            <a:extLst>
              <a:ext uri="{FF2B5EF4-FFF2-40B4-BE49-F238E27FC236}">
                <a16:creationId xmlns:a16="http://schemas.microsoft.com/office/drawing/2014/main" id="{DCB2AFD9-1DEC-4E7C-B900-6E649E91B820}"/>
              </a:ext>
            </a:extLst>
          </p:cNvPr>
          <p:cNvSpPr/>
          <p:nvPr/>
        </p:nvSpPr>
        <p:spPr>
          <a:xfrm>
            <a:off x="5053997" y="4086808"/>
            <a:ext cx="727788" cy="746449"/>
          </a:xfrm>
          <a:prstGeom prst="ellipse">
            <a:avLst/>
          </a:prstGeom>
          <a:solidFill>
            <a:srgbClr val="FF0000">
              <a:alpha val="3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TextovéPole 6">
            <a:extLst>
              <a:ext uri="{FF2B5EF4-FFF2-40B4-BE49-F238E27FC236}">
                <a16:creationId xmlns:a16="http://schemas.microsoft.com/office/drawing/2014/main" id="{31C2B401-1C73-4F96-85D5-C7743639305A}"/>
              </a:ext>
            </a:extLst>
          </p:cNvPr>
          <p:cNvSpPr txBox="1"/>
          <p:nvPr/>
        </p:nvSpPr>
        <p:spPr>
          <a:xfrm>
            <a:off x="8304756" y="6389401"/>
            <a:ext cx="2296078" cy="276999"/>
          </a:xfrm>
          <a:prstGeom prst="rect">
            <a:avLst/>
          </a:prstGeom>
          <a:noFill/>
        </p:spPr>
        <p:txBody>
          <a:bodyPr wrap="none" rtlCol="0">
            <a:spAutoFit/>
          </a:bodyPr>
          <a:lstStyle/>
          <a:p>
            <a:r>
              <a:rPr lang="cs-CZ" sz="1200" dirty="0"/>
              <a:t>Wenzel S., </a:t>
            </a:r>
            <a:r>
              <a:rPr lang="cs-CZ" sz="1200" dirty="0" err="1"/>
              <a:t>Nature</a:t>
            </a:r>
            <a:r>
              <a:rPr lang="cs-CZ" sz="1200" dirty="0"/>
              <a:t> </a:t>
            </a:r>
            <a:r>
              <a:rPr lang="cs-CZ" sz="1200" dirty="0" err="1"/>
              <a:t>Medicine</a:t>
            </a:r>
            <a:r>
              <a:rPr lang="cs-CZ" sz="1200" dirty="0"/>
              <a:t>, 2012</a:t>
            </a:r>
          </a:p>
        </p:txBody>
      </p:sp>
    </p:spTree>
    <p:extLst>
      <p:ext uri="{BB962C8B-B14F-4D97-AF65-F5344CB8AC3E}">
        <p14:creationId xmlns:p14="http://schemas.microsoft.com/office/powerpoint/2010/main" val="31420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DE9CF9-AC7E-4EEC-8500-6F1238B08B72}"/>
              </a:ext>
            </a:extLst>
          </p:cNvPr>
          <p:cNvSpPr>
            <a:spLocks noGrp="1"/>
          </p:cNvSpPr>
          <p:nvPr>
            <p:ph type="title"/>
          </p:nvPr>
        </p:nvSpPr>
        <p:spPr/>
        <p:txBody>
          <a:bodyPr/>
          <a:lstStyle/>
          <a:p>
            <a:r>
              <a:rPr lang="cs-CZ" dirty="0" err="1"/>
              <a:t>metaanalýza</a:t>
            </a:r>
            <a:r>
              <a:rPr lang="cs-CZ" dirty="0"/>
              <a:t> výsledků anti IL-5 léčby</a:t>
            </a:r>
          </a:p>
        </p:txBody>
      </p:sp>
      <p:sp>
        <p:nvSpPr>
          <p:cNvPr id="3" name="Zástupný symbol pro obsah 2">
            <a:extLst>
              <a:ext uri="{FF2B5EF4-FFF2-40B4-BE49-F238E27FC236}">
                <a16:creationId xmlns:a16="http://schemas.microsoft.com/office/drawing/2014/main" id="{24A27E74-4AB4-4C29-B917-6CF6A8331F82}"/>
              </a:ext>
            </a:extLst>
          </p:cNvPr>
          <p:cNvSpPr>
            <a:spLocks noGrp="1"/>
          </p:cNvSpPr>
          <p:nvPr>
            <p:ph idx="1"/>
          </p:nvPr>
        </p:nvSpPr>
        <p:spPr>
          <a:xfrm>
            <a:off x="838199" y="1825625"/>
            <a:ext cx="11264757" cy="4351338"/>
          </a:xfrm>
        </p:spPr>
        <p:txBody>
          <a:bodyPr>
            <a:normAutofit fontScale="55000" lnSpcReduction="20000"/>
          </a:bodyPr>
          <a:lstStyle/>
          <a:p>
            <a:pPr marL="0" indent="0">
              <a:buNone/>
            </a:pPr>
            <a:r>
              <a:rPr lang="cs-CZ" b="1" dirty="0" err="1"/>
              <a:t>Mepolizumab</a:t>
            </a:r>
            <a:r>
              <a:rPr lang="cs-CZ" b="1" dirty="0"/>
              <a:t> vs. placebo; 4 studie (těžké astma)</a:t>
            </a:r>
          </a:p>
          <a:p>
            <a:r>
              <a:rPr lang="cs-CZ" dirty="0"/>
              <a:t>vysoké dávky IKS (1) +/- další astma kontrolující lék (3)</a:t>
            </a:r>
          </a:p>
          <a:p>
            <a:r>
              <a:rPr lang="cs-CZ" dirty="0"/>
              <a:t>historie ≥ 2 AE v předešlých 12M</a:t>
            </a:r>
          </a:p>
          <a:p>
            <a:r>
              <a:rPr lang="cs-CZ" dirty="0"/>
              <a:t>EO: 300bb/mm</a:t>
            </a:r>
            <a:r>
              <a:rPr lang="cs-CZ" baseline="30000" dirty="0"/>
              <a:t>3</a:t>
            </a:r>
            <a:r>
              <a:rPr lang="cs-CZ" dirty="0"/>
              <a:t> krve v posledním roce nebo 150bb/mm</a:t>
            </a:r>
            <a:r>
              <a:rPr lang="cs-CZ" baseline="30000" dirty="0"/>
              <a:t>3 </a:t>
            </a:r>
            <a:r>
              <a:rPr lang="cs-CZ" dirty="0"/>
              <a:t>při screeningu nebo 3% ve sputu</a:t>
            </a:r>
          </a:p>
          <a:p>
            <a:endParaRPr lang="cs-CZ" dirty="0"/>
          </a:p>
          <a:p>
            <a:pPr marL="0" indent="0">
              <a:buNone/>
            </a:pPr>
            <a:r>
              <a:rPr lang="cs-CZ" b="1" dirty="0" err="1"/>
              <a:t>Reslizumab</a:t>
            </a:r>
            <a:r>
              <a:rPr lang="cs-CZ" b="1" dirty="0"/>
              <a:t> vs. placebo; 4 studie (středně </a:t>
            </a:r>
            <a:r>
              <a:rPr lang="cs-CZ" b="1" dirty="0" err="1"/>
              <a:t>těžké-těžké</a:t>
            </a:r>
            <a:r>
              <a:rPr lang="cs-CZ" b="1" dirty="0"/>
              <a:t> astma)</a:t>
            </a:r>
          </a:p>
          <a:p>
            <a:r>
              <a:rPr lang="cs-CZ" dirty="0"/>
              <a:t>minimálně střední dávky IKS +/- další kontrolující lék (2); střední dávky IKS, SKS nepovoleny (2)</a:t>
            </a:r>
          </a:p>
          <a:p>
            <a:r>
              <a:rPr lang="cs-CZ" dirty="0"/>
              <a:t>nekontrolované astma ACQ ≥ 1.5 bodů</a:t>
            </a:r>
          </a:p>
          <a:p>
            <a:r>
              <a:rPr lang="cs-CZ" dirty="0"/>
              <a:t>EO: 400bb/mm</a:t>
            </a:r>
            <a:r>
              <a:rPr lang="cs-CZ" baseline="30000" dirty="0"/>
              <a:t>3 </a:t>
            </a:r>
            <a:r>
              <a:rPr lang="cs-CZ" dirty="0"/>
              <a:t> krve nebo 3% ve sputu (3), prim. selekce nezohledňovala </a:t>
            </a:r>
            <a:r>
              <a:rPr lang="cs-CZ" dirty="0" err="1"/>
              <a:t>Eo</a:t>
            </a:r>
            <a:r>
              <a:rPr lang="cs-CZ" dirty="0"/>
              <a:t> (1)</a:t>
            </a:r>
          </a:p>
          <a:p>
            <a:pPr marL="0" indent="0">
              <a:buNone/>
            </a:pPr>
            <a:endParaRPr lang="cs-CZ" dirty="0"/>
          </a:p>
          <a:p>
            <a:pPr marL="0" indent="0">
              <a:buNone/>
            </a:pPr>
            <a:r>
              <a:rPr lang="cs-CZ" b="1" dirty="0" err="1"/>
              <a:t>Benralizumab</a:t>
            </a:r>
            <a:r>
              <a:rPr lang="cs-CZ" b="1" dirty="0"/>
              <a:t> </a:t>
            </a:r>
            <a:r>
              <a:rPr lang="cs-CZ" b="1" dirty="0" err="1"/>
              <a:t>vs</a:t>
            </a:r>
            <a:r>
              <a:rPr lang="cs-CZ" b="1" dirty="0"/>
              <a:t> placebo; 5 studií (středně těžké – těžké astma)</a:t>
            </a:r>
          </a:p>
          <a:p>
            <a:r>
              <a:rPr lang="cs-CZ" dirty="0" err="1"/>
              <a:t>střední-vysoké</a:t>
            </a:r>
            <a:r>
              <a:rPr lang="cs-CZ" dirty="0"/>
              <a:t> dávky IKS/LABA (4), vysoké dávky IKS/LABA (1)</a:t>
            </a:r>
          </a:p>
          <a:p>
            <a:r>
              <a:rPr lang="cs-CZ" dirty="0"/>
              <a:t>historie ≥ 2 AE v předešlých 12M, ACQ ≥ 1.5 bodů, snížené FEV1 (3), nekontrolované astma (1)</a:t>
            </a:r>
          </a:p>
          <a:p>
            <a:r>
              <a:rPr lang="cs-CZ" dirty="0" err="1"/>
              <a:t>Eo</a:t>
            </a:r>
            <a:r>
              <a:rPr lang="cs-CZ" dirty="0"/>
              <a:t> nebyla mezi inklusivními </a:t>
            </a:r>
            <a:r>
              <a:rPr lang="cs-CZ" dirty="0" err="1"/>
              <a:t>kriterii</a:t>
            </a:r>
            <a:r>
              <a:rPr lang="cs-CZ" dirty="0"/>
              <a:t>, ale výsledky byly stratifikovány s použitím hl. EO 300bb/mm</a:t>
            </a:r>
            <a:r>
              <a:rPr lang="cs-CZ" baseline="30000" dirty="0"/>
              <a:t>3</a:t>
            </a:r>
            <a:r>
              <a:rPr lang="cs-CZ" dirty="0"/>
              <a:t> krve </a:t>
            </a:r>
          </a:p>
        </p:txBody>
      </p:sp>
    </p:spTree>
    <p:extLst>
      <p:ext uri="{BB962C8B-B14F-4D97-AF65-F5344CB8AC3E}">
        <p14:creationId xmlns:p14="http://schemas.microsoft.com/office/powerpoint/2010/main" val="425997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A1044-3A53-4EB8-BA61-9BF0D391AE36}"/>
              </a:ext>
            </a:extLst>
          </p:cNvPr>
          <p:cNvSpPr>
            <a:spLocks noGrp="1"/>
          </p:cNvSpPr>
          <p:nvPr>
            <p:ph type="title"/>
          </p:nvPr>
        </p:nvSpPr>
        <p:spPr/>
        <p:txBody>
          <a:bodyPr/>
          <a:lstStyle/>
          <a:p>
            <a:r>
              <a:rPr lang="cs-CZ" dirty="0"/>
              <a:t>primární cíle:</a:t>
            </a:r>
          </a:p>
        </p:txBody>
      </p:sp>
      <p:sp>
        <p:nvSpPr>
          <p:cNvPr id="3" name="Zástupný symbol pro obsah 2">
            <a:extLst>
              <a:ext uri="{FF2B5EF4-FFF2-40B4-BE49-F238E27FC236}">
                <a16:creationId xmlns:a16="http://schemas.microsoft.com/office/drawing/2014/main" id="{FFDAF6D1-33A0-4F9D-B4A1-A40F0867EF04}"/>
              </a:ext>
            </a:extLst>
          </p:cNvPr>
          <p:cNvSpPr>
            <a:spLocks noGrp="1"/>
          </p:cNvSpPr>
          <p:nvPr>
            <p:ph idx="1"/>
          </p:nvPr>
        </p:nvSpPr>
        <p:spPr>
          <a:xfrm>
            <a:off x="838200" y="1537953"/>
            <a:ext cx="10515600" cy="1328537"/>
          </a:xfrm>
          <a:solidFill>
            <a:srgbClr val="0070C0">
              <a:alpha val="32000"/>
            </a:srgbClr>
          </a:solidFill>
        </p:spPr>
        <p:txBody>
          <a:bodyPr>
            <a:normAutofit lnSpcReduction="10000"/>
          </a:bodyPr>
          <a:lstStyle/>
          <a:p>
            <a:r>
              <a:rPr lang="cs-CZ" dirty="0"/>
              <a:t>klinicky signifikantní exacerbace</a:t>
            </a:r>
          </a:p>
          <a:p>
            <a:pPr marL="0" indent="0">
              <a:buNone/>
            </a:pPr>
            <a:r>
              <a:rPr lang="cs-CZ" dirty="0"/>
              <a:t>	definovány léčbou systémovými steroidy s nebo bez nutnosti 	nemocničních kontrol nebo hospitalizace</a:t>
            </a:r>
          </a:p>
        </p:txBody>
      </p:sp>
      <p:sp>
        <p:nvSpPr>
          <p:cNvPr id="4" name="Nadpis 1">
            <a:extLst>
              <a:ext uri="{FF2B5EF4-FFF2-40B4-BE49-F238E27FC236}">
                <a16:creationId xmlns:a16="http://schemas.microsoft.com/office/drawing/2014/main" id="{AA8E2F34-9D9D-4122-AC11-E428E19B7607}"/>
              </a:ext>
            </a:extLst>
          </p:cNvPr>
          <p:cNvSpPr txBox="1">
            <a:spLocks/>
          </p:cNvSpPr>
          <p:nvPr/>
        </p:nvSpPr>
        <p:spPr>
          <a:xfrm>
            <a:off x="838200" y="30552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t>sekundární cíle:</a:t>
            </a:r>
          </a:p>
        </p:txBody>
      </p:sp>
      <p:sp>
        <p:nvSpPr>
          <p:cNvPr id="5" name="Zástupný symbol pro obsah 2">
            <a:extLst>
              <a:ext uri="{FF2B5EF4-FFF2-40B4-BE49-F238E27FC236}">
                <a16:creationId xmlns:a16="http://schemas.microsoft.com/office/drawing/2014/main" id="{A3182951-3669-48E0-B860-EEA9F9ECD150}"/>
              </a:ext>
            </a:extLst>
          </p:cNvPr>
          <p:cNvSpPr txBox="1">
            <a:spLocks/>
          </p:cNvSpPr>
          <p:nvPr/>
        </p:nvSpPr>
        <p:spPr>
          <a:xfrm>
            <a:off x="838200" y="4073954"/>
            <a:ext cx="10515600" cy="2398762"/>
          </a:xfrm>
          <a:prstGeom prst="rect">
            <a:avLst/>
          </a:prstGeom>
          <a:solidFill>
            <a:srgbClr val="F711CB">
              <a:alpha val="13000"/>
            </a:srgb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exacerbace vyžadující návštěvu </a:t>
            </a:r>
            <a:r>
              <a:rPr lang="cs-CZ" dirty="0" err="1"/>
              <a:t>emergency</a:t>
            </a:r>
            <a:r>
              <a:rPr lang="cs-CZ" dirty="0"/>
              <a:t> nebo hospitalizaci</a:t>
            </a:r>
          </a:p>
          <a:p>
            <a:r>
              <a:rPr lang="cs-CZ" dirty="0"/>
              <a:t>HRQL (ACQ, ACQL, SGRQ)</a:t>
            </a:r>
          </a:p>
          <a:p>
            <a:r>
              <a:rPr lang="cs-CZ" dirty="0"/>
              <a:t>plicní funkce (FEV1)</a:t>
            </a:r>
            <a:endParaRPr lang="cs-CZ" sz="1200" b="1" dirty="0"/>
          </a:p>
          <a:p>
            <a:r>
              <a:rPr lang="cs-CZ" dirty="0"/>
              <a:t>klinicky významné nežádoucí účinky</a:t>
            </a:r>
          </a:p>
          <a:p>
            <a:r>
              <a:rPr lang="cs-CZ" dirty="0"/>
              <a:t>hladina </a:t>
            </a:r>
            <a:r>
              <a:rPr lang="cs-CZ" dirty="0" err="1"/>
              <a:t>eosinofiů</a:t>
            </a:r>
            <a:r>
              <a:rPr lang="cs-CZ" dirty="0"/>
              <a:t>;</a:t>
            </a:r>
          </a:p>
        </p:txBody>
      </p:sp>
    </p:spTree>
    <p:extLst>
      <p:ext uri="{BB962C8B-B14F-4D97-AF65-F5344CB8AC3E}">
        <p14:creationId xmlns:p14="http://schemas.microsoft.com/office/powerpoint/2010/main" val="64858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3E893E04-2086-41A7-8F00-8DFD0E39CA73}"/>
              </a:ext>
            </a:extLst>
          </p:cNvPr>
          <p:cNvGraphicFramePr>
            <a:graphicFrameLocks noGrp="1"/>
          </p:cNvGraphicFramePr>
          <p:nvPr>
            <p:extLst>
              <p:ext uri="{D42A27DB-BD31-4B8C-83A1-F6EECF244321}">
                <p14:modId xmlns:p14="http://schemas.microsoft.com/office/powerpoint/2010/main" val="4211865382"/>
              </p:ext>
            </p:extLst>
          </p:nvPr>
        </p:nvGraphicFramePr>
        <p:xfrm>
          <a:off x="523982" y="785405"/>
          <a:ext cx="11108756" cy="2691356"/>
        </p:xfrm>
        <a:graphic>
          <a:graphicData uri="http://schemas.openxmlformats.org/drawingml/2006/table">
            <a:tbl>
              <a:tblPr firstRow="1" bandRow="1">
                <a:tableStyleId>{5C22544A-7EE6-4342-B048-85BDC9FD1C3A}</a:tableStyleId>
              </a:tblPr>
              <a:tblGrid>
                <a:gridCol w="1500950">
                  <a:extLst>
                    <a:ext uri="{9D8B030D-6E8A-4147-A177-3AD203B41FA5}">
                      <a16:colId xmlns:a16="http://schemas.microsoft.com/office/drawing/2014/main" val="1326765069"/>
                    </a:ext>
                  </a:extLst>
                </a:gridCol>
                <a:gridCol w="1601301">
                  <a:extLst>
                    <a:ext uri="{9D8B030D-6E8A-4147-A177-3AD203B41FA5}">
                      <a16:colId xmlns:a16="http://schemas.microsoft.com/office/drawing/2014/main" val="151805537"/>
                    </a:ext>
                  </a:extLst>
                </a:gridCol>
                <a:gridCol w="1601301">
                  <a:extLst>
                    <a:ext uri="{9D8B030D-6E8A-4147-A177-3AD203B41FA5}">
                      <a16:colId xmlns:a16="http://schemas.microsoft.com/office/drawing/2014/main" val="3342471916"/>
                    </a:ext>
                  </a:extLst>
                </a:gridCol>
                <a:gridCol w="1601301">
                  <a:extLst>
                    <a:ext uri="{9D8B030D-6E8A-4147-A177-3AD203B41FA5}">
                      <a16:colId xmlns:a16="http://schemas.microsoft.com/office/drawing/2014/main" val="1601721650"/>
                    </a:ext>
                  </a:extLst>
                </a:gridCol>
                <a:gridCol w="1601301">
                  <a:extLst>
                    <a:ext uri="{9D8B030D-6E8A-4147-A177-3AD203B41FA5}">
                      <a16:colId xmlns:a16="http://schemas.microsoft.com/office/drawing/2014/main" val="1723089521"/>
                    </a:ext>
                  </a:extLst>
                </a:gridCol>
                <a:gridCol w="1601301">
                  <a:extLst>
                    <a:ext uri="{9D8B030D-6E8A-4147-A177-3AD203B41FA5}">
                      <a16:colId xmlns:a16="http://schemas.microsoft.com/office/drawing/2014/main" val="2566479276"/>
                    </a:ext>
                  </a:extLst>
                </a:gridCol>
                <a:gridCol w="1601301">
                  <a:extLst>
                    <a:ext uri="{9D8B030D-6E8A-4147-A177-3AD203B41FA5}">
                      <a16:colId xmlns:a16="http://schemas.microsoft.com/office/drawing/2014/main" val="4111883191"/>
                    </a:ext>
                  </a:extLst>
                </a:gridCol>
              </a:tblGrid>
              <a:tr h="672839">
                <a:tc>
                  <a:txBody>
                    <a:bodyPr/>
                    <a:lstStyle/>
                    <a:p>
                      <a:pPr algn="ctr"/>
                      <a:r>
                        <a:rPr lang="cs-CZ" dirty="0"/>
                        <a:t>lék</a:t>
                      </a:r>
                    </a:p>
                  </a:txBody>
                  <a:tcPr anchor="ctr"/>
                </a:tc>
                <a:tc>
                  <a:txBody>
                    <a:bodyPr/>
                    <a:lstStyle/>
                    <a:p>
                      <a:pPr algn="ctr"/>
                      <a:r>
                        <a:rPr lang="cs-CZ" dirty="0"/>
                        <a:t>AE</a:t>
                      </a:r>
                    </a:p>
                  </a:txBody>
                  <a:tcPr anchor="ctr"/>
                </a:tc>
                <a:tc>
                  <a:txBody>
                    <a:bodyPr/>
                    <a:lstStyle/>
                    <a:p>
                      <a:pPr algn="ctr"/>
                      <a:r>
                        <a:rPr lang="cs-CZ" dirty="0"/>
                        <a:t>AE/</a:t>
                      </a:r>
                      <a:r>
                        <a:rPr lang="cs-CZ" dirty="0" err="1"/>
                        <a:t>em-hosp</a:t>
                      </a:r>
                      <a:endParaRPr lang="cs-CZ" dirty="0"/>
                    </a:p>
                  </a:txBody>
                  <a:tcPr anchor="ctr"/>
                </a:tc>
                <a:tc>
                  <a:txBody>
                    <a:bodyPr/>
                    <a:lstStyle/>
                    <a:p>
                      <a:pPr algn="ctr"/>
                      <a:r>
                        <a:rPr lang="cs-CZ" dirty="0"/>
                        <a:t>FEV1</a:t>
                      </a:r>
                    </a:p>
                  </a:txBody>
                  <a:tcPr anchor="ctr"/>
                </a:tc>
                <a:tc>
                  <a:txBody>
                    <a:bodyPr/>
                    <a:lstStyle/>
                    <a:p>
                      <a:pPr algn="ctr"/>
                      <a:r>
                        <a:rPr lang="cs-CZ" dirty="0"/>
                        <a:t>HRQL</a:t>
                      </a:r>
                    </a:p>
                  </a:txBody>
                  <a:tcPr anchor="ctr"/>
                </a:tc>
                <a:tc>
                  <a:txBody>
                    <a:bodyPr/>
                    <a:lstStyle/>
                    <a:p>
                      <a:pPr algn="ctr"/>
                      <a:r>
                        <a:rPr lang="cs-CZ" dirty="0"/>
                        <a:t>Redukce</a:t>
                      </a:r>
                    </a:p>
                    <a:p>
                      <a:pPr algn="ctr"/>
                      <a:r>
                        <a:rPr lang="cs-CZ" dirty="0" err="1"/>
                        <a:t>Eosinofilů</a:t>
                      </a:r>
                      <a:endParaRPr lang="cs-CZ" dirty="0"/>
                    </a:p>
                  </a:txBody>
                  <a:tcPr anchor="ctr"/>
                </a:tc>
                <a:tc>
                  <a:txBody>
                    <a:bodyPr/>
                    <a:lstStyle/>
                    <a:p>
                      <a:pPr algn="ctr"/>
                      <a:r>
                        <a:rPr lang="cs-CZ" dirty="0"/>
                        <a:t>Nežádoucí účinky</a:t>
                      </a:r>
                    </a:p>
                  </a:txBody>
                  <a:tcPr anchor="ctr"/>
                </a:tc>
                <a:extLst>
                  <a:ext uri="{0D108BD9-81ED-4DB2-BD59-A6C34878D82A}">
                    <a16:rowId xmlns:a16="http://schemas.microsoft.com/office/drawing/2014/main" val="3534105487"/>
                  </a:ext>
                </a:extLst>
              </a:tr>
              <a:tr h="672839">
                <a:tc>
                  <a:txBody>
                    <a:bodyPr/>
                    <a:lstStyle/>
                    <a:p>
                      <a:pPr algn="ctr"/>
                      <a:r>
                        <a:rPr lang="cs-CZ" dirty="0" err="1"/>
                        <a:t>mepolizumab</a:t>
                      </a:r>
                      <a:endParaRPr lang="cs-CZ" dirty="0"/>
                    </a:p>
                  </a:txBody>
                  <a:tcPr anchor="ctr"/>
                </a:tc>
                <a:tc>
                  <a:txBody>
                    <a:bodyPr/>
                    <a:lstStyle/>
                    <a:p>
                      <a:pPr algn="ctr"/>
                      <a:endParaRPr lang="cs-CZ" dirty="0"/>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dirty="0"/>
                    </a:p>
                  </a:txBody>
                  <a:tcPr anchor="ctr"/>
                </a:tc>
                <a:extLst>
                  <a:ext uri="{0D108BD9-81ED-4DB2-BD59-A6C34878D82A}">
                    <a16:rowId xmlns:a16="http://schemas.microsoft.com/office/drawing/2014/main" val="608087416"/>
                  </a:ext>
                </a:extLst>
              </a:tr>
              <a:tr h="672839">
                <a:tc>
                  <a:txBody>
                    <a:bodyPr/>
                    <a:lstStyle/>
                    <a:p>
                      <a:pPr algn="ctr"/>
                      <a:r>
                        <a:rPr lang="cs-CZ" dirty="0" err="1"/>
                        <a:t>respizumab</a:t>
                      </a:r>
                      <a:endParaRPr lang="cs-CZ" dirty="0"/>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dirty="0"/>
                    </a:p>
                  </a:txBody>
                  <a:tcPr anchor="ctr"/>
                </a:tc>
                <a:tc>
                  <a:txBody>
                    <a:bodyPr/>
                    <a:lstStyle/>
                    <a:p>
                      <a:pPr algn="ctr"/>
                      <a:endParaRPr lang="cs-CZ" dirty="0"/>
                    </a:p>
                  </a:txBody>
                  <a:tcPr anchor="ctr"/>
                </a:tc>
                <a:extLst>
                  <a:ext uri="{0D108BD9-81ED-4DB2-BD59-A6C34878D82A}">
                    <a16:rowId xmlns:a16="http://schemas.microsoft.com/office/drawing/2014/main" val="1982961235"/>
                  </a:ext>
                </a:extLst>
              </a:tr>
              <a:tr h="672839">
                <a:tc>
                  <a:txBody>
                    <a:bodyPr/>
                    <a:lstStyle/>
                    <a:p>
                      <a:pPr algn="ctr"/>
                      <a:r>
                        <a:rPr lang="cs-CZ" dirty="0" err="1"/>
                        <a:t>benralizumab</a:t>
                      </a:r>
                      <a:endParaRPr lang="cs-CZ" dirty="0"/>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dirty="0"/>
                    </a:p>
                  </a:txBody>
                  <a:tcPr anchor="ctr"/>
                </a:tc>
                <a:tc>
                  <a:txBody>
                    <a:bodyPr/>
                    <a:lstStyle/>
                    <a:p>
                      <a:pPr algn="ctr"/>
                      <a:endParaRPr lang="cs-CZ" dirty="0"/>
                    </a:p>
                  </a:txBody>
                  <a:tcPr anchor="ctr"/>
                </a:tc>
                <a:extLst>
                  <a:ext uri="{0D108BD9-81ED-4DB2-BD59-A6C34878D82A}">
                    <a16:rowId xmlns:a16="http://schemas.microsoft.com/office/drawing/2014/main" val="1447319064"/>
                  </a:ext>
                </a:extLst>
              </a:tr>
            </a:tbl>
          </a:graphicData>
        </a:graphic>
      </p:graphicFrame>
      <p:pic>
        <p:nvPicPr>
          <p:cNvPr id="7" name="Obrázek 6">
            <a:extLst>
              <a:ext uri="{FF2B5EF4-FFF2-40B4-BE49-F238E27FC236}">
                <a16:creationId xmlns:a16="http://schemas.microsoft.com/office/drawing/2014/main" id="{07B8BBC4-6B52-40E0-BFEE-4142A514A96A}"/>
              </a:ext>
            </a:extLst>
          </p:cNvPr>
          <p:cNvPicPr>
            <a:picLocks noChangeAspect="1"/>
          </p:cNvPicPr>
          <p:nvPr/>
        </p:nvPicPr>
        <p:blipFill>
          <a:blip r:embed="rId2"/>
          <a:stretch>
            <a:fillRect/>
          </a:stretch>
        </p:blipFill>
        <p:spPr>
          <a:xfrm>
            <a:off x="2562328" y="1532591"/>
            <a:ext cx="561975" cy="495300"/>
          </a:xfrm>
          <a:prstGeom prst="rect">
            <a:avLst/>
          </a:prstGeom>
        </p:spPr>
      </p:pic>
      <p:pic>
        <p:nvPicPr>
          <p:cNvPr id="9" name="Obrázek 8">
            <a:extLst>
              <a:ext uri="{FF2B5EF4-FFF2-40B4-BE49-F238E27FC236}">
                <a16:creationId xmlns:a16="http://schemas.microsoft.com/office/drawing/2014/main" id="{7E0C0E90-0B42-45C8-990F-82BB2DE3AB97}"/>
              </a:ext>
            </a:extLst>
          </p:cNvPr>
          <p:cNvPicPr>
            <a:picLocks noChangeAspect="1"/>
          </p:cNvPicPr>
          <p:nvPr/>
        </p:nvPicPr>
        <p:blipFill>
          <a:blip r:embed="rId2"/>
          <a:stretch>
            <a:fillRect/>
          </a:stretch>
        </p:blipFill>
        <p:spPr>
          <a:xfrm>
            <a:off x="4179850" y="1532591"/>
            <a:ext cx="561975" cy="495300"/>
          </a:xfrm>
          <a:prstGeom prst="rect">
            <a:avLst/>
          </a:prstGeom>
        </p:spPr>
      </p:pic>
      <p:pic>
        <p:nvPicPr>
          <p:cNvPr id="10" name="Obrázek 9">
            <a:extLst>
              <a:ext uri="{FF2B5EF4-FFF2-40B4-BE49-F238E27FC236}">
                <a16:creationId xmlns:a16="http://schemas.microsoft.com/office/drawing/2014/main" id="{B4AC1B14-8BEB-4A35-863F-3C8B1BE56B47}"/>
              </a:ext>
            </a:extLst>
          </p:cNvPr>
          <p:cNvPicPr>
            <a:picLocks noChangeAspect="1"/>
          </p:cNvPicPr>
          <p:nvPr/>
        </p:nvPicPr>
        <p:blipFill>
          <a:blip r:embed="rId2"/>
          <a:stretch>
            <a:fillRect/>
          </a:stretch>
        </p:blipFill>
        <p:spPr>
          <a:xfrm>
            <a:off x="5797372" y="1532591"/>
            <a:ext cx="561975" cy="495300"/>
          </a:xfrm>
          <a:prstGeom prst="rect">
            <a:avLst/>
          </a:prstGeom>
        </p:spPr>
      </p:pic>
      <p:pic>
        <p:nvPicPr>
          <p:cNvPr id="11" name="Obrázek 10">
            <a:extLst>
              <a:ext uri="{FF2B5EF4-FFF2-40B4-BE49-F238E27FC236}">
                <a16:creationId xmlns:a16="http://schemas.microsoft.com/office/drawing/2014/main" id="{337924C0-7490-462C-9A50-E74C334C6E5D}"/>
              </a:ext>
            </a:extLst>
          </p:cNvPr>
          <p:cNvPicPr>
            <a:picLocks noChangeAspect="1"/>
          </p:cNvPicPr>
          <p:nvPr/>
        </p:nvPicPr>
        <p:blipFill>
          <a:blip r:embed="rId2"/>
          <a:stretch>
            <a:fillRect/>
          </a:stretch>
        </p:blipFill>
        <p:spPr>
          <a:xfrm>
            <a:off x="7414894" y="1532591"/>
            <a:ext cx="561975" cy="495300"/>
          </a:xfrm>
          <a:prstGeom prst="rect">
            <a:avLst/>
          </a:prstGeom>
        </p:spPr>
      </p:pic>
      <p:pic>
        <p:nvPicPr>
          <p:cNvPr id="13" name="Obrázek 12">
            <a:extLst>
              <a:ext uri="{FF2B5EF4-FFF2-40B4-BE49-F238E27FC236}">
                <a16:creationId xmlns:a16="http://schemas.microsoft.com/office/drawing/2014/main" id="{B3479D7F-E970-4E12-A112-8834D725C7D3}"/>
              </a:ext>
            </a:extLst>
          </p:cNvPr>
          <p:cNvPicPr>
            <a:picLocks noChangeAspect="1"/>
          </p:cNvPicPr>
          <p:nvPr/>
        </p:nvPicPr>
        <p:blipFill>
          <a:blip r:embed="rId2"/>
          <a:stretch>
            <a:fillRect/>
          </a:stretch>
        </p:blipFill>
        <p:spPr>
          <a:xfrm>
            <a:off x="10649938" y="1532591"/>
            <a:ext cx="561975" cy="495300"/>
          </a:xfrm>
          <a:prstGeom prst="rect">
            <a:avLst/>
          </a:prstGeom>
        </p:spPr>
      </p:pic>
      <p:pic>
        <p:nvPicPr>
          <p:cNvPr id="14" name="Obrázek 13">
            <a:extLst>
              <a:ext uri="{FF2B5EF4-FFF2-40B4-BE49-F238E27FC236}">
                <a16:creationId xmlns:a16="http://schemas.microsoft.com/office/drawing/2014/main" id="{B9EE1EAE-A8AB-463B-B5AB-ED1560F61B80}"/>
              </a:ext>
            </a:extLst>
          </p:cNvPr>
          <p:cNvPicPr>
            <a:picLocks noChangeAspect="1"/>
          </p:cNvPicPr>
          <p:nvPr/>
        </p:nvPicPr>
        <p:blipFill>
          <a:blip r:embed="rId2"/>
          <a:stretch>
            <a:fillRect/>
          </a:stretch>
        </p:blipFill>
        <p:spPr>
          <a:xfrm>
            <a:off x="2562328" y="2234052"/>
            <a:ext cx="561975" cy="495300"/>
          </a:xfrm>
          <a:prstGeom prst="rect">
            <a:avLst/>
          </a:prstGeom>
        </p:spPr>
      </p:pic>
      <p:pic>
        <p:nvPicPr>
          <p:cNvPr id="15" name="Obrázek 14">
            <a:extLst>
              <a:ext uri="{FF2B5EF4-FFF2-40B4-BE49-F238E27FC236}">
                <a16:creationId xmlns:a16="http://schemas.microsoft.com/office/drawing/2014/main" id="{8D445859-9748-4C82-AD12-45423D911493}"/>
              </a:ext>
            </a:extLst>
          </p:cNvPr>
          <p:cNvPicPr>
            <a:picLocks noChangeAspect="1"/>
          </p:cNvPicPr>
          <p:nvPr/>
        </p:nvPicPr>
        <p:blipFill>
          <a:blip r:embed="rId2"/>
          <a:stretch>
            <a:fillRect/>
          </a:stretch>
        </p:blipFill>
        <p:spPr>
          <a:xfrm>
            <a:off x="4179850" y="2234052"/>
            <a:ext cx="561975" cy="495300"/>
          </a:xfrm>
          <a:prstGeom prst="rect">
            <a:avLst/>
          </a:prstGeom>
        </p:spPr>
      </p:pic>
      <p:pic>
        <p:nvPicPr>
          <p:cNvPr id="16" name="Obrázek 15">
            <a:extLst>
              <a:ext uri="{FF2B5EF4-FFF2-40B4-BE49-F238E27FC236}">
                <a16:creationId xmlns:a16="http://schemas.microsoft.com/office/drawing/2014/main" id="{117BC134-3CEF-4EE5-9816-AFEA38707BEC}"/>
              </a:ext>
            </a:extLst>
          </p:cNvPr>
          <p:cNvPicPr>
            <a:picLocks noChangeAspect="1"/>
          </p:cNvPicPr>
          <p:nvPr/>
        </p:nvPicPr>
        <p:blipFill>
          <a:blip r:embed="rId2"/>
          <a:stretch>
            <a:fillRect/>
          </a:stretch>
        </p:blipFill>
        <p:spPr>
          <a:xfrm>
            <a:off x="5797372" y="2234052"/>
            <a:ext cx="561975" cy="495300"/>
          </a:xfrm>
          <a:prstGeom prst="rect">
            <a:avLst/>
          </a:prstGeom>
        </p:spPr>
      </p:pic>
      <p:pic>
        <p:nvPicPr>
          <p:cNvPr id="17" name="Obrázek 16">
            <a:extLst>
              <a:ext uri="{FF2B5EF4-FFF2-40B4-BE49-F238E27FC236}">
                <a16:creationId xmlns:a16="http://schemas.microsoft.com/office/drawing/2014/main" id="{78C2B6F0-4349-4A99-BACB-34FE6CAD1712}"/>
              </a:ext>
            </a:extLst>
          </p:cNvPr>
          <p:cNvPicPr>
            <a:picLocks noChangeAspect="1"/>
          </p:cNvPicPr>
          <p:nvPr/>
        </p:nvPicPr>
        <p:blipFill>
          <a:blip r:embed="rId2"/>
          <a:stretch>
            <a:fillRect/>
          </a:stretch>
        </p:blipFill>
        <p:spPr>
          <a:xfrm>
            <a:off x="7414894" y="2234052"/>
            <a:ext cx="561975" cy="495300"/>
          </a:xfrm>
          <a:prstGeom prst="rect">
            <a:avLst/>
          </a:prstGeom>
        </p:spPr>
      </p:pic>
      <p:pic>
        <p:nvPicPr>
          <p:cNvPr id="18" name="Obrázek 17">
            <a:extLst>
              <a:ext uri="{FF2B5EF4-FFF2-40B4-BE49-F238E27FC236}">
                <a16:creationId xmlns:a16="http://schemas.microsoft.com/office/drawing/2014/main" id="{8CC3C7A0-0BA4-4693-B957-B659ED27A27B}"/>
              </a:ext>
            </a:extLst>
          </p:cNvPr>
          <p:cNvPicPr>
            <a:picLocks noChangeAspect="1"/>
          </p:cNvPicPr>
          <p:nvPr/>
        </p:nvPicPr>
        <p:blipFill>
          <a:blip r:embed="rId2"/>
          <a:stretch>
            <a:fillRect/>
          </a:stretch>
        </p:blipFill>
        <p:spPr>
          <a:xfrm>
            <a:off x="9032416" y="2234052"/>
            <a:ext cx="561975" cy="495300"/>
          </a:xfrm>
          <a:prstGeom prst="rect">
            <a:avLst/>
          </a:prstGeom>
        </p:spPr>
      </p:pic>
      <p:pic>
        <p:nvPicPr>
          <p:cNvPr id="19" name="Obrázek 18">
            <a:extLst>
              <a:ext uri="{FF2B5EF4-FFF2-40B4-BE49-F238E27FC236}">
                <a16:creationId xmlns:a16="http://schemas.microsoft.com/office/drawing/2014/main" id="{7EA1D914-166C-4AA0-BEC8-A33BD7F27941}"/>
              </a:ext>
            </a:extLst>
          </p:cNvPr>
          <p:cNvPicPr>
            <a:picLocks noChangeAspect="1"/>
          </p:cNvPicPr>
          <p:nvPr/>
        </p:nvPicPr>
        <p:blipFill>
          <a:blip r:embed="rId2"/>
          <a:stretch>
            <a:fillRect/>
          </a:stretch>
        </p:blipFill>
        <p:spPr>
          <a:xfrm>
            <a:off x="10649938" y="2234052"/>
            <a:ext cx="561975" cy="495300"/>
          </a:xfrm>
          <a:prstGeom prst="rect">
            <a:avLst/>
          </a:prstGeom>
        </p:spPr>
      </p:pic>
      <p:pic>
        <p:nvPicPr>
          <p:cNvPr id="20" name="Obrázek 19">
            <a:extLst>
              <a:ext uri="{FF2B5EF4-FFF2-40B4-BE49-F238E27FC236}">
                <a16:creationId xmlns:a16="http://schemas.microsoft.com/office/drawing/2014/main" id="{5DACD386-0F0C-4C14-AEAC-2F1E114E3D84}"/>
              </a:ext>
            </a:extLst>
          </p:cNvPr>
          <p:cNvPicPr>
            <a:picLocks noChangeAspect="1"/>
          </p:cNvPicPr>
          <p:nvPr/>
        </p:nvPicPr>
        <p:blipFill>
          <a:blip r:embed="rId2"/>
          <a:stretch>
            <a:fillRect/>
          </a:stretch>
        </p:blipFill>
        <p:spPr>
          <a:xfrm>
            <a:off x="2562328" y="2889487"/>
            <a:ext cx="561975" cy="495300"/>
          </a:xfrm>
          <a:prstGeom prst="rect">
            <a:avLst/>
          </a:prstGeom>
        </p:spPr>
      </p:pic>
      <p:pic>
        <p:nvPicPr>
          <p:cNvPr id="21" name="Obrázek 20">
            <a:extLst>
              <a:ext uri="{FF2B5EF4-FFF2-40B4-BE49-F238E27FC236}">
                <a16:creationId xmlns:a16="http://schemas.microsoft.com/office/drawing/2014/main" id="{5F7912CC-4375-424A-A888-410AF25654FE}"/>
              </a:ext>
            </a:extLst>
          </p:cNvPr>
          <p:cNvPicPr>
            <a:picLocks noChangeAspect="1"/>
          </p:cNvPicPr>
          <p:nvPr/>
        </p:nvPicPr>
        <p:blipFill>
          <a:blip r:embed="rId2"/>
          <a:stretch>
            <a:fillRect/>
          </a:stretch>
        </p:blipFill>
        <p:spPr>
          <a:xfrm>
            <a:off x="4179850" y="2889487"/>
            <a:ext cx="561975" cy="495300"/>
          </a:xfrm>
          <a:prstGeom prst="rect">
            <a:avLst/>
          </a:prstGeom>
        </p:spPr>
      </p:pic>
      <p:pic>
        <p:nvPicPr>
          <p:cNvPr id="22" name="Obrázek 21">
            <a:extLst>
              <a:ext uri="{FF2B5EF4-FFF2-40B4-BE49-F238E27FC236}">
                <a16:creationId xmlns:a16="http://schemas.microsoft.com/office/drawing/2014/main" id="{6B4EC1A7-3ACB-496B-BC2C-4FC199C4FE80}"/>
              </a:ext>
            </a:extLst>
          </p:cNvPr>
          <p:cNvPicPr>
            <a:picLocks noChangeAspect="1"/>
          </p:cNvPicPr>
          <p:nvPr/>
        </p:nvPicPr>
        <p:blipFill>
          <a:blip r:embed="rId2"/>
          <a:stretch>
            <a:fillRect/>
          </a:stretch>
        </p:blipFill>
        <p:spPr>
          <a:xfrm>
            <a:off x="5797372" y="2889487"/>
            <a:ext cx="561975" cy="495300"/>
          </a:xfrm>
          <a:prstGeom prst="rect">
            <a:avLst/>
          </a:prstGeom>
        </p:spPr>
      </p:pic>
      <p:pic>
        <p:nvPicPr>
          <p:cNvPr id="23" name="Obrázek 22">
            <a:extLst>
              <a:ext uri="{FF2B5EF4-FFF2-40B4-BE49-F238E27FC236}">
                <a16:creationId xmlns:a16="http://schemas.microsoft.com/office/drawing/2014/main" id="{A9BE9794-8349-40C1-8904-7569AC5A52BC}"/>
              </a:ext>
            </a:extLst>
          </p:cNvPr>
          <p:cNvPicPr>
            <a:picLocks noChangeAspect="1"/>
          </p:cNvPicPr>
          <p:nvPr/>
        </p:nvPicPr>
        <p:blipFill>
          <a:blip r:embed="rId2"/>
          <a:stretch>
            <a:fillRect/>
          </a:stretch>
        </p:blipFill>
        <p:spPr>
          <a:xfrm>
            <a:off x="7414894" y="2889487"/>
            <a:ext cx="561975" cy="495300"/>
          </a:xfrm>
          <a:prstGeom prst="rect">
            <a:avLst/>
          </a:prstGeom>
        </p:spPr>
      </p:pic>
      <p:pic>
        <p:nvPicPr>
          <p:cNvPr id="24" name="Obrázek 23">
            <a:extLst>
              <a:ext uri="{FF2B5EF4-FFF2-40B4-BE49-F238E27FC236}">
                <a16:creationId xmlns:a16="http://schemas.microsoft.com/office/drawing/2014/main" id="{D17D1FDF-D268-46BF-938B-B437115E93CC}"/>
              </a:ext>
            </a:extLst>
          </p:cNvPr>
          <p:cNvPicPr>
            <a:picLocks noChangeAspect="1"/>
          </p:cNvPicPr>
          <p:nvPr/>
        </p:nvPicPr>
        <p:blipFill>
          <a:blip r:embed="rId2"/>
          <a:stretch>
            <a:fillRect/>
          </a:stretch>
        </p:blipFill>
        <p:spPr>
          <a:xfrm>
            <a:off x="9032416" y="2889487"/>
            <a:ext cx="561975" cy="495300"/>
          </a:xfrm>
          <a:prstGeom prst="rect">
            <a:avLst/>
          </a:prstGeom>
        </p:spPr>
      </p:pic>
      <p:pic>
        <p:nvPicPr>
          <p:cNvPr id="25" name="Obrázek 24">
            <a:extLst>
              <a:ext uri="{FF2B5EF4-FFF2-40B4-BE49-F238E27FC236}">
                <a16:creationId xmlns:a16="http://schemas.microsoft.com/office/drawing/2014/main" id="{37CA5D29-17F7-438A-9485-7B9EADB9374E}"/>
              </a:ext>
            </a:extLst>
          </p:cNvPr>
          <p:cNvPicPr>
            <a:picLocks noChangeAspect="1"/>
          </p:cNvPicPr>
          <p:nvPr/>
        </p:nvPicPr>
        <p:blipFill>
          <a:blip r:embed="rId2"/>
          <a:stretch>
            <a:fillRect/>
          </a:stretch>
        </p:blipFill>
        <p:spPr>
          <a:xfrm>
            <a:off x="10649938" y="2889487"/>
            <a:ext cx="561975" cy="495300"/>
          </a:xfrm>
          <a:prstGeom prst="rect">
            <a:avLst/>
          </a:prstGeom>
        </p:spPr>
      </p:pic>
      <p:sp>
        <p:nvSpPr>
          <p:cNvPr id="26" name="Obdélník 25">
            <a:extLst>
              <a:ext uri="{FF2B5EF4-FFF2-40B4-BE49-F238E27FC236}">
                <a16:creationId xmlns:a16="http://schemas.microsoft.com/office/drawing/2014/main" id="{B0B1E24E-89DA-4264-B986-8FE3F4476F22}"/>
              </a:ext>
            </a:extLst>
          </p:cNvPr>
          <p:cNvSpPr/>
          <p:nvPr/>
        </p:nvSpPr>
        <p:spPr>
          <a:xfrm>
            <a:off x="0" y="2130846"/>
            <a:ext cx="12061861" cy="153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7" name="TextovéPole 26">
            <a:extLst>
              <a:ext uri="{FF2B5EF4-FFF2-40B4-BE49-F238E27FC236}">
                <a16:creationId xmlns:a16="http://schemas.microsoft.com/office/drawing/2014/main" id="{FEC4D158-C7F5-4B7C-AD7E-463F93C6D32E}"/>
              </a:ext>
            </a:extLst>
          </p:cNvPr>
          <p:cNvSpPr txBox="1"/>
          <p:nvPr/>
        </p:nvSpPr>
        <p:spPr>
          <a:xfrm>
            <a:off x="7202184" y="3858359"/>
            <a:ext cx="4430554" cy="923330"/>
          </a:xfrm>
          <a:prstGeom prst="rect">
            <a:avLst/>
          </a:prstGeom>
          <a:noFill/>
          <a:ln>
            <a:solidFill>
              <a:schemeClr val="accent1">
                <a:shade val="50000"/>
              </a:schemeClr>
            </a:solidFill>
          </a:ln>
        </p:spPr>
        <p:txBody>
          <a:bodyPr wrap="square" rtlCol="0">
            <a:spAutoFit/>
          </a:bodyPr>
          <a:lstStyle/>
          <a:p>
            <a:r>
              <a:rPr lang="cs-CZ" dirty="0"/>
              <a:t>ACQ; </a:t>
            </a:r>
            <a:r>
              <a:rPr lang="en-US" dirty="0"/>
              <a:t>MD -0.42, </a:t>
            </a:r>
            <a:r>
              <a:rPr lang="en-US" sz="1200" dirty="0"/>
              <a:t>95% CI -0.56 to -0.28</a:t>
            </a:r>
            <a:r>
              <a:rPr lang="cs-CZ" sz="1200" dirty="0"/>
              <a:t>,  </a:t>
            </a:r>
            <a:r>
              <a:rPr lang="cs-CZ" dirty="0"/>
              <a:t>(N= 936, st 2)</a:t>
            </a:r>
          </a:p>
          <a:p>
            <a:r>
              <a:rPr lang="cs-CZ" dirty="0"/>
              <a:t>MCID 0,5b</a:t>
            </a:r>
          </a:p>
          <a:p>
            <a:r>
              <a:rPr lang="cs-CZ" dirty="0" err="1"/>
              <a:t>respondéři</a:t>
            </a:r>
            <a:r>
              <a:rPr lang="cs-CZ" dirty="0"/>
              <a:t> 59% </a:t>
            </a:r>
            <a:r>
              <a:rPr lang="cs-CZ" dirty="0" err="1"/>
              <a:t>mepo</a:t>
            </a:r>
            <a:r>
              <a:rPr lang="cs-CZ" dirty="0"/>
              <a:t> vs. 42% placebo</a:t>
            </a:r>
          </a:p>
        </p:txBody>
      </p:sp>
      <p:sp>
        <p:nvSpPr>
          <p:cNvPr id="28" name="Šipka: dolů 27">
            <a:extLst>
              <a:ext uri="{FF2B5EF4-FFF2-40B4-BE49-F238E27FC236}">
                <a16:creationId xmlns:a16="http://schemas.microsoft.com/office/drawing/2014/main" id="{8E3F7029-C019-4A73-8262-13E5FF5203A8}"/>
              </a:ext>
            </a:extLst>
          </p:cNvPr>
          <p:cNvSpPr/>
          <p:nvPr/>
        </p:nvSpPr>
        <p:spPr>
          <a:xfrm>
            <a:off x="7202184" y="2234051"/>
            <a:ext cx="965771" cy="153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lů 29">
            <a:extLst>
              <a:ext uri="{FF2B5EF4-FFF2-40B4-BE49-F238E27FC236}">
                <a16:creationId xmlns:a16="http://schemas.microsoft.com/office/drawing/2014/main" id="{86CDF29F-1E3F-4394-9CDB-719248A8BE8B}"/>
              </a:ext>
            </a:extLst>
          </p:cNvPr>
          <p:cNvSpPr/>
          <p:nvPr/>
        </p:nvSpPr>
        <p:spPr>
          <a:xfrm>
            <a:off x="5574170" y="2234052"/>
            <a:ext cx="965771" cy="1530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a:extLst>
              <a:ext uri="{FF2B5EF4-FFF2-40B4-BE49-F238E27FC236}">
                <a16:creationId xmlns:a16="http://schemas.microsoft.com/office/drawing/2014/main" id="{30800492-160B-4D49-BBB1-58B922CBA0D9}"/>
              </a:ext>
            </a:extLst>
          </p:cNvPr>
          <p:cNvSpPr/>
          <p:nvPr/>
        </p:nvSpPr>
        <p:spPr>
          <a:xfrm>
            <a:off x="1251082" y="2992452"/>
            <a:ext cx="3138354" cy="646331"/>
          </a:xfrm>
          <a:prstGeom prst="rect">
            <a:avLst/>
          </a:prstGeom>
          <a:ln>
            <a:solidFill>
              <a:schemeClr val="accent1">
                <a:shade val="50000"/>
              </a:schemeClr>
            </a:solidFill>
          </a:ln>
        </p:spPr>
        <p:txBody>
          <a:bodyPr wrap="square">
            <a:spAutoFit/>
          </a:bodyPr>
          <a:lstStyle/>
          <a:p>
            <a:r>
              <a:rPr lang="cs-CZ" dirty="0"/>
              <a:t>RR 0.45, 95% CI 0.36 to 0.55 (N= 936, st 2)</a:t>
            </a:r>
          </a:p>
        </p:txBody>
      </p:sp>
      <p:sp>
        <p:nvSpPr>
          <p:cNvPr id="33" name="Šipka: dolů 32">
            <a:extLst>
              <a:ext uri="{FF2B5EF4-FFF2-40B4-BE49-F238E27FC236}">
                <a16:creationId xmlns:a16="http://schemas.microsoft.com/office/drawing/2014/main" id="{912CDA04-5EFD-49E6-A51C-C0E0D7695077}"/>
              </a:ext>
            </a:extLst>
          </p:cNvPr>
          <p:cNvSpPr/>
          <p:nvPr/>
        </p:nvSpPr>
        <p:spPr>
          <a:xfrm>
            <a:off x="2332589" y="2191310"/>
            <a:ext cx="965771" cy="698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a:extLst>
              <a:ext uri="{FF2B5EF4-FFF2-40B4-BE49-F238E27FC236}">
                <a16:creationId xmlns:a16="http://schemas.microsoft.com/office/drawing/2014/main" id="{CA0C833B-D0B6-47A7-9DF3-941FC95B57F5}"/>
              </a:ext>
            </a:extLst>
          </p:cNvPr>
          <p:cNvSpPr/>
          <p:nvPr/>
        </p:nvSpPr>
        <p:spPr>
          <a:xfrm>
            <a:off x="7202184" y="4729906"/>
            <a:ext cx="4430553" cy="923330"/>
          </a:xfrm>
          <a:prstGeom prst="rect">
            <a:avLst/>
          </a:prstGeom>
          <a:ln>
            <a:solidFill>
              <a:schemeClr val="accent1">
                <a:shade val="50000"/>
              </a:schemeClr>
            </a:solidFill>
          </a:ln>
        </p:spPr>
        <p:txBody>
          <a:bodyPr wrap="square">
            <a:spAutoFit/>
          </a:bodyPr>
          <a:lstStyle/>
          <a:p>
            <a:r>
              <a:rPr lang="cs-CZ" dirty="0"/>
              <a:t>SGQR;</a:t>
            </a:r>
            <a:r>
              <a:rPr lang="en-US" dirty="0"/>
              <a:t> MD -7.40, </a:t>
            </a:r>
            <a:r>
              <a:rPr lang="en-US" sz="1200" dirty="0"/>
              <a:t>95% CI</a:t>
            </a:r>
            <a:r>
              <a:rPr lang="cs-CZ" sz="1200" dirty="0"/>
              <a:t> </a:t>
            </a:r>
            <a:r>
              <a:rPr lang="en-US" sz="1200" dirty="0"/>
              <a:t>-9.50 to -5.29</a:t>
            </a:r>
            <a:r>
              <a:rPr lang="cs-CZ" sz="1200" dirty="0"/>
              <a:t>, </a:t>
            </a:r>
            <a:r>
              <a:rPr lang="cs-CZ" dirty="0"/>
              <a:t>(N= 936; st 2) </a:t>
            </a:r>
          </a:p>
          <a:p>
            <a:r>
              <a:rPr lang="cs-CZ" dirty="0"/>
              <a:t>MCID 4b</a:t>
            </a:r>
          </a:p>
          <a:p>
            <a:r>
              <a:rPr lang="cs-CZ" dirty="0" err="1"/>
              <a:t>respondéři</a:t>
            </a:r>
            <a:r>
              <a:rPr lang="cs-CZ" dirty="0"/>
              <a:t> 73% </a:t>
            </a:r>
            <a:r>
              <a:rPr lang="cs-CZ" dirty="0" err="1"/>
              <a:t>mepo</a:t>
            </a:r>
            <a:r>
              <a:rPr lang="cs-CZ" dirty="0"/>
              <a:t> vs. 55% placebo</a:t>
            </a:r>
          </a:p>
        </p:txBody>
      </p:sp>
      <p:sp>
        <p:nvSpPr>
          <p:cNvPr id="35" name="Obdélník 34">
            <a:extLst>
              <a:ext uri="{FF2B5EF4-FFF2-40B4-BE49-F238E27FC236}">
                <a16:creationId xmlns:a16="http://schemas.microsoft.com/office/drawing/2014/main" id="{55573682-C2FA-43E5-B6EE-E5F30A39AA15}"/>
              </a:ext>
            </a:extLst>
          </p:cNvPr>
          <p:cNvSpPr/>
          <p:nvPr/>
        </p:nvSpPr>
        <p:spPr>
          <a:xfrm>
            <a:off x="4034944" y="3858359"/>
            <a:ext cx="3085716" cy="923330"/>
          </a:xfrm>
          <a:prstGeom prst="rect">
            <a:avLst/>
          </a:prstGeom>
          <a:ln>
            <a:solidFill>
              <a:schemeClr val="accent1">
                <a:shade val="50000"/>
              </a:schemeClr>
            </a:solidFill>
          </a:ln>
        </p:spPr>
        <p:txBody>
          <a:bodyPr wrap="square">
            <a:spAutoFit/>
          </a:bodyPr>
          <a:lstStyle/>
          <a:p>
            <a:r>
              <a:rPr lang="cs-CZ" dirty="0" err="1"/>
              <a:t>pre-bronchodilator</a:t>
            </a:r>
            <a:r>
              <a:rPr lang="cs-CZ" dirty="0"/>
              <a:t> FEV1</a:t>
            </a:r>
          </a:p>
          <a:p>
            <a:r>
              <a:rPr lang="cs-CZ" dirty="0"/>
              <a:t>MD 0.11 L, 95% CI 0.06 to 0.17</a:t>
            </a:r>
          </a:p>
          <a:p>
            <a:r>
              <a:rPr lang="cs-CZ" dirty="0"/>
              <a:t>(N= 936, st 2)</a:t>
            </a:r>
          </a:p>
        </p:txBody>
      </p:sp>
      <p:sp>
        <p:nvSpPr>
          <p:cNvPr id="36" name="Obdélník 35">
            <a:extLst>
              <a:ext uri="{FF2B5EF4-FFF2-40B4-BE49-F238E27FC236}">
                <a16:creationId xmlns:a16="http://schemas.microsoft.com/office/drawing/2014/main" id="{B6EEA0BE-FB29-4C64-A4DE-DB25D96AB93D}"/>
              </a:ext>
            </a:extLst>
          </p:cNvPr>
          <p:cNvSpPr/>
          <p:nvPr/>
        </p:nvSpPr>
        <p:spPr>
          <a:xfrm>
            <a:off x="8440902" y="2936416"/>
            <a:ext cx="3404546" cy="646331"/>
          </a:xfrm>
          <a:prstGeom prst="rect">
            <a:avLst/>
          </a:prstGeom>
          <a:ln>
            <a:solidFill>
              <a:schemeClr val="accent1">
                <a:shade val="50000"/>
              </a:schemeClr>
            </a:solidFill>
          </a:ln>
        </p:spPr>
        <p:txBody>
          <a:bodyPr wrap="square">
            <a:spAutoFit/>
          </a:bodyPr>
          <a:lstStyle/>
          <a:p>
            <a:r>
              <a:rPr lang="cs-CZ" sz="1200" dirty="0"/>
              <a:t>insuficientní data k vyhodnocení</a:t>
            </a:r>
          </a:p>
          <a:p>
            <a:r>
              <a:rPr lang="cs-CZ" sz="1200" dirty="0" err="1"/>
              <a:t>Ortega</a:t>
            </a:r>
            <a:r>
              <a:rPr lang="cs-CZ" sz="1200" dirty="0"/>
              <a:t> 2014: dok. pokles </a:t>
            </a:r>
            <a:r>
              <a:rPr lang="cs-CZ" sz="1200" dirty="0" err="1"/>
              <a:t>Eo</a:t>
            </a:r>
            <a:r>
              <a:rPr lang="cs-CZ" sz="1200" dirty="0"/>
              <a:t> ve 4T, s max. poklesem</a:t>
            </a:r>
          </a:p>
          <a:p>
            <a:r>
              <a:rPr lang="cs-CZ" sz="1200" dirty="0"/>
              <a:t>o 86%  ve 12 T, který byl udržen po čas studie.</a:t>
            </a:r>
          </a:p>
        </p:txBody>
      </p:sp>
      <p:sp>
        <p:nvSpPr>
          <p:cNvPr id="39" name="Šipka: dolů 38">
            <a:extLst>
              <a:ext uri="{FF2B5EF4-FFF2-40B4-BE49-F238E27FC236}">
                <a16:creationId xmlns:a16="http://schemas.microsoft.com/office/drawing/2014/main" id="{531F9969-4344-4742-96DB-E0DBF43982EB}"/>
              </a:ext>
            </a:extLst>
          </p:cNvPr>
          <p:cNvSpPr/>
          <p:nvPr/>
        </p:nvSpPr>
        <p:spPr>
          <a:xfrm>
            <a:off x="8740616" y="2234050"/>
            <a:ext cx="965771" cy="66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vál 37">
            <a:extLst>
              <a:ext uri="{FF2B5EF4-FFF2-40B4-BE49-F238E27FC236}">
                <a16:creationId xmlns:a16="http://schemas.microsoft.com/office/drawing/2014/main" id="{7D2AB8E8-EE69-4A94-B2B1-71F40E670C8B}"/>
              </a:ext>
            </a:extLst>
          </p:cNvPr>
          <p:cNvSpPr/>
          <p:nvPr/>
        </p:nvSpPr>
        <p:spPr>
          <a:xfrm>
            <a:off x="9032416" y="1647961"/>
            <a:ext cx="296519" cy="2774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Obdélník 40">
            <a:extLst>
              <a:ext uri="{FF2B5EF4-FFF2-40B4-BE49-F238E27FC236}">
                <a16:creationId xmlns:a16="http://schemas.microsoft.com/office/drawing/2014/main" id="{35958D82-28EF-4B8A-82CB-491FFD2D280E}"/>
              </a:ext>
            </a:extLst>
          </p:cNvPr>
          <p:cNvSpPr/>
          <p:nvPr/>
        </p:nvSpPr>
        <p:spPr>
          <a:xfrm>
            <a:off x="3643858" y="2318171"/>
            <a:ext cx="2064916" cy="461665"/>
          </a:xfrm>
          <a:prstGeom prst="rect">
            <a:avLst/>
          </a:prstGeom>
          <a:ln>
            <a:solidFill>
              <a:srgbClr val="0070C0"/>
            </a:solidFill>
          </a:ln>
        </p:spPr>
        <p:txBody>
          <a:bodyPr wrap="square">
            <a:spAutoFit/>
          </a:bodyPr>
          <a:lstStyle/>
          <a:p>
            <a:r>
              <a:rPr lang="cs-CZ" sz="1200" dirty="0"/>
              <a:t>RR 0.36, 95% CI 0.20 to 0.66;</a:t>
            </a:r>
          </a:p>
          <a:p>
            <a:r>
              <a:rPr lang="cs-CZ" sz="1200" dirty="0"/>
              <a:t>N = 936; st = 2</a:t>
            </a:r>
          </a:p>
        </p:txBody>
      </p:sp>
    </p:spTree>
    <p:extLst>
      <p:ext uri="{BB962C8B-B14F-4D97-AF65-F5344CB8AC3E}">
        <p14:creationId xmlns:p14="http://schemas.microsoft.com/office/powerpoint/2010/main" val="199887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29" grpId="0" animBg="1"/>
      <p:bldP spid="33" grpId="0" animBg="1"/>
      <p:bldP spid="32" grpId="0" animBg="1"/>
      <p:bldP spid="35" grpId="0" animBg="1"/>
      <p:bldP spid="36" grpId="0" animBg="1"/>
      <p:bldP spid="39" grpId="0" animBg="1"/>
      <p:bldP spid="38"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3E893E04-2086-41A7-8F00-8DFD0E39CA73}"/>
              </a:ext>
            </a:extLst>
          </p:cNvPr>
          <p:cNvGraphicFramePr>
            <a:graphicFrameLocks noGrp="1"/>
          </p:cNvGraphicFramePr>
          <p:nvPr>
            <p:extLst>
              <p:ext uri="{D42A27DB-BD31-4B8C-83A1-F6EECF244321}">
                <p14:modId xmlns:p14="http://schemas.microsoft.com/office/powerpoint/2010/main" val="641643670"/>
              </p:ext>
            </p:extLst>
          </p:nvPr>
        </p:nvGraphicFramePr>
        <p:xfrm>
          <a:off x="523982" y="785405"/>
          <a:ext cx="11108756" cy="2691356"/>
        </p:xfrm>
        <a:graphic>
          <a:graphicData uri="http://schemas.openxmlformats.org/drawingml/2006/table">
            <a:tbl>
              <a:tblPr firstRow="1" bandRow="1">
                <a:tableStyleId>{5C22544A-7EE6-4342-B048-85BDC9FD1C3A}</a:tableStyleId>
              </a:tblPr>
              <a:tblGrid>
                <a:gridCol w="1500950">
                  <a:extLst>
                    <a:ext uri="{9D8B030D-6E8A-4147-A177-3AD203B41FA5}">
                      <a16:colId xmlns:a16="http://schemas.microsoft.com/office/drawing/2014/main" val="1326765069"/>
                    </a:ext>
                  </a:extLst>
                </a:gridCol>
                <a:gridCol w="1601301">
                  <a:extLst>
                    <a:ext uri="{9D8B030D-6E8A-4147-A177-3AD203B41FA5}">
                      <a16:colId xmlns:a16="http://schemas.microsoft.com/office/drawing/2014/main" val="151805537"/>
                    </a:ext>
                  </a:extLst>
                </a:gridCol>
                <a:gridCol w="1601301">
                  <a:extLst>
                    <a:ext uri="{9D8B030D-6E8A-4147-A177-3AD203B41FA5}">
                      <a16:colId xmlns:a16="http://schemas.microsoft.com/office/drawing/2014/main" val="3342471916"/>
                    </a:ext>
                  </a:extLst>
                </a:gridCol>
                <a:gridCol w="1601301">
                  <a:extLst>
                    <a:ext uri="{9D8B030D-6E8A-4147-A177-3AD203B41FA5}">
                      <a16:colId xmlns:a16="http://schemas.microsoft.com/office/drawing/2014/main" val="1601721650"/>
                    </a:ext>
                  </a:extLst>
                </a:gridCol>
                <a:gridCol w="1601301">
                  <a:extLst>
                    <a:ext uri="{9D8B030D-6E8A-4147-A177-3AD203B41FA5}">
                      <a16:colId xmlns:a16="http://schemas.microsoft.com/office/drawing/2014/main" val="1723089521"/>
                    </a:ext>
                  </a:extLst>
                </a:gridCol>
                <a:gridCol w="1601301">
                  <a:extLst>
                    <a:ext uri="{9D8B030D-6E8A-4147-A177-3AD203B41FA5}">
                      <a16:colId xmlns:a16="http://schemas.microsoft.com/office/drawing/2014/main" val="2566479276"/>
                    </a:ext>
                  </a:extLst>
                </a:gridCol>
                <a:gridCol w="1601301">
                  <a:extLst>
                    <a:ext uri="{9D8B030D-6E8A-4147-A177-3AD203B41FA5}">
                      <a16:colId xmlns:a16="http://schemas.microsoft.com/office/drawing/2014/main" val="4111883191"/>
                    </a:ext>
                  </a:extLst>
                </a:gridCol>
              </a:tblGrid>
              <a:tr h="672839">
                <a:tc>
                  <a:txBody>
                    <a:bodyPr/>
                    <a:lstStyle/>
                    <a:p>
                      <a:pPr algn="ctr"/>
                      <a:r>
                        <a:rPr lang="cs-CZ" dirty="0"/>
                        <a:t>lék</a:t>
                      </a:r>
                    </a:p>
                  </a:txBody>
                  <a:tcPr anchor="ctr"/>
                </a:tc>
                <a:tc>
                  <a:txBody>
                    <a:bodyPr/>
                    <a:lstStyle/>
                    <a:p>
                      <a:pPr algn="ctr"/>
                      <a:r>
                        <a:rPr lang="cs-CZ" dirty="0"/>
                        <a:t>AE</a:t>
                      </a:r>
                    </a:p>
                  </a:txBody>
                  <a:tcPr anchor="ctr"/>
                </a:tc>
                <a:tc>
                  <a:txBody>
                    <a:bodyPr/>
                    <a:lstStyle/>
                    <a:p>
                      <a:pPr algn="ctr"/>
                      <a:r>
                        <a:rPr lang="cs-CZ" dirty="0"/>
                        <a:t>AE/</a:t>
                      </a:r>
                      <a:r>
                        <a:rPr lang="cs-CZ" dirty="0" err="1"/>
                        <a:t>em-hosp</a:t>
                      </a:r>
                      <a:endParaRPr lang="cs-CZ" dirty="0"/>
                    </a:p>
                  </a:txBody>
                  <a:tcPr anchor="ctr"/>
                </a:tc>
                <a:tc>
                  <a:txBody>
                    <a:bodyPr/>
                    <a:lstStyle/>
                    <a:p>
                      <a:pPr algn="ctr"/>
                      <a:r>
                        <a:rPr lang="cs-CZ" dirty="0"/>
                        <a:t>FEV1</a:t>
                      </a:r>
                    </a:p>
                  </a:txBody>
                  <a:tcPr anchor="ctr"/>
                </a:tc>
                <a:tc>
                  <a:txBody>
                    <a:bodyPr/>
                    <a:lstStyle/>
                    <a:p>
                      <a:pPr algn="ctr"/>
                      <a:r>
                        <a:rPr lang="cs-CZ" dirty="0"/>
                        <a:t>HRQL</a:t>
                      </a:r>
                    </a:p>
                  </a:txBody>
                  <a:tcPr anchor="ctr"/>
                </a:tc>
                <a:tc>
                  <a:txBody>
                    <a:bodyPr/>
                    <a:lstStyle/>
                    <a:p>
                      <a:pPr algn="ctr"/>
                      <a:r>
                        <a:rPr lang="cs-CZ" dirty="0"/>
                        <a:t>Redukce</a:t>
                      </a:r>
                    </a:p>
                    <a:p>
                      <a:pPr algn="ctr"/>
                      <a:r>
                        <a:rPr lang="cs-CZ" dirty="0" err="1"/>
                        <a:t>Eosinofilů</a:t>
                      </a:r>
                      <a:endParaRPr lang="cs-CZ" dirty="0"/>
                    </a:p>
                  </a:txBody>
                  <a:tcPr anchor="ctr"/>
                </a:tc>
                <a:tc>
                  <a:txBody>
                    <a:bodyPr/>
                    <a:lstStyle/>
                    <a:p>
                      <a:pPr algn="ctr"/>
                      <a:r>
                        <a:rPr lang="cs-CZ" dirty="0"/>
                        <a:t>Nežádoucí účinky</a:t>
                      </a:r>
                    </a:p>
                  </a:txBody>
                  <a:tcPr anchor="ctr"/>
                </a:tc>
                <a:extLst>
                  <a:ext uri="{0D108BD9-81ED-4DB2-BD59-A6C34878D82A}">
                    <a16:rowId xmlns:a16="http://schemas.microsoft.com/office/drawing/2014/main" val="3534105487"/>
                  </a:ext>
                </a:extLst>
              </a:tr>
              <a:tr h="672839">
                <a:tc>
                  <a:txBody>
                    <a:bodyPr/>
                    <a:lstStyle/>
                    <a:p>
                      <a:pPr algn="ctr"/>
                      <a:r>
                        <a:rPr lang="cs-CZ" dirty="0" err="1"/>
                        <a:t>mepolizumab</a:t>
                      </a:r>
                      <a:endParaRPr lang="cs-CZ" dirty="0"/>
                    </a:p>
                  </a:txBody>
                  <a:tcPr anchor="ctr"/>
                </a:tc>
                <a:tc>
                  <a:txBody>
                    <a:bodyPr/>
                    <a:lstStyle/>
                    <a:p>
                      <a:pPr algn="ctr"/>
                      <a:endParaRPr lang="cs-CZ" dirty="0"/>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dirty="0"/>
                    </a:p>
                  </a:txBody>
                  <a:tcPr anchor="ctr"/>
                </a:tc>
                <a:extLst>
                  <a:ext uri="{0D108BD9-81ED-4DB2-BD59-A6C34878D82A}">
                    <a16:rowId xmlns:a16="http://schemas.microsoft.com/office/drawing/2014/main" val="608087416"/>
                  </a:ext>
                </a:extLst>
              </a:tr>
              <a:tr h="672839">
                <a:tc>
                  <a:txBody>
                    <a:bodyPr/>
                    <a:lstStyle/>
                    <a:p>
                      <a:pPr algn="ctr"/>
                      <a:r>
                        <a:rPr lang="cs-CZ" dirty="0" err="1"/>
                        <a:t>reslizumab</a:t>
                      </a:r>
                      <a:endParaRPr lang="cs-CZ" dirty="0"/>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dirty="0"/>
                    </a:p>
                  </a:txBody>
                  <a:tcPr anchor="ctr"/>
                </a:tc>
                <a:tc>
                  <a:txBody>
                    <a:bodyPr/>
                    <a:lstStyle/>
                    <a:p>
                      <a:pPr algn="ctr"/>
                      <a:endParaRPr lang="cs-CZ" dirty="0"/>
                    </a:p>
                  </a:txBody>
                  <a:tcPr anchor="ctr"/>
                </a:tc>
                <a:extLst>
                  <a:ext uri="{0D108BD9-81ED-4DB2-BD59-A6C34878D82A}">
                    <a16:rowId xmlns:a16="http://schemas.microsoft.com/office/drawing/2014/main" val="1982961235"/>
                  </a:ext>
                </a:extLst>
              </a:tr>
              <a:tr h="672839">
                <a:tc>
                  <a:txBody>
                    <a:bodyPr/>
                    <a:lstStyle/>
                    <a:p>
                      <a:pPr algn="ctr"/>
                      <a:r>
                        <a:rPr lang="cs-CZ" dirty="0" err="1"/>
                        <a:t>benralizumab</a:t>
                      </a:r>
                      <a:endParaRPr lang="cs-CZ" dirty="0"/>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dirty="0"/>
                    </a:p>
                  </a:txBody>
                  <a:tcPr anchor="ctr"/>
                </a:tc>
                <a:tc>
                  <a:txBody>
                    <a:bodyPr/>
                    <a:lstStyle/>
                    <a:p>
                      <a:pPr algn="ctr"/>
                      <a:endParaRPr lang="cs-CZ" dirty="0"/>
                    </a:p>
                  </a:txBody>
                  <a:tcPr anchor="ctr"/>
                </a:tc>
                <a:extLst>
                  <a:ext uri="{0D108BD9-81ED-4DB2-BD59-A6C34878D82A}">
                    <a16:rowId xmlns:a16="http://schemas.microsoft.com/office/drawing/2014/main" val="1447319064"/>
                  </a:ext>
                </a:extLst>
              </a:tr>
            </a:tbl>
          </a:graphicData>
        </a:graphic>
      </p:graphicFrame>
      <p:pic>
        <p:nvPicPr>
          <p:cNvPr id="7" name="Obrázek 6">
            <a:extLst>
              <a:ext uri="{FF2B5EF4-FFF2-40B4-BE49-F238E27FC236}">
                <a16:creationId xmlns:a16="http://schemas.microsoft.com/office/drawing/2014/main" id="{07B8BBC4-6B52-40E0-BFEE-4142A514A96A}"/>
              </a:ext>
            </a:extLst>
          </p:cNvPr>
          <p:cNvPicPr>
            <a:picLocks noChangeAspect="1"/>
          </p:cNvPicPr>
          <p:nvPr/>
        </p:nvPicPr>
        <p:blipFill>
          <a:blip r:embed="rId2"/>
          <a:stretch>
            <a:fillRect/>
          </a:stretch>
        </p:blipFill>
        <p:spPr>
          <a:xfrm>
            <a:off x="2562328" y="1532591"/>
            <a:ext cx="561975" cy="495300"/>
          </a:xfrm>
          <a:prstGeom prst="rect">
            <a:avLst/>
          </a:prstGeom>
        </p:spPr>
      </p:pic>
      <p:pic>
        <p:nvPicPr>
          <p:cNvPr id="9" name="Obrázek 8">
            <a:extLst>
              <a:ext uri="{FF2B5EF4-FFF2-40B4-BE49-F238E27FC236}">
                <a16:creationId xmlns:a16="http://schemas.microsoft.com/office/drawing/2014/main" id="{7E0C0E90-0B42-45C8-990F-82BB2DE3AB97}"/>
              </a:ext>
            </a:extLst>
          </p:cNvPr>
          <p:cNvPicPr>
            <a:picLocks noChangeAspect="1"/>
          </p:cNvPicPr>
          <p:nvPr/>
        </p:nvPicPr>
        <p:blipFill>
          <a:blip r:embed="rId2"/>
          <a:stretch>
            <a:fillRect/>
          </a:stretch>
        </p:blipFill>
        <p:spPr>
          <a:xfrm>
            <a:off x="4179850" y="1532591"/>
            <a:ext cx="561975" cy="495300"/>
          </a:xfrm>
          <a:prstGeom prst="rect">
            <a:avLst/>
          </a:prstGeom>
        </p:spPr>
      </p:pic>
      <p:pic>
        <p:nvPicPr>
          <p:cNvPr id="10" name="Obrázek 9">
            <a:extLst>
              <a:ext uri="{FF2B5EF4-FFF2-40B4-BE49-F238E27FC236}">
                <a16:creationId xmlns:a16="http://schemas.microsoft.com/office/drawing/2014/main" id="{B4AC1B14-8BEB-4A35-863F-3C8B1BE56B47}"/>
              </a:ext>
            </a:extLst>
          </p:cNvPr>
          <p:cNvPicPr>
            <a:picLocks noChangeAspect="1"/>
          </p:cNvPicPr>
          <p:nvPr/>
        </p:nvPicPr>
        <p:blipFill>
          <a:blip r:embed="rId2"/>
          <a:stretch>
            <a:fillRect/>
          </a:stretch>
        </p:blipFill>
        <p:spPr>
          <a:xfrm>
            <a:off x="5797372" y="1532591"/>
            <a:ext cx="561975" cy="495300"/>
          </a:xfrm>
          <a:prstGeom prst="rect">
            <a:avLst/>
          </a:prstGeom>
        </p:spPr>
      </p:pic>
      <p:pic>
        <p:nvPicPr>
          <p:cNvPr id="11" name="Obrázek 10">
            <a:extLst>
              <a:ext uri="{FF2B5EF4-FFF2-40B4-BE49-F238E27FC236}">
                <a16:creationId xmlns:a16="http://schemas.microsoft.com/office/drawing/2014/main" id="{337924C0-7490-462C-9A50-E74C334C6E5D}"/>
              </a:ext>
            </a:extLst>
          </p:cNvPr>
          <p:cNvPicPr>
            <a:picLocks noChangeAspect="1"/>
          </p:cNvPicPr>
          <p:nvPr/>
        </p:nvPicPr>
        <p:blipFill>
          <a:blip r:embed="rId2"/>
          <a:stretch>
            <a:fillRect/>
          </a:stretch>
        </p:blipFill>
        <p:spPr>
          <a:xfrm>
            <a:off x="7414894" y="1532591"/>
            <a:ext cx="561975" cy="495300"/>
          </a:xfrm>
          <a:prstGeom prst="rect">
            <a:avLst/>
          </a:prstGeom>
        </p:spPr>
      </p:pic>
      <p:pic>
        <p:nvPicPr>
          <p:cNvPr id="13" name="Obrázek 12">
            <a:extLst>
              <a:ext uri="{FF2B5EF4-FFF2-40B4-BE49-F238E27FC236}">
                <a16:creationId xmlns:a16="http://schemas.microsoft.com/office/drawing/2014/main" id="{B3479D7F-E970-4E12-A112-8834D725C7D3}"/>
              </a:ext>
            </a:extLst>
          </p:cNvPr>
          <p:cNvPicPr>
            <a:picLocks noChangeAspect="1"/>
          </p:cNvPicPr>
          <p:nvPr/>
        </p:nvPicPr>
        <p:blipFill>
          <a:blip r:embed="rId2"/>
          <a:stretch>
            <a:fillRect/>
          </a:stretch>
        </p:blipFill>
        <p:spPr>
          <a:xfrm>
            <a:off x="10649938" y="1532591"/>
            <a:ext cx="561975" cy="495300"/>
          </a:xfrm>
          <a:prstGeom prst="rect">
            <a:avLst/>
          </a:prstGeom>
        </p:spPr>
      </p:pic>
      <p:pic>
        <p:nvPicPr>
          <p:cNvPr id="14" name="Obrázek 13">
            <a:extLst>
              <a:ext uri="{FF2B5EF4-FFF2-40B4-BE49-F238E27FC236}">
                <a16:creationId xmlns:a16="http://schemas.microsoft.com/office/drawing/2014/main" id="{B9EE1EAE-A8AB-463B-B5AB-ED1560F61B80}"/>
              </a:ext>
            </a:extLst>
          </p:cNvPr>
          <p:cNvPicPr>
            <a:picLocks noChangeAspect="1"/>
          </p:cNvPicPr>
          <p:nvPr/>
        </p:nvPicPr>
        <p:blipFill>
          <a:blip r:embed="rId2"/>
          <a:stretch>
            <a:fillRect/>
          </a:stretch>
        </p:blipFill>
        <p:spPr>
          <a:xfrm>
            <a:off x="2562328" y="2234052"/>
            <a:ext cx="561975" cy="495300"/>
          </a:xfrm>
          <a:prstGeom prst="rect">
            <a:avLst/>
          </a:prstGeom>
        </p:spPr>
      </p:pic>
      <p:pic>
        <p:nvPicPr>
          <p:cNvPr id="16" name="Obrázek 15">
            <a:extLst>
              <a:ext uri="{FF2B5EF4-FFF2-40B4-BE49-F238E27FC236}">
                <a16:creationId xmlns:a16="http://schemas.microsoft.com/office/drawing/2014/main" id="{117BC134-3CEF-4EE5-9816-AFEA38707BEC}"/>
              </a:ext>
            </a:extLst>
          </p:cNvPr>
          <p:cNvPicPr>
            <a:picLocks noChangeAspect="1"/>
          </p:cNvPicPr>
          <p:nvPr/>
        </p:nvPicPr>
        <p:blipFill>
          <a:blip r:embed="rId2"/>
          <a:stretch>
            <a:fillRect/>
          </a:stretch>
        </p:blipFill>
        <p:spPr>
          <a:xfrm>
            <a:off x="5797372" y="2234052"/>
            <a:ext cx="561975" cy="495300"/>
          </a:xfrm>
          <a:prstGeom prst="rect">
            <a:avLst/>
          </a:prstGeom>
        </p:spPr>
      </p:pic>
      <p:pic>
        <p:nvPicPr>
          <p:cNvPr id="17" name="Obrázek 16">
            <a:extLst>
              <a:ext uri="{FF2B5EF4-FFF2-40B4-BE49-F238E27FC236}">
                <a16:creationId xmlns:a16="http://schemas.microsoft.com/office/drawing/2014/main" id="{78C2B6F0-4349-4A99-BACB-34FE6CAD1712}"/>
              </a:ext>
            </a:extLst>
          </p:cNvPr>
          <p:cNvPicPr>
            <a:picLocks noChangeAspect="1"/>
          </p:cNvPicPr>
          <p:nvPr/>
        </p:nvPicPr>
        <p:blipFill>
          <a:blip r:embed="rId2"/>
          <a:stretch>
            <a:fillRect/>
          </a:stretch>
        </p:blipFill>
        <p:spPr>
          <a:xfrm>
            <a:off x="7414894" y="2234052"/>
            <a:ext cx="561975" cy="495300"/>
          </a:xfrm>
          <a:prstGeom prst="rect">
            <a:avLst/>
          </a:prstGeom>
        </p:spPr>
      </p:pic>
      <p:pic>
        <p:nvPicPr>
          <p:cNvPr id="18" name="Obrázek 17">
            <a:extLst>
              <a:ext uri="{FF2B5EF4-FFF2-40B4-BE49-F238E27FC236}">
                <a16:creationId xmlns:a16="http://schemas.microsoft.com/office/drawing/2014/main" id="{8CC3C7A0-0BA4-4693-B957-B659ED27A27B}"/>
              </a:ext>
            </a:extLst>
          </p:cNvPr>
          <p:cNvPicPr>
            <a:picLocks noChangeAspect="1"/>
          </p:cNvPicPr>
          <p:nvPr/>
        </p:nvPicPr>
        <p:blipFill>
          <a:blip r:embed="rId2"/>
          <a:stretch>
            <a:fillRect/>
          </a:stretch>
        </p:blipFill>
        <p:spPr>
          <a:xfrm>
            <a:off x="9032416" y="2234052"/>
            <a:ext cx="561975" cy="495300"/>
          </a:xfrm>
          <a:prstGeom prst="rect">
            <a:avLst/>
          </a:prstGeom>
        </p:spPr>
      </p:pic>
      <p:pic>
        <p:nvPicPr>
          <p:cNvPr id="19" name="Obrázek 18">
            <a:extLst>
              <a:ext uri="{FF2B5EF4-FFF2-40B4-BE49-F238E27FC236}">
                <a16:creationId xmlns:a16="http://schemas.microsoft.com/office/drawing/2014/main" id="{7EA1D914-166C-4AA0-BEC8-A33BD7F27941}"/>
              </a:ext>
            </a:extLst>
          </p:cNvPr>
          <p:cNvPicPr>
            <a:picLocks noChangeAspect="1"/>
          </p:cNvPicPr>
          <p:nvPr/>
        </p:nvPicPr>
        <p:blipFill>
          <a:blip r:embed="rId2"/>
          <a:stretch>
            <a:fillRect/>
          </a:stretch>
        </p:blipFill>
        <p:spPr>
          <a:xfrm>
            <a:off x="10649938" y="2234052"/>
            <a:ext cx="561975" cy="495300"/>
          </a:xfrm>
          <a:prstGeom prst="rect">
            <a:avLst/>
          </a:prstGeom>
        </p:spPr>
      </p:pic>
      <p:pic>
        <p:nvPicPr>
          <p:cNvPr id="20" name="Obrázek 19">
            <a:extLst>
              <a:ext uri="{FF2B5EF4-FFF2-40B4-BE49-F238E27FC236}">
                <a16:creationId xmlns:a16="http://schemas.microsoft.com/office/drawing/2014/main" id="{5DACD386-0F0C-4C14-AEAC-2F1E114E3D84}"/>
              </a:ext>
            </a:extLst>
          </p:cNvPr>
          <p:cNvPicPr>
            <a:picLocks noChangeAspect="1"/>
          </p:cNvPicPr>
          <p:nvPr/>
        </p:nvPicPr>
        <p:blipFill>
          <a:blip r:embed="rId2"/>
          <a:stretch>
            <a:fillRect/>
          </a:stretch>
        </p:blipFill>
        <p:spPr>
          <a:xfrm>
            <a:off x="2562328" y="2889487"/>
            <a:ext cx="561975" cy="495300"/>
          </a:xfrm>
          <a:prstGeom prst="rect">
            <a:avLst/>
          </a:prstGeom>
        </p:spPr>
      </p:pic>
      <p:pic>
        <p:nvPicPr>
          <p:cNvPr id="21" name="Obrázek 20">
            <a:extLst>
              <a:ext uri="{FF2B5EF4-FFF2-40B4-BE49-F238E27FC236}">
                <a16:creationId xmlns:a16="http://schemas.microsoft.com/office/drawing/2014/main" id="{5F7912CC-4375-424A-A888-410AF25654FE}"/>
              </a:ext>
            </a:extLst>
          </p:cNvPr>
          <p:cNvPicPr>
            <a:picLocks noChangeAspect="1"/>
          </p:cNvPicPr>
          <p:nvPr/>
        </p:nvPicPr>
        <p:blipFill>
          <a:blip r:embed="rId2"/>
          <a:stretch>
            <a:fillRect/>
          </a:stretch>
        </p:blipFill>
        <p:spPr>
          <a:xfrm>
            <a:off x="4179850" y="2889487"/>
            <a:ext cx="561975" cy="495300"/>
          </a:xfrm>
          <a:prstGeom prst="rect">
            <a:avLst/>
          </a:prstGeom>
        </p:spPr>
      </p:pic>
      <p:pic>
        <p:nvPicPr>
          <p:cNvPr id="22" name="Obrázek 21">
            <a:extLst>
              <a:ext uri="{FF2B5EF4-FFF2-40B4-BE49-F238E27FC236}">
                <a16:creationId xmlns:a16="http://schemas.microsoft.com/office/drawing/2014/main" id="{6B4EC1A7-3ACB-496B-BC2C-4FC199C4FE80}"/>
              </a:ext>
            </a:extLst>
          </p:cNvPr>
          <p:cNvPicPr>
            <a:picLocks noChangeAspect="1"/>
          </p:cNvPicPr>
          <p:nvPr/>
        </p:nvPicPr>
        <p:blipFill>
          <a:blip r:embed="rId2"/>
          <a:stretch>
            <a:fillRect/>
          </a:stretch>
        </p:blipFill>
        <p:spPr>
          <a:xfrm>
            <a:off x="5797372" y="2889487"/>
            <a:ext cx="561975" cy="495300"/>
          </a:xfrm>
          <a:prstGeom prst="rect">
            <a:avLst/>
          </a:prstGeom>
        </p:spPr>
      </p:pic>
      <p:pic>
        <p:nvPicPr>
          <p:cNvPr id="23" name="Obrázek 22">
            <a:extLst>
              <a:ext uri="{FF2B5EF4-FFF2-40B4-BE49-F238E27FC236}">
                <a16:creationId xmlns:a16="http://schemas.microsoft.com/office/drawing/2014/main" id="{A9BE9794-8349-40C1-8904-7569AC5A52BC}"/>
              </a:ext>
            </a:extLst>
          </p:cNvPr>
          <p:cNvPicPr>
            <a:picLocks noChangeAspect="1"/>
          </p:cNvPicPr>
          <p:nvPr/>
        </p:nvPicPr>
        <p:blipFill>
          <a:blip r:embed="rId2"/>
          <a:stretch>
            <a:fillRect/>
          </a:stretch>
        </p:blipFill>
        <p:spPr>
          <a:xfrm>
            <a:off x="7414894" y="2889487"/>
            <a:ext cx="561975" cy="495300"/>
          </a:xfrm>
          <a:prstGeom prst="rect">
            <a:avLst/>
          </a:prstGeom>
        </p:spPr>
      </p:pic>
      <p:pic>
        <p:nvPicPr>
          <p:cNvPr id="24" name="Obrázek 23">
            <a:extLst>
              <a:ext uri="{FF2B5EF4-FFF2-40B4-BE49-F238E27FC236}">
                <a16:creationId xmlns:a16="http://schemas.microsoft.com/office/drawing/2014/main" id="{D17D1FDF-D268-46BF-938B-B437115E93CC}"/>
              </a:ext>
            </a:extLst>
          </p:cNvPr>
          <p:cNvPicPr>
            <a:picLocks noChangeAspect="1"/>
          </p:cNvPicPr>
          <p:nvPr/>
        </p:nvPicPr>
        <p:blipFill>
          <a:blip r:embed="rId2"/>
          <a:stretch>
            <a:fillRect/>
          </a:stretch>
        </p:blipFill>
        <p:spPr>
          <a:xfrm>
            <a:off x="9032416" y="2889487"/>
            <a:ext cx="561975" cy="495300"/>
          </a:xfrm>
          <a:prstGeom prst="rect">
            <a:avLst/>
          </a:prstGeom>
        </p:spPr>
      </p:pic>
      <p:pic>
        <p:nvPicPr>
          <p:cNvPr id="25" name="Obrázek 24">
            <a:extLst>
              <a:ext uri="{FF2B5EF4-FFF2-40B4-BE49-F238E27FC236}">
                <a16:creationId xmlns:a16="http://schemas.microsoft.com/office/drawing/2014/main" id="{37CA5D29-17F7-438A-9485-7B9EADB9374E}"/>
              </a:ext>
            </a:extLst>
          </p:cNvPr>
          <p:cNvPicPr>
            <a:picLocks noChangeAspect="1"/>
          </p:cNvPicPr>
          <p:nvPr/>
        </p:nvPicPr>
        <p:blipFill>
          <a:blip r:embed="rId2"/>
          <a:stretch>
            <a:fillRect/>
          </a:stretch>
        </p:blipFill>
        <p:spPr>
          <a:xfrm>
            <a:off x="10649938" y="2889487"/>
            <a:ext cx="561975" cy="495300"/>
          </a:xfrm>
          <a:prstGeom prst="rect">
            <a:avLst/>
          </a:prstGeom>
        </p:spPr>
      </p:pic>
      <p:sp>
        <p:nvSpPr>
          <p:cNvPr id="26" name="Obdélník 25">
            <a:extLst>
              <a:ext uri="{FF2B5EF4-FFF2-40B4-BE49-F238E27FC236}">
                <a16:creationId xmlns:a16="http://schemas.microsoft.com/office/drawing/2014/main" id="{B0B1E24E-89DA-4264-B986-8FE3F4476F22}"/>
              </a:ext>
            </a:extLst>
          </p:cNvPr>
          <p:cNvSpPr/>
          <p:nvPr/>
        </p:nvSpPr>
        <p:spPr>
          <a:xfrm>
            <a:off x="0" y="2815478"/>
            <a:ext cx="12061861" cy="153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7" name="TextovéPole 26">
            <a:extLst>
              <a:ext uri="{FF2B5EF4-FFF2-40B4-BE49-F238E27FC236}">
                <a16:creationId xmlns:a16="http://schemas.microsoft.com/office/drawing/2014/main" id="{FEC4D158-C7F5-4B7C-AD7E-463F93C6D32E}"/>
              </a:ext>
            </a:extLst>
          </p:cNvPr>
          <p:cNvSpPr txBox="1"/>
          <p:nvPr/>
        </p:nvSpPr>
        <p:spPr>
          <a:xfrm>
            <a:off x="7202184" y="4562447"/>
            <a:ext cx="4430554" cy="923330"/>
          </a:xfrm>
          <a:prstGeom prst="rect">
            <a:avLst/>
          </a:prstGeom>
          <a:noFill/>
          <a:ln>
            <a:solidFill>
              <a:schemeClr val="accent1">
                <a:shade val="50000"/>
              </a:schemeClr>
            </a:solidFill>
          </a:ln>
        </p:spPr>
        <p:txBody>
          <a:bodyPr wrap="square" rtlCol="0">
            <a:spAutoFit/>
          </a:bodyPr>
          <a:lstStyle/>
          <a:p>
            <a:r>
              <a:rPr lang="en-US" dirty="0"/>
              <a:t>AQLQ instrument </a:t>
            </a:r>
            <a:r>
              <a:rPr lang="cs-CZ" dirty="0"/>
              <a:t>(MCID 0.5b)</a:t>
            </a:r>
          </a:p>
          <a:p>
            <a:r>
              <a:rPr lang="en-US" dirty="0"/>
              <a:t>MD 0.28,</a:t>
            </a:r>
            <a:r>
              <a:rPr lang="cs-CZ" dirty="0"/>
              <a:t> </a:t>
            </a:r>
            <a:r>
              <a:rPr lang="en-US" dirty="0"/>
              <a:t>95% CI 0.17 to 0.39</a:t>
            </a:r>
            <a:endParaRPr lang="cs-CZ" dirty="0"/>
          </a:p>
          <a:p>
            <a:r>
              <a:rPr lang="cs-CZ" dirty="0"/>
              <a:t>(N</a:t>
            </a:r>
            <a:r>
              <a:rPr lang="en-US" dirty="0"/>
              <a:t> = 1164; </a:t>
            </a:r>
            <a:r>
              <a:rPr lang="en-US" dirty="0" err="1"/>
              <a:t>st</a:t>
            </a:r>
            <a:r>
              <a:rPr lang="en-US" dirty="0"/>
              <a:t> 3</a:t>
            </a:r>
            <a:r>
              <a:rPr lang="cs-CZ" dirty="0"/>
              <a:t>)</a:t>
            </a:r>
          </a:p>
        </p:txBody>
      </p:sp>
      <p:sp>
        <p:nvSpPr>
          <p:cNvPr id="28" name="Šipka: dolů 27">
            <a:extLst>
              <a:ext uri="{FF2B5EF4-FFF2-40B4-BE49-F238E27FC236}">
                <a16:creationId xmlns:a16="http://schemas.microsoft.com/office/drawing/2014/main" id="{8E3F7029-C019-4A73-8262-13E5FF5203A8}"/>
              </a:ext>
            </a:extLst>
          </p:cNvPr>
          <p:cNvSpPr/>
          <p:nvPr/>
        </p:nvSpPr>
        <p:spPr>
          <a:xfrm>
            <a:off x="7202184" y="2938139"/>
            <a:ext cx="965771" cy="153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lů 29">
            <a:extLst>
              <a:ext uri="{FF2B5EF4-FFF2-40B4-BE49-F238E27FC236}">
                <a16:creationId xmlns:a16="http://schemas.microsoft.com/office/drawing/2014/main" id="{86CDF29F-1E3F-4394-9CDB-719248A8BE8B}"/>
              </a:ext>
            </a:extLst>
          </p:cNvPr>
          <p:cNvSpPr/>
          <p:nvPr/>
        </p:nvSpPr>
        <p:spPr>
          <a:xfrm>
            <a:off x="5583898" y="2938140"/>
            <a:ext cx="965771" cy="1530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a:extLst>
              <a:ext uri="{FF2B5EF4-FFF2-40B4-BE49-F238E27FC236}">
                <a16:creationId xmlns:a16="http://schemas.microsoft.com/office/drawing/2014/main" id="{30800492-160B-4D49-BBB1-58B922CBA0D9}"/>
              </a:ext>
            </a:extLst>
          </p:cNvPr>
          <p:cNvSpPr/>
          <p:nvPr/>
        </p:nvSpPr>
        <p:spPr>
          <a:xfrm>
            <a:off x="1251082" y="3696540"/>
            <a:ext cx="2824808" cy="646331"/>
          </a:xfrm>
          <a:prstGeom prst="rect">
            <a:avLst/>
          </a:prstGeom>
          <a:ln>
            <a:solidFill>
              <a:schemeClr val="accent1">
                <a:shade val="50000"/>
              </a:schemeClr>
            </a:solidFill>
          </a:ln>
        </p:spPr>
        <p:txBody>
          <a:bodyPr wrap="square">
            <a:spAutoFit/>
          </a:bodyPr>
          <a:lstStyle/>
          <a:p>
            <a:r>
              <a:rPr lang="cs-CZ" dirty="0"/>
              <a:t>RR 0.43, 95% CI 0.33 to 0.55</a:t>
            </a:r>
          </a:p>
          <a:p>
            <a:r>
              <a:rPr lang="cs-CZ" dirty="0"/>
              <a:t>(N = 953; st 2)</a:t>
            </a:r>
          </a:p>
        </p:txBody>
      </p:sp>
      <p:sp>
        <p:nvSpPr>
          <p:cNvPr id="33" name="Šipka: dolů 32">
            <a:extLst>
              <a:ext uri="{FF2B5EF4-FFF2-40B4-BE49-F238E27FC236}">
                <a16:creationId xmlns:a16="http://schemas.microsoft.com/office/drawing/2014/main" id="{912CDA04-5EFD-49E6-A51C-C0E0D7695077}"/>
              </a:ext>
            </a:extLst>
          </p:cNvPr>
          <p:cNvSpPr/>
          <p:nvPr/>
        </p:nvSpPr>
        <p:spPr>
          <a:xfrm>
            <a:off x="2352045" y="2895398"/>
            <a:ext cx="965771" cy="698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a:extLst>
              <a:ext uri="{FF2B5EF4-FFF2-40B4-BE49-F238E27FC236}">
                <a16:creationId xmlns:a16="http://schemas.microsoft.com/office/drawing/2014/main" id="{CA0C833B-D0B6-47A7-9DF3-941FC95B57F5}"/>
              </a:ext>
            </a:extLst>
          </p:cNvPr>
          <p:cNvSpPr/>
          <p:nvPr/>
        </p:nvSpPr>
        <p:spPr>
          <a:xfrm>
            <a:off x="7202184" y="5433994"/>
            <a:ext cx="4430553" cy="923330"/>
          </a:xfrm>
          <a:prstGeom prst="rect">
            <a:avLst/>
          </a:prstGeom>
          <a:ln>
            <a:solidFill>
              <a:schemeClr val="accent1">
                <a:shade val="50000"/>
              </a:schemeClr>
            </a:solidFill>
          </a:ln>
        </p:spPr>
        <p:txBody>
          <a:bodyPr wrap="square">
            <a:spAutoFit/>
          </a:bodyPr>
          <a:lstStyle/>
          <a:p>
            <a:r>
              <a:rPr lang="en-US" dirty="0"/>
              <a:t>ACQ</a:t>
            </a:r>
            <a:r>
              <a:rPr lang="cs-CZ" dirty="0"/>
              <a:t> (MCID 0.5b)</a:t>
            </a:r>
          </a:p>
          <a:p>
            <a:r>
              <a:rPr lang="en-US" dirty="0"/>
              <a:t>MD -0.25, 95%</a:t>
            </a:r>
            <a:r>
              <a:rPr lang="cs-CZ" dirty="0"/>
              <a:t> </a:t>
            </a:r>
            <a:r>
              <a:rPr lang="en-US" dirty="0"/>
              <a:t>CI -0.33 to -0.17</a:t>
            </a:r>
            <a:endParaRPr lang="cs-CZ" dirty="0"/>
          </a:p>
          <a:p>
            <a:r>
              <a:rPr lang="cs-CZ" dirty="0"/>
              <a:t>(N </a:t>
            </a:r>
            <a:r>
              <a:rPr lang="en-US" dirty="0"/>
              <a:t>= 1652; </a:t>
            </a:r>
            <a:r>
              <a:rPr lang="en-US" dirty="0" err="1"/>
              <a:t>st</a:t>
            </a:r>
            <a:r>
              <a:rPr lang="cs-CZ" dirty="0"/>
              <a:t> </a:t>
            </a:r>
            <a:r>
              <a:rPr lang="en-US" dirty="0"/>
              <a:t>4</a:t>
            </a:r>
            <a:r>
              <a:rPr lang="cs-CZ" dirty="0"/>
              <a:t>)</a:t>
            </a:r>
          </a:p>
        </p:txBody>
      </p:sp>
      <p:sp>
        <p:nvSpPr>
          <p:cNvPr id="35" name="Obdélník 34">
            <a:extLst>
              <a:ext uri="{FF2B5EF4-FFF2-40B4-BE49-F238E27FC236}">
                <a16:creationId xmlns:a16="http://schemas.microsoft.com/office/drawing/2014/main" id="{55573682-C2FA-43E5-B6EE-E5F30A39AA15}"/>
              </a:ext>
            </a:extLst>
          </p:cNvPr>
          <p:cNvSpPr/>
          <p:nvPr/>
        </p:nvSpPr>
        <p:spPr>
          <a:xfrm>
            <a:off x="4075890" y="4562447"/>
            <a:ext cx="3027351" cy="923330"/>
          </a:xfrm>
          <a:prstGeom prst="rect">
            <a:avLst/>
          </a:prstGeom>
          <a:ln>
            <a:solidFill>
              <a:schemeClr val="accent1">
                <a:shade val="50000"/>
              </a:schemeClr>
            </a:solidFill>
          </a:ln>
        </p:spPr>
        <p:txBody>
          <a:bodyPr wrap="square">
            <a:spAutoFit/>
          </a:bodyPr>
          <a:lstStyle/>
          <a:p>
            <a:r>
              <a:rPr lang="en-US" dirty="0"/>
              <a:t>pre-bronchodilator</a:t>
            </a:r>
            <a:r>
              <a:rPr lang="cs-CZ" dirty="0"/>
              <a:t> </a:t>
            </a:r>
            <a:r>
              <a:rPr lang="en-US" dirty="0"/>
              <a:t>FEV1</a:t>
            </a:r>
          </a:p>
          <a:p>
            <a:r>
              <a:rPr lang="en-US" dirty="0"/>
              <a:t>MD 0.11 L, 95%</a:t>
            </a:r>
            <a:r>
              <a:rPr lang="cs-CZ" dirty="0"/>
              <a:t> </a:t>
            </a:r>
            <a:r>
              <a:rPr lang="en-US" dirty="0"/>
              <a:t>CI 0.07 to 0.15</a:t>
            </a:r>
            <a:endParaRPr lang="cs-CZ" dirty="0"/>
          </a:p>
          <a:p>
            <a:r>
              <a:rPr lang="cs-CZ" dirty="0"/>
              <a:t>(N</a:t>
            </a:r>
            <a:r>
              <a:rPr lang="en-US" dirty="0"/>
              <a:t> = 1652; </a:t>
            </a:r>
            <a:r>
              <a:rPr lang="en-US" dirty="0" err="1"/>
              <a:t>st</a:t>
            </a:r>
            <a:r>
              <a:rPr lang="cs-CZ" dirty="0"/>
              <a:t> </a:t>
            </a:r>
            <a:r>
              <a:rPr lang="en-US" dirty="0"/>
              <a:t>= 4</a:t>
            </a:r>
            <a:r>
              <a:rPr lang="cs-CZ" dirty="0"/>
              <a:t>)</a:t>
            </a:r>
          </a:p>
        </p:txBody>
      </p:sp>
      <p:sp>
        <p:nvSpPr>
          <p:cNvPr id="36" name="Obdélník 35">
            <a:extLst>
              <a:ext uri="{FF2B5EF4-FFF2-40B4-BE49-F238E27FC236}">
                <a16:creationId xmlns:a16="http://schemas.microsoft.com/office/drawing/2014/main" id="{B6EEA0BE-FB29-4C64-A4DE-DB25D96AB93D}"/>
              </a:ext>
            </a:extLst>
          </p:cNvPr>
          <p:cNvSpPr/>
          <p:nvPr/>
        </p:nvSpPr>
        <p:spPr>
          <a:xfrm>
            <a:off x="8440902" y="3640504"/>
            <a:ext cx="2658358" cy="461665"/>
          </a:xfrm>
          <a:prstGeom prst="rect">
            <a:avLst/>
          </a:prstGeom>
          <a:ln>
            <a:solidFill>
              <a:schemeClr val="accent1">
                <a:shade val="50000"/>
              </a:schemeClr>
            </a:solidFill>
          </a:ln>
        </p:spPr>
        <p:txBody>
          <a:bodyPr wrap="square">
            <a:spAutoFit/>
          </a:bodyPr>
          <a:lstStyle/>
          <a:p>
            <a:r>
              <a:rPr lang="cs-CZ" sz="1200" dirty="0"/>
              <a:t>MD -476.83, 95% CI -499.32 to -454.34</a:t>
            </a:r>
          </a:p>
          <a:p>
            <a:r>
              <a:rPr lang="cs-CZ" sz="1200" dirty="0"/>
              <a:t>N = 1656; st = 4</a:t>
            </a:r>
          </a:p>
        </p:txBody>
      </p:sp>
      <p:sp>
        <p:nvSpPr>
          <p:cNvPr id="39" name="Šipka: dolů 38">
            <a:extLst>
              <a:ext uri="{FF2B5EF4-FFF2-40B4-BE49-F238E27FC236}">
                <a16:creationId xmlns:a16="http://schemas.microsoft.com/office/drawing/2014/main" id="{531F9969-4344-4742-96DB-E0DBF43982EB}"/>
              </a:ext>
            </a:extLst>
          </p:cNvPr>
          <p:cNvSpPr/>
          <p:nvPr/>
        </p:nvSpPr>
        <p:spPr>
          <a:xfrm>
            <a:off x="8818440" y="2938138"/>
            <a:ext cx="965771" cy="66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vál 37">
            <a:extLst>
              <a:ext uri="{FF2B5EF4-FFF2-40B4-BE49-F238E27FC236}">
                <a16:creationId xmlns:a16="http://schemas.microsoft.com/office/drawing/2014/main" id="{7D2AB8E8-EE69-4A94-B2B1-71F40E670C8B}"/>
              </a:ext>
            </a:extLst>
          </p:cNvPr>
          <p:cNvSpPr/>
          <p:nvPr/>
        </p:nvSpPr>
        <p:spPr>
          <a:xfrm>
            <a:off x="9032416" y="1647961"/>
            <a:ext cx="296519" cy="2774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vál 30">
            <a:extLst>
              <a:ext uri="{FF2B5EF4-FFF2-40B4-BE49-F238E27FC236}">
                <a16:creationId xmlns:a16="http://schemas.microsoft.com/office/drawing/2014/main" id="{40773483-4F61-4AE6-BA6F-8641C3D928BE}"/>
              </a:ext>
            </a:extLst>
          </p:cNvPr>
          <p:cNvSpPr/>
          <p:nvPr/>
        </p:nvSpPr>
        <p:spPr>
          <a:xfrm>
            <a:off x="4312577" y="2318297"/>
            <a:ext cx="296519" cy="2774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1753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29" grpId="0" animBg="1"/>
      <p:bldP spid="33" grpId="0" animBg="1"/>
      <p:bldP spid="32" grpId="0" animBg="1"/>
      <p:bldP spid="35" grpId="0" animBg="1"/>
      <p:bldP spid="36" grpId="0" animBg="1"/>
      <p:bldP spid="39"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3E893E04-2086-41A7-8F00-8DFD0E39CA73}"/>
              </a:ext>
            </a:extLst>
          </p:cNvPr>
          <p:cNvGraphicFramePr>
            <a:graphicFrameLocks noGrp="1"/>
          </p:cNvGraphicFramePr>
          <p:nvPr/>
        </p:nvGraphicFramePr>
        <p:xfrm>
          <a:off x="523982" y="785405"/>
          <a:ext cx="11108756" cy="2691356"/>
        </p:xfrm>
        <a:graphic>
          <a:graphicData uri="http://schemas.openxmlformats.org/drawingml/2006/table">
            <a:tbl>
              <a:tblPr firstRow="1" bandRow="1">
                <a:tableStyleId>{5C22544A-7EE6-4342-B048-85BDC9FD1C3A}</a:tableStyleId>
              </a:tblPr>
              <a:tblGrid>
                <a:gridCol w="1500950">
                  <a:extLst>
                    <a:ext uri="{9D8B030D-6E8A-4147-A177-3AD203B41FA5}">
                      <a16:colId xmlns:a16="http://schemas.microsoft.com/office/drawing/2014/main" val="1326765069"/>
                    </a:ext>
                  </a:extLst>
                </a:gridCol>
                <a:gridCol w="1601301">
                  <a:extLst>
                    <a:ext uri="{9D8B030D-6E8A-4147-A177-3AD203B41FA5}">
                      <a16:colId xmlns:a16="http://schemas.microsoft.com/office/drawing/2014/main" val="151805537"/>
                    </a:ext>
                  </a:extLst>
                </a:gridCol>
                <a:gridCol w="1601301">
                  <a:extLst>
                    <a:ext uri="{9D8B030D-6E8A-4147-A177-3AD203B41FA5}">
                      <a16:colId xmlns:a16="http://schemas.microsoft.com/office/drawing/2014/main" val="3342471916"/>
                    </a:ext>
                  </a:extLst>
                </a:gridCol>
                <a:gridCol w="1601301">
                  <a:extLst>
                    <a:ext uri="{9D8B030D-6E8A-4147-A177-3AD203B41FA5}">
                      <a16:colId xmlns:a16="http://schemas.microsoft.com/office/drawing/2014/main" val="1601721650"/>
                    </a:ext>
                  </a:extLst>
                </a:gridCol>
                <a:gridCol w="1601301">
                  <a:extLst>
                    <a:ext uri="{9D8B030D-6E8A-4147-A177-3AD203B41FA5}">
                      <a16:colId xmlns:a16="http://schemas.microsoft.com/office/drawing/2014/main" val="1723089521"/>
                    </a:ext>
                  </a:extLst>
                </a:gridCol>
                <a:gridCol w="1601301">
                  <a:extLst>
                    <a:ext uri="{9D8B030D-6E8A-4147-A177-3AD203B41FA5}">
                      <a16:colId xmlns:a16="http://schemas.microsoft.com/office/drawing/2014/main" val="2566479276"/>
                    </a:ext>
                  </a:extLst>
                </a:gridCol>
                <a:gridCol w="1601301">
                  <a:extLst>
                    <a:ext uri="{9D8B030D-6E8A-4147-A177-3AD203B41FA5}">
                      <a16:colId xmlns:a16="http://schemas.microsoft.com/office/drawing/2014/main" val="4111883191"/>
                    </a:ext>
                  </a:extLst>
                </a:gridCol>
              </a:tblGrid>
              <a:tr h="672839">
                <a:tc>
                  <a:txBody>
                    <a:bodyPr/>
                    <a:lstStyle/>
                    <a:p>
                      <a:pPr algn="ctr"/>
                      <a:r>
                        <a:rPr lang="cs-CZ" dirty="0"/>
                        <a:t>lék</a:t>
                      </a:r>
                    </a:p>
                  </a:txBody>
                  <a:tcPr anchor="ctr"/>
                </a:tc>
                <a:tc>
                  <a:txBody>
                    <a:bodyPr/>
                    <a:lstStyle/>
                    <a:p>
                      <a:pPr algn="ctr"/>
                      <a:r>
                        <a:rPr lang="cs-CZ" dirty="0"/>
                        <a:t>AE</a:t>
                      </a:r>
                    </a:p>
                  </a:txBody>
                  <a:tcPr anchor="ctr"/>
                </a:tc>
                <a:tc>
                  <a:txBody>
                    <a:bodyPr/>
                    <a:lstStyle/>
                    <a:p>
                      <a:pPr algn="ctr"/>
                      <a:r>
                        <a:rPr lang="cs-CZ" dirty="0"/>
                        <a:t>AE/</a:t>
                      </a:r>
                      <a:r>
                        <a:rPr lang="cs-CZ" dirty="0" err="1"/>
                        <a:t>em-hosp</a:t>
                      </a:r>
                      <a:endParaRPr lang="cs-CZ" dirty="0"/>
                    </a:p>
                  </a:txBody>
                  <a:tcPr anchor="ctr"/>
                </a:tc>
                <a:tc>
                  <a:txBody>
                    <a:bodyPr/>
                    <a:lstStyle/>
                    <a:p>
                      <a:pPr algn="ctr"/>
                      <a:r>
                        <a:rPr lang="cs-CZ" dirty="0"/>
                        <a:t>FEV1</a:t>
                      </a:r>
                    </a:p>
                  </a:txBody>
                  <a:tcPr anchor="ctr"/>
                </a:tc>
                <a:tc>
                  <a:txBody>
                    <a:bodyPr/>
                    <a:lstStyle/>
                    <a:p>
                      <a:pPr algn="ctr"/>
                      <a:r>
                        <a:rPr lang="cs-CZ" dirty="0"/>
                        <a:t>HRQL</a:t>
                      </a:r>
                    </a:p>
                  </a:txBody>
                  <a:tcPr anchor="ctr"/>
                </a:tc>
                <a:tc>
                  <a:txBody>
                    <a:bodyPr/>
                    <a:lstStyle/>
                    <a:p>
                      <a:pPr algn="ctr"/>
                      <a:r>
                        <a:rPr lang="cs-CZ" dirty="0"/>
                        <a:t>Redukce</a:t>
                      </a:r>
                    </a:p>
                    <a:p>
                      <a:pPr algn="ctr"/>
                      <a:r>
                        <a:rPr lang="cs-CZ" dirty="0" err="1"/>
                        <a:t>Eosinofilů</a:t>
                      </a:r>
                      <a:endParaRPr lang="cs-CZ" dirty="0"/>
                    </a:p>
                  </a:txBody>
                  <a:tcPr anchor="ctr"/>
                </a:tc>
                <a:tc>
                  <a:txBody>
                    <a:bodyPr/>
                    <a:lstStyle/>
                    <a:p>
                      <a:pPr algn="ctr"/>
                      <a:r>
                        <a:rPr lang="cs-CZ" dirty="0"/>
                        <a:t>Nežádoucí účinky</a:t>
                      </a:r>
                    </a:p>
                  </a:txBody>
                  <a:tcPr anchor="ctr"/>
                </a:tc>
                <a:extLst>
                  <a:ext uri="{0D108BD9-81ED-4DB2-BD59-A6C34878D82A}">
                    <a16:rowId xmlns:a16="http://schemas.microsoft.com/office/drawing/2014/main" val="3534105487"/>
                  </a:ext>
                </a:extLst>
              </a:tr>
              <a:tr h="672839">
                <a:tc>
                  <a:txBody>
                    <a:bodyPr/>
                    <a:lstStyle/>
                    <a:p>
                      <a:pPr algn="ctr"/>
                      <a:r>
                        <a:rPr lang="cs-CZ" dirty="0" err="1"/>
                        <a:t>mepolizumab</a:t>
                      </a:r>
                      <a:endParaRPr lang="cs-CZ" dirty="0"/>
                    </a:p>
                  </a:txBody>
                  <a:tcPr anchor="ctr"/>
                </a:tc>
                <a:tc>
                  <a:txBody>
                    <a:bodyPr/>
                    <a:lstStyle/>
                    <a:p>
                      <a:pPr algn="ctr"/>
                      <a:endParaRPr lang="cs-CZ" dirty="0"/>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dirty="0"/>
                    </a:p>
                  </a:txBody>
                  <a:tcPr anchor="ctr"/>
                </a:tc>
                <a:extLst>
                  <a:ext uri="{0D108BD9-81ED-4DB2-BD59-A6C34878D82A}">
                    <a16:rowId xmlns:a16="http://schemas.microsoft.com/office/drawing/2014/main" val="608087416"/>
                  </a:ext>
                </a:extLst>
              </a:tr>
              <a:tr h="672839">
                <a:tc>
                  <a:txBody>
                    <a:bodyPr/>
                    <a:lstStyle/>
                    <a:p>
                      <a:pPr algn="ctr"/>
                      <a:r>
                        <a:rPr lang="cs-CZ" dirty="0" err="1"/>
                        <a:t>reslizumab</a:t>
                      </a:r>
                      <a:endParaRPr lang="cs-CZ" dirty="0"/>
                    </a:p>
                  </a:txBody>
                  <a:tcPr anchor="ctr"/>
                </a:tc>
                <a:tc>
                  <a:txBody>
                    <a:bodyPr/>
                    <a:lstStyle/>
                    <a:p>
                      <a:pPr algn="ctr"/>
                      <a:endParaRPr lang="cs-CZ"/>
                    </a:p>
                  </a:txBody>
                  <a:tcPr anchor="ctr"/>
                </a:tc>
                <a:tc>
                  <a:txBody>
                    <a:bodyPr/>
                    <a:lstStyle/>
                    <a:p>
                      <a:pPr algn="ctr"/>
                      <a:endParaRPr lang="cs-CZ" dirty="0"/>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dirty="0"/>
                    </a:p>
                  </a:txBody>
                  <a:tcPr anchor="ctr"/>
                </a:tc>
                <a:tc>
                  <a:txBody>
                    <a:bodyPr/>
                    <a:lstStyle/>
                    <a:p>
                      <a:pPr algn="ctr"/>
                      <a:endParaRPr lang="cs-CZ" dirty="0"/>
                    </a:p>
                  </a:txBody>
                  <a:tcPr anchor="ctr"/>
                </a:tc>
                <a:extLst>
                  <a:ext uri="{0D108BD9-81ED-4DB2-BD59-A6C34878D82A}">
                    <a16:rowId xmlns:a16="http://schemas.microsoft.com/office/drawing/2014/main" val="1982961235"/>
                  </a:ext>
                </a:extLst>
              </a:tr>
              <a:tr h="672839">
                <a:tc>
                  <a:txBody>
                    <a:bodyPr/>
                    <a:lstStyle/>
                    <a:p>
                      <a:pPr algn="ctr"/>
                      <a:r>
                        <a:rPr lang="cs-CZ" dirty="0" err="1"/>
                        <a:t>benralizumab</a:t>
                      </a:r>
                      <a:endParaRPr lang="cs-CZ" dirty="0"/>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a:p>
                  </a:txBody>
                  <a:tcPr anchor="ctr"/>
                </a:tc>
                <a:tc>
                  <a:txBody>
                    <a:bodyPr/>
                    <a:lstStyle/>
                    <a:p>
                      <a:pPr algn="ctr"/>
                      <a:endParaRPr lang="cs-CZ" dirty="0"/>
                    </a:p>
                  </a:txBody>
                  <a:tcPr anchor="ctr"/>
                </a:tc>
                <a:tc>
                  <a:txBody>
                    <a:bodyPr/>
                    <a:lstStyle/>
                    <a:p>
                      <a:pPr algn="ctr"/>
                      <a:endParaRPr lang="cs-CZ" dirty="0"/>
                    </a:p>
                  </a:txBody>
                  <a:tcPr anchor="ctr"/>
                </a:tc>
                <a:extLst>
                  <a:ext uri="{0D108BD9-81ED-4DB2-BD59-A6C34878D82A}">
                    <a16:rowId xmlns:a16="http://schemas.microsoft.com/office/drawing/2014/main" val="1447319064"/>
                  </a:ext>
                </a:extLst>
              </a:tr>
            </a:tbl>
          </a:graphicData>
        </a:graphic>
      </p:graphicFrame>
      <p:pic>
        <p:nvPicPr>
          <p:cNvPr id="7" name="Obrázek 6">
            <a:extLst>
              <a:ext uri="{FF2B5EF4-FFF2-40B4-BE49-F238E27FC236}">
                <a16:creationId xmlns:a16="http://schemas.microsoft.com/office/drawing/2014/main" id="{07B8BBC4-6B52-40E0-BFEE-4142A514A96A}"/>
              </a:ext>
            </a:extLst>
          </p:cNvPr>
          <p:cNvPicPr>
            <a:picLocks noChangeAspect="1"/>
          </p:cNvPicPr>
          <p:nvPr/>
        </p:nvPicPr>
        <p:blipFill>
          <a:blip r:embed="rId2"/>
          <a:stretch>
            <a:fillRect/>
          </a:stretch>
        </p:blipFill>
        <p:spPr>
          <a:xfrm>
            <a:off x="2562328" y="1532591"/>
            <a:ext cx="561975" cy="495300"/>
          </a:xfrm>
          <a:prstGeom prst="rect">
            <a:avLst/>
          </a:prstGeom>
        </p:spPr>
      </p:pic>
      <p:pic>
        <p:nvPicPr>
          <p:cNvPr id="9" name="Obrázek 8">
            <a:extLst>
              <a:ext uri="{FF2B5EF4-FFF2-40B4-BE49-F238E27FC236}">
                <a16:creationId xmlns:a16="http://schemas.microsoft.com/office/drawing/2014/main" id="{7E0C0E90-0B42-45C8-990F-82BB2DE3AB97}"/>
              </a:ext>
            </a:extLst>
          </p:cNvPr>
          <p:cNvPicPr>
            <a:picLocks noChangeAspect="1"/>
          </p:cNvPicPr>
          <p:nvPr/>
        </p:nvPicPr>
        <p:blipFill>
          <a:blip r:embed="rId2"/>
          <a:stretch>
            <a:fillRect/>
          </a:stretch>
        </p:blipFill>
        <p:spPr>
          <a:xfrm>
            <a:off x="4179850" y="1532591"/>
            <a:ext cx="561975" cy="495300"/>
          </a:xfrm>
          <a:prstGeom prst="rect">
            <a:avLst/>
          </a:prstGeom>
        </p:spPr>
      </p:pic>
      <p:pic>
        <p:nvPicPr>
          <p:cNvPr id="10" name="Obrázek 9">
            <a:extLst>
              <a:ext uri="{FF2B5EF4-FFF2-40B4-BE49-F238E27FC236}">
                <a16:creationId xmlns:a16="http://schemas.microsoft.com/office/drawing/2014/main" id="{B4AC1B14-8BEB-4A35-863F-3C8B1BE56B47}"/>
              </a:ext>
            </a:extLst>
          </p:cNvPr>
          <p:cNvPicPr>
            <a:picLocks noChangeAspect="1"/>
          </p:cNvPicPr>
          <p:nvPr/>
        </p:nvPicPr>
        <p:blipFill>
          <a:blip r:embed="rId2"/>
          <a:stretch>
            <a:fillRect/>
          </a:stretch>
        </p:blipFill>
        <p:spPr>
          <a:xfrm>
            <a:off x="5797372" y="1532591"/>
            <a:ext cx="561975" cy="495300"/>
          </a:xfrm>
          <a:prstGeom prst="rect">
            <a:avLst/>
          </a:prstGeom>
        </p:spPr>
      </p:pic>
      <p:pic>
        <p:nvPicPr>
          <p:cNvPr id="11" name="Obrázek 10">
            <a:extLst>
              <a:ext uri="{FF2B5EF4-FFF2-40B4-BE49-F238E27FC236}">
                <a16:creationId xmlns:a16="http://schemas.microsoft.com/office/drawing/2014/main" id="{337924C0-7490-462C-9A50-E74C334C6E5D}"/>
              </a:ext>
            </a:extLst>
          </p:cNvPr>
          <p:cNvPicPr>
            <a:picLocks noChangeAspect="1"/>
          </p:cNvPicPr>
          <p:nvPr/>
        </p:nvPicPr>
        <p:blipFill>
          <a:blip r:embed="rId2"/>
          <a:stretch>
            <a:fillRect/>
          </a:stretch>
        </p:blipFill>
        <p:spPr>
          <a:xfrm>
            <a:off x="7414894" y="1532591"/>
            <a:ext cx="561975" cy="495300"/>
          </a:xfrm>
          <a:prstGeom prst="rect">
            <a:avLst/>
          </a:prstGeom>
        </p:spPr>
      </p:pic>
      <p:pic>
        <p:nvPicPr>
          <p:cNvPr id="13" name="Obrázek 12">
            <a:extLst>
              <a:ext uri="{FF2B5EF4-FFF2-40B4-BE49-F238E27FC236}">
                <a16:creationId xmlns:a16="http://schemas.microsoft.com/office/drawing/2014/main" id="{B3479D7F-E970-4E12-A112-8834D725C7D3}"/>
              </a:ext>
            </a:extLst>
          </p:cNvPr>
          <p:cNvPicPr>
            <a:picLocks noChangeAspect="1"/>
          </p:cNvPicPr>
          <p:nvPr/>
        </p:nvPicPr>
        <p:blipFill>
          <a:blip r:embed="rId2"/>
          <a:stretch>
            <a:fillRect/>
          </a:stretch>
        </p:blipFill>
        <p:spPr>
          <a:xfrm>
            <a:off x="10649938" y="1532591"/>
            <a:ext cx="561975" cy="495300"/>
          </a:xfrm>
          <a:prstGeom prst="rect">
            <a:avLst/>
          </a:prstGeom>
        </p:spPr>
      </p:pic>
      <p:pic>
        <p:nvPicPr>
          <p:cNvPr id="14" name="Obrázek 13">
            <a:extLst>
              <a:ext uri="{FF2B5EF4-FFF2-40B4-BE49-F238E27FC236}">
                <a16:creationId xmlns:a16="http://schemas.microsoft.com/office/drawing/2014/main" id="{B9EE1EAE-A8AB-463B-B5AB-ED1560F61B80}"/>
              </a:ext>
            </a:extLst>
          </p:cNvPr>
          <p:cNvPicPr>
            <a:picLocks noChangeAspect="1"/>
          </p:cNvPicPr>
          <p:nvPr/>
        </p:nvPicPr>
        <p:blipFill>
          <a:blip r:embed="rId2"/>
          <a:stretch>
            <a:fillRect/>
          </a:stretch>
        </p:blipFill>
        <p:spPr>
          <a:xfrm>
            <a:off x="2562328" y="2234052"/>
            <a:ext cx="561975" cy="495300"/>
          </a:xfrm>
          <a:prstGeom prst="rect">
            <a:avLst/>
          </a:prstGeom>
        </p:spPr>
      </p:pic>
      <p:pic>
        <p:nvPicPr>
          <p:cNvPr id="16" name="Obrázek 15">
            <a:extLst>
              <a:ext uri="{FF2B5EF4-FFF2-40B4-BE49-F238E27FC236}">
                <a16:creationId xmlns:a16="http://schemas.microsoft.com/office/drawing/2014/main" id="{117BC134-3CEF-4EE5-9816-AFEA38707BEC}"/>
              </a:ext>
            </a:extLst>
          </p:cNvPr>
          <p:cNvPicPr>
            <a:picLocks noChangeAspect="1"/>
          </p:cNvPicPr>
          <p:nvPr/>
        </p:nvPicPr>
        <p:blipFill>
          <a:blip r:embed="rId2"/>
          <a:stretch>
            <a:fillRect/>
          </a:stretch>
        </p:blipFill>
        <p:spPr>
          <a:xfrm>
            <a:off x="5797372" y="2234052"/>
            <a:ext cx="561975" cy="495300"/>
          </a:xfrm>
          <a:prstGeom prst="rect">
            <a:avLst/>
          </a:prstGeom>
        </p:spPr>
      </p:pic>
      <p:pic>
        <p:nvPicPr>
          <p:cNvPr id="17" name="Obrázek 16">
            <a:extLst>
              <a:ext uri="{FF2B5EF4-FFF2-40B4-BE49-F238E27FC236}">
                <a16:creationId xmlns:a16="http://schemas.microsoft.com/office/drawing/2014/main" id="{78C2B6F0-4349-4A99-BACB-34FE6CAD1712}"/>
              </a:ext>
            </a:extLst>
          </p:cNvPr>
          <p:cNvPicPr>
            <a:picLocks noChangeAspect="1"/>
          </p:cNvPicPr>
          <p:nvPr/>
        </p:nvPicPr>
        <p:blipFill>
          <a:blip r:embed="rId2"/>
          <a:stretch>
            <a:fillRect/>
          </a:stretch>
        </p:blipFill>
        <p:spPr>
          <a:xfrm>
            <a:off x="7414894" y="2234052"/>
            <a:ext cx="561975" cy="495300"/>
          </a:xfrm>
          <a:prstGeom prst="rect">
            <a:avLst/>
          </a:prstGeom>
        </p:spPr>
      </p:pic>
      <p:pic>
        <p:nvPicPr>
          <p:cNvPr id="18" name="Obrázek 17">
            <a:extLst>
              <a:ext uri="{FF2B5EF4-FFF2-40B4-BE49-F238E27FC236}">
                <a16:creationId xmlns:a16="http://schemas.microsoft.com/office/drawing/2014/main" id="{8CC3C7A0-0BA4-4693-B957-B659ED27A27B}"/>
              </a:ext>
            </a:extLst>
          </p:cNvPr>
          <p:cNvPicPr>
            <a:picLocks noChangeAspect="1"/>
          </p:cNvPicPr>
          <p:nvPr/>
        </p:nvPicPr>
        <p:blipFill>
          <a:blip r:embed="rId2"/>
          <a:stretch>
            <a:fillRect/>
          </a:stretch>
        </p:blipFill>
        <p:spPr>
          <a:xfrm>
            <a:off x="9032416" y="2234052"/>
            <a:ext cx="561975" cy="495300"/>
          </a:xfrm>
          <a:prstGeom prst="rect">
            <a:avLst/>
          </a:prstGeom>
        </p:spPr>
      </p:pic>
      <p:pic>
        <p:nvPicPr>
          <p:cNvPr id="19" name="Obrázek 18">
            <a:extLst>
              <a:ext uri="{FF2B5EF4-FFF2-40B4-BE49-F238E27FC236}">
                <a16:creationId xmlns:a16="http://schemas.microsoft.com/office/drawing/2014/main" id="{7EA1D914-166C-4AA0-BEC8-A33BD7F27941}"/>
              </a:ext>
            </a:extLst>
          </p:cNvPr>
          <p:cNvPicPr>
            <a:picLocks noChangeAspect="1"/>
          </p:cNvPicPr>
          <p:nvPr/>
        </p:nvPicPr>
        <p:blipFill>
          <a:blip r:embed="rId2"/>
          <a:stretch>
            <a:fillRect/>
          </a:stretch>
        </p:blipFill>
        <p:spPr>
          <a:xfrm>
            <a:off x="10649938" y="2234052"/>
            <a:ext cx="561975" cy="495300"/>
          </a:xfrm>
          <a:prstGeom prst="rect">
            <a:avLst/>
          </a:prstGeom>
        </p:spPr>
      </p:pic>
      <p:pic>
        <p:nvPicPr>
          <p:cNvPr id="20" name="Obrázek 19">
            <a:extLst>
              <a:ext uri="{FF2B5EF4-FFF2-40B4-BE49-F238E27FC236}">
                <a16:creationId xmlns:a16="http://schemas.microsoft.com/office/drawing/2014/main" id="{5DACD386-0F0C-4C14-AEAC-2F1E114E3D84}"/>
              </a:ext>
            </a:extLst>
          </p:cNvPr>
          <p:cNvPicPr>
            <a:picLocks noChangeAspect="1"/>
          </p:cNvPicPr>
          <p:nvPr/>
        </p:nvPicPr>
        <p:blipFill>
          <a:blip r:embed="rId2"/>
          <a:stretch>
            <a:fillRect/>
          </a:stretch>
        </p:blipFill>
        <p:spPr>
          <a:xfrm>
            <a:off x="2562328" y="2889487"/>
            <a:ext cx="561975" cy="495300"/>
          </a:xfrm>
          <a:prstGeom prst="rect">
            <a:avLst/>
          </a:prstGeom>
        </p:spPr>
      </p:pic>
      <p:pic>
        <p:nvPicPr>
          <p:cNvPr id="21" name="Obrázek 20">
            <a:extLst>
              <a:ext uri="{FF2B5EF4-FFF2-40B4-BE49-F238E27FC236}">
                <a16:creationId xmlns:a16="http://schemas.microsoft.com/office/drawing/2014/main" id="{5F7912CC-4375-424A-A888-410AF25654FE}"/>
              </a:ext>
            </a:extLst>
          </p:cNvPr>
          <p:cNvPicPr>
            <a:picLocks noChangeAspect="1"/>
          </p:cNvPicPr>
          <p:nvPr/>
        </p:nvPicPr>
        <p:blipFill>
          <a:blip r:embed="rId2"/>
          <a:stretch>
            <a:fillRect/>
          </a:stretch>
        </p:blipFill>
        <p:spPr>
          <a:xfrm>
            <a:off x="4179850" y="2889487"/>
            <a:ext cx="561975" cy="495300"/>
          </a:xfrm>
          <a:prstGeom prst="rect">
            <a:avLst/>
          </a:prstGeom>
        </p:spPr>
      </p:pic>
      <p:pic>
        <p:nvPicPr>
          <p:cNvPr id="22" name="Obrázek 21">
            <a:extLst>
              <a:ext uri="{FF2B5EF4-FFF2-40B4-BE49-F238E27FC236}">
                <a16:creationId xmlns:a16="http://schemas.microsoft.com/office/drawing/2014/main" id="{6B4EC1A7-3ACB-496B-BC2C-4FC199C4FE80}"/>
              </a:ext>
            </a:extLst>
          </p:cNvPr>
          <p:cNvPicPr>
            <a:picLocks noChangeAspect="1"/>
          </p:cNvPicPr>
          <p:nvPr/>
        </p:nvPicPr>
        <p:blipFill>
          <a:blip r:embed="rId2"/>
          <a:stretch>
            <a:fillRect/>
          </a:stretch>
        </p:blipFill>
        <p:spPr>
          <a:xfrm>
            <a:off x="5797372" y="2889487"/>
            <a:ext cx="561975" cy="495300"/>
          </a:xfrm>
          <a:prstGeom prst="rect">
            <a:avLst/>
          </a:prstGeom>
        </p:spPr>
      </p:pic>
      <p:pic>
        <p:nvPicPr>
          <p:cNvPr id="23" name="Obrázek 22">
            <a:extLst>
              <a:ext uri="{FF2B5EF4-FFF2-40B4-BE49-F238E27FC236}">
                <a16:creationId xmlns:a16="http://schemas.microsoft.com/office/drawing/2014/main" id="{A9BE9794-8349-40C1-8904-7569AC5A52BC}"/>
              </a:ext>
            </a:extLst>
          </p:cNvPr>
          <p:cNvPicPr>
            <a:picLocks noChangeAspect="1"/>
          </p:cNvPicPr>
          <p:nvPr/>
        </p:nvPicPr>
        <p:blipFill>
          <a:blip r:embed="rId2"/>
          <a:stretch>
            <a:fillRect/>
          </a:stretch>
        </p:blipFill>
        <p:spPr>
          <a:xfrm>
            <a:off x="7414894" y="2889487"/>
            <a:ext cx="561975" cy="495300"/>
          </a:xfrm>
          <a:prstGeom prst="rect">
            <a:avLst/>
          </a:prstGeom>
        </p:spPr>
      </p:pic>
      <p:pic>
        <p:nvPicPr>
          <p:cNvPr id="24" name="Obrázek 23">
            <a:extLst>
              <a:ext uri="{FF2B5EF4-FFF2-40B4-BE49-F238E27FC236}">
                <a16:creationId xmlns:a16="http://schemas.microsoft.com/office/drawing/2014/main" id="{D17D1FDF-D268-46BF-938B-B437115E93CC}"/>
              </a:ext>
            </a:extLst>
          </p:cNvPr>
          <p:cNvPicPr>
            <a:picLocks noChangeAspect="1"/>
          </p:cNvPicPr>
          <p:nvPr/>
        </p:nvPicPr>
        <p:blipFill>
          <a:blip r:embed="rId2"/>
          <a:stretch>
            <a:fillRect/>
          </a:stretch>
        </p:blipFill>
        <p:spPr>
          <a:xfrm>
            <a:off x="9032416" y="2889487"/>
            <a:ext cx="561975" cy="495300"/>
          </a:xfrm>
          <a:prstGeom prst="rect">
            <a:avLst/>
          </a:prstGeom>
        </p:spPr>
      </p:pic>
      <p:pic>
        <p:nvPicPr>
          <p:cNvPr id="25" name="Obrázek 24">
            <a:extLst>
              <a:ext uri="{FF2B5EF4-FFF2-40B4-BE49-F238E27FC236}">
                <a16:creationId xmlns:a16="http://schemas.microsoft.com/office/drawing/2014/main" id="{37CA5D29-17F7-438A-9485-7B9EADB9374E}"/>
              </a:ext>
            </a:extLst>
          </p:cNvPr>
          <p:cNvPicPr>
            <a:picLocks noChangeAspect="1"/>
          </p:cNvPicPr>
          <p:nvPr/>
        </p:nvPicPr>
        <p:blipFill>
          <a:blip r:embed="rId2"/>
          <a:stretch>
            <a:fillRect/>
          </a:stretch>
        </p:blipFill>
        <p:spPr>
          <a:xfrm>
            <a:off x="10649938" y="2889487"/>
            <a:ext cx="561975" cy="495300"/>
          </a:xfrm>
          <a:prstGeom prst="rect">
            <a:avLst/>
          </a:prstGeom>
        </p:spPr>
      </p:pic>
      <p:sp>
        <p:nvSpPr>
          <p:cNvPr id="26" name="Obdélník 25">
            <a:extLst>
              <a:ext uri="{FF2B5EF4-FFF2-40B4-BE49-F238E27FC236}">
                <a16:creationId xmlns:a16="http://schemas.microsoft.com/office/drawing/2014/main" id="{B0B1E24E-89DA-4264-B986-8FE3F4476F22}"/>
              </a:ext>
            </a:extLst>
          </p:cNvPr>
          <p:cNvSpPr/>
          <p:nvPr/>
        </p:nvSpPr>
        <p:spPr>
          <a:xfrm>
            <a:off x="0" y="3515883"/>
            <a:ext cx="12061861" cy="153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7" name="TextovéPole 26">
            <a:extLst>
              <a:ext uri="{FF2B5EF4-FFF2-40B4-BE49-F238E27FC236}">
                <a16:creationId xmlns:a16="http://schemas.microsoft.com/office/drawing/2014/main" id="{FEC4D158-C7F5-4B7C-AD7E-463F93C6D32E}"/>
              </a:ext>
            </a:extLst>
          </p:cNvPr>
          <p:cNvSpPr txBox="1"/>
          <p:nvPr/>
        </p:nvSpPr>
        <p:spPr>
          <a:xfrm>
            <a:off x="7202184" y="4951556"/>
            <a:ext cx="4430554" cy="923330"/>
          </a:xfrm>
          <a:prstGeom prst="rect">
            <a:avLst/>
          </a:prstGeom>
          <a:noFill/>
          <a:ln>
            <a:solidFill>
              <a:schemeClr val="accent1">
                <a:shade val="50000"/>
              </a:schemeClr>
            </a:solidFill>
          </a:ln>
        </p:spPr>
        <p:txBody>
          <a:bodyPr wrap="square" rtlCol="0">
            <a:spAutoFit/>
          </a:bodyPr>
          <a:lstStyle/>
          <a:p>
            <a:r>
              <a:rPr lang="cs-CZ" dirty="0"/>
              <a:t>AQLQ</a:t>
            </a:r>
            <a:r>
              <a:rPr lang="en-US" dirty="0"/>
              <a:t> </a:t>
            </a:r>
            <a:r>
              <a:rPr lang="cs-CZ" dirty="0"/>
              <a:t>(MCID 0.5b)</a:t>
            </a:r>
          </a:p>
          <a:p>
            <a:r>
              <a:rPr lang="en-US" dirty="0"/>
              <a:t>MD 0.23, 95%CI 0.11 to 0.35</a:t>
            </a:r>
            <a:endParaRPr lang="cs-CZ" dirty="0"/>
          </a:p>
          <a:p>
            <a:r>
              <a:rPr lang="cs-CZ" dirty="0"/>
              <a:t>(N=</a:t>
            </a:r>
            <a:r>
              <a:rPr lang="en-US" dirty="0"/>
              <a:t> 1541; </a:t>
            </a:r>
            <a:r>
              <a:rPr lang="en-US" dirty="0" err="1"/>
              <a:t>st</a:t>
            </a:r>
            <a:r>
              <a:rPr lang="cs-CZ" dirty="0"/>
              <a:t> </a:t>
            </a:r>
            <a:r>
              <a:rPr lang="en-US" dirty="0"/>
              <a:t>3</a:t>
            </a:r>
            <a:r>
              <a:rPr lang="cs-CZ" dirty="0"/>
              <a:t>), data </a:t>
            </a:r>
            <a:r>
              <a:rPr lang="cs-CZ" dirty="0" err="1"/>
              <a:t>only</a:t>
            </a:r>
            <a:r>
              <a:rPr lang="cs-CZ" dirty="0"/>
              <a:t> in </a:t>
            </a:r>
            <a:r>
              <a:rPr lang="cs-CZ" dirty="0" err="1"/>
              <a:t>eo</a:t>
            </a:r>
            <a:r>
              <a:rPr lang="cs-CZ" dirty="0"/>
              <a:t> </a:t>
            </a:r>
            <a:r>
              <a:rPr lang="cs-CZ" dirty="0" err="1"/>
              <a:t>available</a:t>
            </a:r>
            <a:endParaRPr lang="cs-CZ" dirty="0"/>
          </a:p>
        </p:txBody>
      </p:sp>
      <p:sp>
        <p:nvSpPr>
          <p:cNvPr id="28" name="Šipka: dolů 27">
            <a:extLst>
              <a:ext uri="{FF2B5EF4-FFF2-40B4-BE49-F238E27FC236}">
                <a16:creationId xmlns:a16="http://schemas.microsoft.com/office/drawing/2014/main" id="{8E3F7029-C019-4A73-8262-13E5FF5203A8}"/>
              </a:ext>
            </a:extLst>
          </p:cNvPr>
          <p:cNvSpPr/>
          <p:nvPr/>
        </p:nvSpPr>
        <p:spPr>
          <a:xfrm>
            <a:off x="7202184" y="3560720"/>
            <a:ext cx="965771" cy="1332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lů 29">
            <a:extLst>
              <a:ext uri="{FF2B5EF4-FFF2-40B4-BE49-F238E27FC236}">
                <a16:creationId xmlns:a16="http://schemas.microsoft.com/office/drawing/2014/main" id="{86CDF29F-1E3F-4394-9CDB-719248A8BE8B}"/>
              </a:ext>
            </a:extLst>
          </p:cNvPr>
          <p:cNvSpPr/>
          <p:nvPr/>
        </p:nvSpPr>
        <p:spPr>
          <a:xfrm>
            <a:off x="5583898" y="3560722"/>
            <a:ext cx="965771" cy="1332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a:extLst>
              <a:ext uri="{FF2B5EF4-FFF2-40B4-BE49-F238E27FC236}">
                <a16:creationId xmlns:a16="http://schemas.microsoft.com/office/drawing/2014/main" id="{30800492-160B-4D49-BBB1-58B922CBA0D9}"/>
              </a:ext>
            </a:extLst>
          </p:cNvPr>
          <p:cNvSpPr/>
          <p:nvPr/>
        </p:nvSpPr>
        <p:spPr>
          <a:xfrm>
            <a:off x="1251082" y="4319121"/>
            <a:ext cx="2725865" cy="1200329"/>
          </a:xfrm>
          <a:prstGeom prst="rect">
            <a:avLst/>
          </a:prstGeom>
          <a:ln>
            <a:solidFill>
              <a:schemeClr val="accent1">
                <a:shade val="50000"/>
              </a:schemeClr>
            </a:solidFill>
          </a:ln>
        </p:spPr>
        <p:txBody>
          <a:bodyPr wrap="square">
            <a:spAutoFit/>
          </a:bodyPr>
          <a:lstStyle/>
          <a:p>
            <a:r>
              <a:rPr lang="cs-CZ" dirty="0"/>
              <a:t>RR</a:t>
            </a:r>
            <a:r>
              <a:rPr lang="en-US" dirty="0"/>
              <a:t> 0.62, 95% CI</a:t>
            </a:r>
            <a:r>
              <a:rPr lang="cs-CZ" dirty="0"/>
              <a:t> </a:t>
            </a:r>
            <a:r>
              <a:rPr lang="en-US" dirty="0"/>
              <a:t>0.55 </a:t>
            </a:r>
            <a:r>
              <a:rPr lang="cs-CZ" dirty="0"/>
              <a:t>-</a:t>
            </a:r>
            <a:r>
              <a:rPr lang="en-US" dirty="0"/>
              <a:t> 0.70</a:t>
            </a:r>
            <a:endParaRPr lang="cs-CZ" dirty="0"/>
          </a:p>
          <a:p>
            <a:r>
              <a:rPr lang="cs-CZ" dirty="0"/>
              <a:t>(N</a:t>
            </a:r>
            <a:r>
              <a:rPr lang="en-US" dirty="0"/>
              <a:t> = 2456; s</a:t>
            </a:r>
            <a:r>
              <a:rPr lang="cs-CZ" dirty="0"/>
              <a:t>t</a:t>
            </a:r>
            <a:r>
              <a:rPr lang="en-US" dirty="0"/>
              <a:t> = 3</a:t>
            </a:r>
            <a:r>
              <a:rPr lang="cs-CZ" dirty="0"/>
              <a:t>)</a:t>
            </a:r>
          </a:p>
          <a:p>
            <a:r>
              <a:rPr lang="cs-CZ" dirty="0"/>
              <a:t>in </a:t>
            </a:r>
            <a:r>
              <a:rPr lang="cs-CZ" dirty="0" err="1"/>
              <a:t>both</a:t>
            </a:r>
            <a:r>
              <a:rPr lang="cs-CZ" dirty="0"/>
              <a:t> </a:t>
            </a:r>
            <a:r>
              <a:rPr lang="cs-CZ" dirty="0" err="1"/>
              <a:t>eo</a:t>
            </a:r>
            <a:r>
              <a:rPr lang="cs-CZ" dirty="0"/>
              <a:t> and non-</a:t>
            </a:r>
            <a:r>
              <a:rPr lang="cs-CZ" dirty="0" err="1"/>
              <a:t>eo</a:t>
            </a:r>
            <a:endParaRPr lang="cs-CZ" dirty="0"/>
          </a:p>
          <a:p>
            <a:r>
              <a:rPr lang="cs-CZ" dirty="0" err="1"/>
              <a:t>larger</a:t>
            </a:r>
            <a:r>
              <a:rPr lang="cs-CZ" dirty="0"/>
              <a:t> in </a:t>
            </a:r>
            <a:r>
              <a:rPr lang="cs-CZ" dirty="0" err="1"/>
              <a:t>eo</a:t>
            </a:r>
            <a:endParaRPr lang="cs-CZ" dirty="0"/>
          </a:p>
        </p:txBody>
      </p:sp>
      <p:sp>
        <p:nvSpPr>
          <p:cNvPr id="33" name="Šipka: dolů 32">
            <a:extLst>
              <a:ext uri="{FF2B5EF4-FFF2-40B4-BE49-F238E27FC236}">
                <a16:creationId xmlns:a16="http://schemas.microsoft.com/office/drawing/2014/main" id="{912CDA04-5EFD-49E6-A51C-C0E0D7695077}"/>
              </a:ext>
            </a:extLst>
          </p:cNvPr>
          <p:cNvSpPr/>
          <p:nvPr/>
        </p:nvSpPr>
        <p:spPr>
          <a:xfrm>
            <a:off x="2352045" y="3517979"/>
            <a:ext cx="965771" cy="698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a:extLst>
              <a:ext uri="{FF2B5EF4-FFF2-40B4-BE49-F238E27FC236}">
                <a16:creationId xmlns:a16="http://schemas.microsoft.com/office/drawing/2014/main" id="{CA0C833B-D0B6-47A7-9DF3-941FC95B57F5}"/>
              </a:ext>
            </a:extLst>
          </p:cNvPr>
          <p:cNvSpPr/>
          <p:nvPr/>
        </p:nvSpPr>
        <p:spPr>
          <a:xfrm>
            <a:off x="7202184" y="5823103"/>
            <a:ext cx="4430553" cy="923330"/>
          </a:xfrm>
          <a:prstGeom prst="rect">
            <a:avLst/>
          </a:prstGeom>
          <a:ln>
            <a:solidFill>
              <a:schemeClr val="accent1">
                <a:shade val="50000"/>
              </a:schemeClr>
            </a:solidFill>
          </a:ln>
        </p:spPr>
        <p:txBody>
          <a:bodyPr wrap="square">
            <a:spAutoFit/>
          </a:bodyPr>
          <a:lstStyle/>
          <a:p>
            <a:r>
              <a:rPr lang="en-US" dirty="0"/>
              <a:t>ACQ</a:t>
            </a:r>
            <a:r>
              <a:rPr lang="cs-CZ" dirty="0"/>
              <a:t> (MCID 0.5b)</a:t>
            </a:r>
          </a:p>
          <a:p>
            <a:r>
              <a:rPr lang="cs-CZ" dirty="0"/>
              <a:t>MD -0.20, 95% CI -0.29 to -0.11</a:t>
            </a:r>
          </a:p>
          <a:p>
            <a:r>
              <a:rPr lang="cs-CZ" dirty="0"/>
              <a:t>(N= 2359; </a:t>
            </a:r>
            <a:r>
              <a:rPr lang="cs-CZ" dirty="0" err="1"/>
              <a:t>studies</a:t>
            </a:r>
            <a:r>
              <a:rPr lang="cs-CZ" dirty="0"/>
              <a:t> = 3), in </a:t>
            </a:r>
            <a:r>
              <a:rPr lang="cs-CZ" dirty="0" err="1"/>
              <a:t>both</a:t>
            </a:r>
            <a:r>
              <a:rPr lang="cs-CZ" dirty="0"/>
              <a:t> </a:t>
            </a:r>
            <a:r>
              <a:rPr lang="cs-CZ" dirty="0" err="1"/>
              <a:t>eo</a:t>
            </a:r>
            <a:r>
              <a:rPr lang="cs-CZ" dirty="0"/>
              <a:t> and non-</a:t>
            </a:r>
            <a:r>
              <a:rPr lang="cs-CZ" dirty="0" err="1"/>
              <a:t>eo</a:t>
            </a:r>
            <a:endParaRPr lang="cs-CZ" dirty="0"/>
          </a:p>
        </p:txBody>
      </p:sp>
      <p:sp>
        <p:nvSpPr>
          <p:cNvPr id="35" name="Obdélník 34">
            <a:extLst>
              <a:ext uri="{FF2B5EF4-FFF2-40B4-BE49-F238E27FC236}">
                <a16:creationId xmlns:a16="http://schemas.microsoft.com/office/drawing/2014/main" id="{55573682-C2FA-43E5-B6EE-E5F30A39AA15}"/>
              </a:ext>
            </a:extLst>
          </p:cNvPr>
          <p:cNvSpPr/>
          <p:nvPr/>
        </p:nvSpPr>
        <p:spPr>
          <a:xfrm>
            <a:off x="4075890" y="4951556"/>
            <a:ext cx="3027351" cy="1477328"/>
          </a:xfrm>
          <a:prstGeom prst="rect">
            <a:avLst/>
          </a:prstGeom>
          <a:ln>
            <a:solidFill>
              <a:schemeClr val="accent1">
                <a:shade val="50000"/>
              </a:schemeClr>
            </a:solidFill>
          </a:ln>
        </p:spPr>
        <p:txBody>
          <a:bodyPr wrap="square">
            <a:spAutoFit/>
          </a:bodyPr>
          <a:lstStyle/>
          <a:p>
            <a:r>
              <a:rPr lang="en-US" dirty="0"/>
              <a:t>pre-bronchodilator</a:t>
            </a:r>
            <a:r>
              <a:rPr lang="cs-CZ" dirty="0"/>
              <a:t> </a:t>
            </a:r>
            <a:r>
              <a:rPr lang="en-US" dirty="0"/>
              <a:t>FEV1</a:t>
            </a:r>
          </a:p>
          <a:p>
            <a:r>
              <a:rPr lang="en-US" dirty="0"/>
              <a:t>MD 0.10, 95%CI 0.05 to 0.14 </a:t>
            </a:r>
            <a:endParaRPr lang="cs-CZ" dirty="0"/>
          </a:p>
          <a:p>
            <a:r>
              <a:rPr lang="cs-CZ" dirty="0"/>
              <a:t>(N</a:t>
            </a:r>
            <a:r>
              <a:rPr lang="en-US" dirty="0"/>
              <a:t> =</a:t>
            </a:r>
            <a:r>
              <a:rPr lang="cs-CZ" dirty="0"/>
              <a:t> </a:t>
            </a:r>
            <a:r>
              <a:rPr lang="en-US" dirty="0"/>
              <a:t>2355; </a:t>
            </a:r>
            <a:r>
              <a:rPr lang="en-US" dirty="0" err="1"/>
              <a:t>st</a:t>
            </a:r>
            <a:r>
              <a:rPr lang="en-US" dirty="0"/>
              <a:t> = 3</a:t>
            </a:r>
            <a:r>
              <a:rPr lang="cs-CZ" dirty="0"/>
              <a:t>)</a:t>
            </a:r>
          </a:p>
          <a:p>
            <a:r>
              <a:rPr lang="cs-CZ" sz="1200" dirty="0"/>
              <a:t>benefit </a:t>
            </a:r>
            <a:r>
              <a:rPr lang="cs-CZ" sz="1200" dirty="0" err="1"/>
              <a:t>only</a:t>
            </a:r>
            <a:r>
              <a:rPr lang="cs-CZ" sz="1200" dirty="0"/>
              <a:t> in </a:t>
            </a:r>
            <a:r>
              <a:rPr lang="cs-CZ" sz="1200" dirty="0" err="1"/>
              <a:t>eo</a:t>
            </a:r>
            <a:endParaRPr lang="cs-CZ" sz="1200" dirty="0"/>
          </a:p>
          <a:p>
            <a:r>
              <a:rPr lang="en-US" sz="1200" dirty="0"/>
              <a:t>significant subgroup </a:t>
            </a:r>
            <a:r>
              <a:rPr lang="cs-CZ" sz="1200" dirty="0"/>
              <a:t>d</a:t>
            </a:r>
            <a:r>
              <a:rPr lang="en-US" sz="1200" dirty="0" err="1"/>
              <a:t>ifference</a:t>
            </a:r>
            <a:r>
              <a:rPr lang="en-US" sz="1200" dirty="0"/>
              <a:t> </a:t>
            </a:r>
            <a:r>
              <a:rPr lang="en-US" sz="1200" dirty="0" err="1"/>
              <a:t>eo</a:t>
            </a:r>
            <a:r>
              <a:rPr lang="cs-CZ" sz="1200" dirty="0"/>
              <a:t> vs. non-</a:t>
            </a:r>
            <a:r>
              <a:rPr lang="cs-CZ" sz="1200" dirty="0" err="1"/>
              <a:t>eo</a:t>
            </a:r>
            <a:r>
              <a:rPr lang="en-US" sz="1200" dirty="0"/>
              <a:t> </a:t>
            </a:r>
            <a:endParaRPr lang="cs-CZ" sz="1200" dirty="0"/>
          </a:p>
          <a:p>
            <a:r>
              <a:rPr lang="en-US" sz="1200" dirty="0"/>
              <a:t>(P = 0.02, I˛ = 82.0%)</a:t>
            </a:r>
            <a:endParaRPr lang="cs-CZ" sz="1200" dirty="0"/>
          </a:p>
        </p:txBody>
      </p:sp>
      <p:sp>
        <p:nvSpPr>
          <p:cNvPr id="36" name="Obdélník 35">
            <a:extLst>
              <a:ext uri="{FF2B5EF4-FFF2-40B4-BE49-F238E27FC236}">
                <a16:creationId xmlns:a16="http://schemas.microsoft.com/office/drawing/2014/main" id="{B6EEA0BE-FB29-4C64-A4DE-DB25D96AB93D}"/>
              </a:ext>
            </a:extLst>
          </p:cNvPr>
          <p:cNvSpPr/>
          <p:nvPr/>
        </p:nvSpPr>
        <p:spPr>
          <a:xfrm>
            <a:off x="8440902" y="4263085"/>
            <a:ext cx="2658358" cy="646331"/>
          </a:xfrm>
          <a:prstGeom prst="rect">
            <a:avLst/>
          </a:prstGeom>
          <a:ln>
            <a:solidFill>
              <a:schemeClr val="accent1">
                <a:shade val="50000"/>
              </a:schemeClr>
            </a:solidFill>
          </a:ln>
        </p:spPr>
        <p:txBody>
          <a:bodyPr wrap="square">
            <a:spAutoFit/>
          </a:bodyPr>
          <a:lstStyle/>
          <a:p>
            <a:r>
              <a:rPr lang="cs-CZ" sz="1200" b="1" dirty="0">
                <a:solidFill>
                  <a:srgbClr val="FF0000"/>
                </a:solidFill>
              </a:rPr>
              <a:t>% </a:t>
            </a:r>
            <a:r>
              <a:rPr lang="cs-CZ" sz="1200" b="1" dirty="0" err="1">
                <a:solidFill>
                  <a:srgbClr val="FF0000"/>
                </a:solidFill>
              </a:rPr>
              <a:t>change</a:t>
            </a:r>
            <a:r>
              <a:rPr lang="cs-CZ" sz="1200" b="1" dirty="0">
                <a:solidFill>
                  <a:srgbClr val="FF0000"/>
                </a:solidFill>
              </a:rPr>
              <a:t> </a:t>
            </a:r>
            <a:r>
              <a:rPr lang="cs-CZ" sz="1200" b="1" dirty="0" err="1">
                <a:solidFill>
                  <a:srgbClr val="FF0000"/>
                </a:solidFill>
              </a:rPr>
              <a:t>from</a:t>
            </a:r>
            <a:r>
              <a:rPr lang="cs-CZ" sz="1200" b="1" dirty="0">
                <a:solidFill>
                  <a:srgbClr val="FF0000"/>
                </a:solidFill>
              </a:rPr>
              <a:t> </a:t>
            </a:r>
            <a:r>
              <a:rPr lang="cs-CZ" sz="1200" b="1" dirty="0" err="1">
                <a:solidFill>
                  <a:srgbClr val="FF0000"/>
                </a:solidFill>
              </a:rPr>
              <a:t>baseline</a:t>
            </a:r>
            <a:endParaRPr lang="cs-CZ" sz="1200" b="1" dirty="0">
              <a:solidFill>
                <a:srgbClr val="FF0000"/>
              </a:solidFill>
            </a:endParaRPr>
          </a:p>
          <a:p>
            <a:r>
              <a:rPr lang="cs-CZ" sz="1200" b="1" dirty="0">
                <a:solidFill>
                  <a:srgbClr val="FF0000"/>
                </a:solidFill>
              </a:rPr>
              <a:t>MD -104.74</a:t>
            </a:r>
            <a:r>
              <a:rPr lang="cs-CZ" sz="1200" dirty="0"/>
              <a:t>, 95% CI -116.12 to - 93.35; N = 2295; st = 2</a:t>
            </a:r>
          </a:p>
        </p:txBody>
      </p:sp>
      <p:sp>
        <p:nvSpPr>
          <p:cNvPr id="39" name="Šipka: dolů 38">
            <a:extLst>
              <a:ext uri="{FF2B5EF4-FFF2-40B4-BE49-F238E27FC236}">
                <a16:creationId xmlns:a16="http://schemas.microsoft.com/office/drawing/2014/main" id="{531F9969-4344-4742-96DB-E0DBF43982EB}"/>
              </a:ext>
            </a:extLst>
          </p:cNvPr>
          <p:cNvSpPr/>
          <p:nvPr/>
        </p:nvSpPr>
        <p:spPr>
          <a:xfrm>
            <a:off x="8818440" y="3560719"/>
            <a:ext cx="965771" cy="66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vál 37">
            <a:extLst>
              <a:ext uri="{FF2B5EF4-FFF2-40B4-BE49-F238E27FC236}">
                <a16:creationId xmlns:a16="http://schemas.microsoft.com/office/drawing/2014/main" id="{7D2AB8E8-EE69-4A94-B2B1-71F40E670C8B}"/>
              </a:ext>
            </a:extLst>
          </p:cNvPr>
          <p:cNvSpPr/>
          <p:nvPr/>
        </p:nvSpPr>
        <p:spPr>
          <a:xfrm>
            <a:off x="9032416" y="1647961"/>
            <a:ext cx="296519" cy="2774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vál 30">
            <a:extLst>
              <a:ext uri="{FF2B5EF4-FFF2-40B4-BE49-F238E27FC236}">
                <a16:creationId xmlns:a16="http://schemas.microsoft.com/office/drawing/2014/main" id="{A757B744-7F85-4F17-9699-B66E43C96F61}"/>
              </a:ext>
            </a:extLst>
          </p:cNvPr>
          <p:cNvSpPr/>
          <p:nvPr/>
        </p:nvSpPr>
        <p:spPr>
          <a:xfrm>
            <a:off x="4293232" y="2343001"/>
            <a:ext cx="296519" cy="2774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0F59CD68-6188-4889-9227-736CADC01426}"/>
              </a:ext>
            </a:extLst>
          </p:cNvPr>
          <p:cNvSpPr/>
          <p:nvPr/>
        </p:nvSpPr>
        <p:spPr>
          <a:xfrm>
            <a:off x="3604946" y="3670324"/>
            <a:ext cx="2064916" cy="461665"/>
          </a:xfrm>
          <a:prstGeom prst="rect">
            <a:avLst/>
          </a:prstGeom>
          <a:ln>
            <a:solidFill>
              <a:srgbClr val="0070C0"/>
            </a:solidFill>
          </a:ln>
        </p:spPr>
        <p:txBody>
          <a:bodyPr wrap="square">
            <a:spAutoFit/>
          </a:bodyPr>
          <a:lstStyle/>
          <a:p>
            <a:r>
              <a:rPr lang="cs-CZ" sz="1200" dirty="0"/>
              <a:t>RR 0.68, 95% CI 0.47 to 0.98</a:t>
            </a:r>
          </a:p>
          <a:p>
            <a:r>
              <a:rPr lang="cs-CZ" sz="1200" dirty="0"/>
              <a:t>N = 1537; st = 2</a:t>
            </a:r>
          </a:p>
        </p:txBody>
      </p:sp>
    </p:spTree>
    <p:extLst>
      <p:ext uri="{BB962C8B-B14F-4D97-AF65-F5344CB8AC3E}">
        <p14:creationId xmlns:p14="http://schemas.microsoft.com/office/powerpoint/2010/main" val="85168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29" grpId="0" animBg="1"/>
      <p:bldP spid="33" grpId="0" animBg="1"/>
      <p:bldP spid="32" grpId="0" animBg="1"/>
      <p:bldP spid="35" grpId="0" animBg="1"/>
      <p:bldP spid="36" grpId="0" animBg="1"/>
      <p:bldP spid="39"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E99F70-3C57-4E77-920E-92EA5580F046}"/>
              </a:ext>
            </a:extLst>
          </p:cNvPr>
          <p:cNvSpPr>
            <a:spLocks noGrp="1"/>
          </p:cNvSpPr>
          <p:nvPr>
            <p:ph type="title"/>
          </p:nvPr>
        </p:nvSpPr>
        <p:spPr>
          <a:xfrm>
            <a:off x="838199" y="365125"/>
            <a:ext cx="10737715" cy="1325563"/>
          </a:xfrm>
        </p:spPr>
        <p:txBody>
          <a:bodyPr/>
          <a:lstStyle/>
          <a:p>
            <a:r>
              <a:rPr lang="cs-CZ" dirty="0"/>
              <a:t>Kortikoidy šetřící efekt anti IL-5 (</a:t>
            </a:r>
            <a:r>
              <a:rPr lang="cs-CZ" dirty="0" err="1"/>
              <a:t>mepolizumab</a:t>
            </a:r>
            <a:r>
              <a:rPr lang="cs-CZ" dirty="0"/>
              <a:t>)</a:t>
            </a:r>
          </a:p>
        </p:txBody>
      </p:sp>
      <p:sp>
        <p:nvSpPr>
          <p:cNvPr id="5" name="TextovéPole 4">
            <a:extLst>
              <a:ext uri="{FF2B5EF4-FFF2-40B4-BE49-F238E27FC236}">
                <a16:creationId xmlns:a16="http://schemas.microsoft.com/office/drawing/2014/main" id="{AE13A3CE-AAD0-49AF-A768-608D37CE4165}"/>
              </a:ext>
            </a:extLst>
          </p:cNvPr>
          <p:cNvSpPr txBox="1"/>
          <p:nvPr/>
        </p:nvSpPr>
        <p:spPr>
          <a:xfrm>
            <a:off x="9776298" y="6245158"/>
            <a:ext cx="1922321" cy="369332"/>
          </a:xfrm>
          <a:prstGeom prst="rect">
            <a:avLst/>
          </a:prstGeom>
          <a:noFill/>
        </p:spPr>
        <p:txBody>
          <a:bodyPr wrap="none" rtlCol="0">
            <a:spAutoFit/>
          </a:bodyPr>
          <a:lstStyle/>
          <a:p>
            <a:r>
              <a:rPr lang="cs-CZ" dirty="0"/>
              <a:t>Bel E., NEJM, 2014</a:t>
            </a:r>
          </a:p>
        </p:txBody>
      </p:sp>
      <p:sp>
        <p:nvSpPr>
          <p:cNvPr id="7" name="TextovéPole 6">
            <a:extLst>
              <a:ext uri="{FF2B5EF4-FFF2-40B4-BE49-F238E27FC236}">
                <a16:creationId xmlns:a16="http://schemas.microsoft.com/office/drawing/2014/main" id="{C60AB037-8F4A-4561-889D-2EF7B40B2D77}"/>
              </a:ext>
            </a:extLst>
          </p:cNvPr>
          <p:cNvSpPr txBox="1"/>
          <p:nvPr/>
        </p:nvSpPr>
        <p:spPr>
          <a:xfrm>
            <a:off x="838199" y="1690688"/>
            <a:ext cx="9429184" cy="1015663"/>
          </a:xfrm>
          <a:prstGeom prst="rect">
            <a:avLst/>
          </a:prstGeom>
          <a:noFill/>
        </p:spPr>
        <p:txBody>
          <a:bodyPr wrap="none" rtlCol="0">
            <a:spAutoFit/>
          </a:bodyPr>
          <a:lstStyle/>
          <a:p>
            <a:r>
              <a:rPr lang="cs-CZ" sz="1200" dirty="0"/>
              <a:t>n = </a:t>
            </a:r>
            <a:r>
              <a:rPr lang="en-US" sz="1200" dirty="0"/>
              <a:t>135</a:t>
            </a:r>
            <a:endParaRPr lang="cs-CZ" sz="1200" dirty="0"/>
          </a:p>
          <a:p>
            <a:r>
              <a:rPr lang="en-US" sz="1200" b="1" dirty="0"/>
              <a:t>severe eosinophilic asthma</a:t>
            </a:r>
            <a:r>
              <a:rPr lang="cs-CZ" sz="1200" b="1" dirty="0"/>
              <a:t> </a:t>
            </a:r>
            <a:r>
              <a:rPr lang="cs-CZ" sz="1200" dirty="0"/>
              <a:t>(300cells/mm</a:t>
            </a:r>
            <a:r>
              <a:rPr lang="cs-CZ" sz="1200" baseline="30000" dirty="0"/>
              <a:t>3</a:t>
            </a:r>
            <a:r>
              <a:rPr lang="cs-CZ" sz="1200" dirty="0"/>
              <a:t> last Y </a:t>
            </a:r>
            <a:r>
              <a:rPr lang="cs-CZ" sz="1200" dirty="0" err="1"/>
              <a:t>or</a:t>
            </a:r>
            <a:r>
              <a:rPr lang="cs-CZ" sz="1200" dirty="0"/>
              <a:t> 150bb/mm</a:t>
            </a:r>
            <a:r>
              <a:rPr lang="cs-CZ" sz="1200" baseline="30000" dirty="0"/>
              <a:t>3 </a:t>
            </a:r>
            <a:r>
              <a:rPr lang="cs-CZ" sz="1200" dirty="0" err="1"/>
              <a:t>during</a:t>
            </a:r>
            <a:r>
              <a:rPr lang="cs-CZ" sz="1200" dirty="0"/>
              <a:t> </a:t>
            </a:r>
            <a:r>
              <a:rPr lang="cs-CZ" sz="1200" dirty="0" err="1"/>
              <a:t>optimiziacion</a:t>
            </a:r>
            <a:r>
              <a:rPr lang="cs-CZ" sz="1200" dirty="0"/>
              <a:t> </a:t>
            </a:r>
            <a:r>
              <a:rPr lang="cs-CZ" sz="1200" dirty="0" err="1"/>
              <a:t>phase</a:t>
            </a:r>
            <a:r>
              <a:rPr lang="cs-CZ" sz="1200" dirty="0"/>
              <a:t>)</a:t>
            </a:r>
            <a:endParaRPr lang="cs-CZ" sz="1200" b="1" dirty="0"/>
          </a:p>
          <a:p>
            <a:r>
              <a:rPr lang="en-US" sz="1200" dirty="0"/>
              <a:t>6</a:t>
            </a:r>
            <a:r>
              <a:rPr lang="cs-CZ" sz="1200" dirty="0"/>
              <a:t>M </a:t>
            </a:r>
            <a:r>
              <a:rPr lang="en-US" sz="1200" dirty="0"/>
              <a:t>maintenance with systemic glucocorticoids (5 to 35 mg per day of prednisone or its equivalent) before entering the study</a:t>
            </a:r>
            <a:endParaRPr lang="cs-CZ" sz="1200" dirty="0"/>
          </a:p>
          <a:p>
            <a:r>
              <a:rPr lang="cs-CZ" sz="1200" dirty="0"/>
              <a:t>+ </a:t>
            </a:r>
            <a:r>
              <a:rPr lang="cs-CZ" sz="1200" dirty="0" err="1"/>
              <a:t>hi</a:t>
            </a:r>
            <a:r>
              <a:rPr lang="en-US" sz="1200" dirty="0" err="1"/>
              <a:t>gh</a:t>
            </a:r>
            <a:r>
              <a:rPr lang="en-US" sz="1200" dirty="0"/>
              <a:t>-dose </a:t>
            </a:r>
            <a:r>
              <a:rPr lang="cs-CZ" sz="1200" dirty="0"/>
              <a:t>ICS + </a:t>
            </a:r>
            <a:r>
              <a:rPr lang="en-US" sz="1200" dirty="0"/>
              <a:t> an additional controller</a:t>
            </a:r>
            <a:endParaRPr lang="cs-CZ" sz="1200" dirty="0"/>
          </a:p>
          <a:p>
            <a:r>
              <a:rPr lang="en-US" sz="1200" b="1" dirty="0"/>
              <a:t>glucocorticoid-sparing effect of mepolizumab </a:t>
            </a:r>
            <a:r>
              <a:rPr lang="en-US" sz="1200" dirty="0"/>
              <a:t>(at a dose of 100 mg) with that of placebo administered subcutaneously every 4 weeks for 20 weeks. </a:t>
            </a:r>
            <a:endParaRPr lang="cs-CZ" sz="1200" dirty="0"/>
          </a:p>
        </p:txBody>
      </p:sp>
      <p:pic>
        <p:nvPicPr>
          <p:cNvPr id="9" name="Obrázek 8">
            <a:extLst>
              <a:ext uri="{FF2B5EF4-FFF2-40B4-BE49-F238E27FC236}">
                <a16:creationId xmlns:a16="http://schemas.microsoft.com/office/drawing/2014/main" id="{01631706-ACB0-411E-9005-DA2A438F2C59}"/>
              </a:ext>
            </a:extLst>
          </p:cNvPr>
          <p:cNvPicPr>
            <a:picLocks noChangeAspect="1"/>
          </p:cNvPicPr>
          <p:nvPr/>
        </p:nvPicPr>
        <p:blipFill>
          <a:blip r:embed="rId2"/>
          <a:stretch>
            <a:fillRect/>
          </a:stretch>
        </p:blipFill>
        <p:spPr>
          <a:xfrm>
            <a:off x="838199" y="2900863"/>
            <a:ext cx="3324225" cy="2524125"/>
          </a:xfrm>
          <a:prstGeom prst="rect">
            <a:avLst/>
          </a:prstGeom>
        </p:spPr>
      </p:pic>
      <p:pic>
        <p:nvPicPr>
          <p:cNvPr id="10" name="Obrázek 9">
            <a:extLst>
              <a:ext uri="{FF2B5EF4-FFF2-40B4-BE49-F238E27FC236}">
                <a16:creationId xmlns:a16="http://schemas.microsoft.com/office/drawing/2014/main" id="{EEDCBA12-0D7D-48E2-A6C8-353AEA3B2511}"/>
              </a:ext>
            </a:extLst>
          </p:cNvPr>
          <p:cNvPicPr>
            <a:picLocks noChangeAspect="1"/>
          </p:cNvPicPr>
          <p:nvPr/>
        </p:nvPicPr>
        <p:blipFill rotWithShape="1">
          <a:blip r:embed="rId3"/>
          <a:srcRect t="1474" b="1"/>
          <a:stretch/>
        </p:blipFill>
        <p:spPr>
          <a:xfrm>
            <a:off x="4250906" y="3016251"/>
            <a:ext cx="3305175" cy="2411829"/>
          </a:xfrm>
          <a:prstGeom prst="rect">
            <a:avLst/>
          </a:prstGeom>
        </p:spPr>
      </p:pic>
      <p:pic>
        <p:nvPicPr>
          <p:cNvPr id="11" name="Obrázek 10">
            <a:extLst>
              <a:ext uri="{FF2B5EF4-FFF2-40B4-BE49-F238E27FC236}">
                <a16:creationId xmlns:a16="http://schemas.microsoft.com/office/drawing/2014/main" id="{4650D94F-FE4D-4622-907A-23F90A2C4494}"/>
              </a:ext>
            </a:extLst>
          </p:cNvPr>
          <p:cNvPicPr>
            <a:picLocks noChangeAspect="1"/>
          </p:cNvPicPr>
          <p:nvPr/>
        </p:nvPicPr>
        <p:blipFill rotWithShape="1">
          <a:blip r:embed="rId4"/>
          <a:srcRect l="1508" t="3246" r="1798" b="2526"/>
          <a:stretch/>
        </p:blipFill>
        <p:spPr>
          <a:xfrm>
            <a:off x="7791855" y="3104147"/>
            <a:ext cx="3287949" cy="2216883"/>
          </a:xfrm>
          <a:prstGeom prst="rect">
            <a:avLst/>
          </a:prstGeom>
        </p:spPr>
      </p:pic>
      <p:sp>
        <p:nvSpPr>
          <p:cNvPr id="12" name="TextovéPole 11">
            <a:extLst>
              <a:ext uri="{FF2B5EF4-FFF2-40B4-BE49-F238E27FC236}">
                <a16:creationId xmlns:a16="http://schemas.microsoft.com/office/drawing/2014/main" id="{9BCB0B60-2BE5-4424-9BE7-6D14E74F1D69}"/>
              </a:ext>
            </a:extLst>
          </p:cNvPr>
          <p:cNvSpPr txBox="1"/>
          <p:nvPr/>
        </p:nvSpPr>
        <p:spPr>
          <a:xfrm>
            <a:off x="1517515" y="5522223"/>
            <a:ext cx="2518449" cy="369332"/>
          </a:xfrm>
          <a:prstGeom prst="rect">
            <a:avLst/>
          </a:prstGeom>
          <a:noFill/>
        </p:spPr>
        <p:txBody>
          <a:bodyPr wrap="square" rtlCol="0">
            <a:spAutoFit/>
          </a:bodyPr>
          <a:lstStyle/>
          <a:p>
            <a:r>
              <a:rPr lang="cs-CZ" dirty="0" err="1"/>
              <a:t>median</a:t>
            </a:r>
            <a:r>
              <a:rPr lang="cs-CZ" dirty="0"/>
              <a:t> </a:t>
            </a:r>
            <a:r>
              <a:rPr lang="cs-CZ" dirty="0" err="1"/>
              <a:t>reduction</a:t>
            </a:r>
            <a:r>
              <a:rPr lang="cs-CZ" dirty="0"/>
              <a:t> 50%</a:t>
            </a:r>
          </a:p>
        </p:txBody>
      </p:sp>
    </p:spTree>
    <p:extLst>
      <p:ext uri="{BB962C8B-B14F-4D97-AF65-F5344CB8AC3E}">
        <p14:creationId xmlns:p14="http://schemas.microsoft.com/office/powerpoint/2010/main" val="228400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E99F70-3C57-4E77-920E-92EA5580F046}"/>
              </a:ext>
            </a:extLst>
          </p:cNvPr>
          <p:cNvSpPr>
            <a:spLocks noGrp="1"/>
          </p:cNvSpPr>
          <p:nvPr>
            <p:ph type="title"/>
          </p:nvPr>
        </p:nvSpPr>
        <p:spPr>
          <a:xfrm>
            <a:off x="838199" y="365125"/>
            <a:ext cx="11136550" cy="1325563"/>
          </a:xfrm>
        </p:spPr>
        <p:txBody>
          <a:bodyPr/>
          <a:lstStyle/>
          <a:p>
            <a:r>
              <a:rPr lang="cs-CZ" dirty="0"/>
              <a:t>Kortikoidy šetřící efekt anti IL-5R (</a:t>
            </a:r>
            <a:r>
              <a:rPr lang="cs-CZ" dirty="0" err="1"/>
              <a:t>benralizumab</a:t>
            </a:r>
            <a:r>
              <a:rPr lang="cs-CZ" dirty="0"/>
              <a:t>)</a:t>
            </a:r>
          </a:p>
        </p:txBody>
      </p:sp>
      <p:sp>
        <p:nvSpPr>
          <p:cNvPr id="5" name="TextovéPole 4">
            <a:extLst>
              <a:ext uri="{FF2B5EF4-FFF2-40B4-BE49-F238E27FC236}">
                <a16:creationId xmlns:a16="http://schemas.microsoft.com/office/drawing/2014/main" id="{AE13A3CE-AAD0-49AF-A768-608D37CE4165}"/>
              </a:ext>
            </a:extLst>
          </p:cNvPr>
          <p:cNvSpPr txBox="1"/>
          <p:nvPr/>
        </p:nvSpPr>
        <p:spPr>
          <a:xfrm>
            <a:off x="9776298" y="6245158"/>
            <a:ext cx="1998689" cy="369332"/>
          </a:xfrm>
          <a:prstGeom prst="rect">
            <a:avLst/>
          </a:prstGeom>
          <a:noFill/>
        </p:spPr>
        <p:txBody>
          <a:bodyPr wrap="none" rtlCol="0">
            <a:spAutoFit/>
          </a:bodyPr>
          <a:lstStyle/>
          <a:p>
            <a:r>
              <a:rPr lang="cs-CZ" dirty="0"/>
              <a:t>Nair P., NEJM, 2017</a:t>
            </a:r>
          </a:p>
        </p:txBody>
      </p:sp>
      <p:pic>
        <p:nvPicPr>
          <p:cNvPr id="3" name="Obrázek 2">
            <a:extLst>
              <a:ext uri="{FF2B5EF4-FFF2-40B4-BE49-F238E27FC236}">
                <a16:creationId xmlns:a16="http://schemas.microsoft.com/office/drawing/2014/main" id="{94690730-DA93-4DAA-9F92-2260A0983FB7}"/>
              </a:ext>
            </a:extLst>
          </p:cNvPr>
          <p:cNvPicPr>
            <a:picLocks noChangeAspect="1"/>
          </p:cNvPicPr>
          <p:nvPr/>
        </p:nvPicPr>
        <p:blipFill>
          <a:blip r:embed="rId2"/>
          <a:stretch>
            <a:fillRect/>
          </a:stretch>
        </p:blipFill>
        <p:spPr>
          <a:xfrm>
            <a:off x="770534" y="2228314"/>
            <a:ext cx="5459053" cy="2692872"/>
          </a:xfrm>
          <a:prstGeom prst="rect">
            <a:avLst/>
          </a:prstGeom>
        </p:spPr>
      </p:pic>
      <p:pic>
        <p:nvPicPr>
          <p:cNvPr id="6" name="Obrázek 5">
            <a:extLst>
              <a:ext uri="{FF2B5EF4-FFF2-40B4-BE49-F238E27FC236}">
                <a16:creationId xmlns:a16="http://schemas.microsoft.com/office/drawing/2014/main" id="{B379AB11-68A1-472E-A273-F39AD6089AB0}"/>
              </a:ext>
            </a:extLst>
          </p:cNvPr>
          <p:cNvPicPr>
            <a:picLocks noChangeAspect="1"/>
          </p:cNvPicPr>
          <p:nvPr/>
        </p:nvPicPr>
        <p:blipFill>
          <a:blip r:embed="rId3"/>
          <a:stretch>
            <a:fillRect/>
          </a:stretch>
        </p:blipFill>
        <p:spPr>
          <a:xfrm>
            <a:off x="6193337" y="2130181"/>
            <a:ext cx="5545079" cy="2835040"/>
          </a:xfrm>
          <a:prstGeom prst="rect">
            <a:avLst/>
          </a:prstGeom>
        </p:spPr>
      </p:pic>
      <p:sp>
        <p:nvSpPr>
          <p:cNvPr id="8" name="Obdélník 7">
            <a:extLst>
              <a:ext uri="{FF2B5EF4-FFF2-40B4-BE49-F238E27FC236}">
                <a16:creationId xmlns:a16="http://schemas.microsoft.com/office/drawing/2014/main" id="{70A0EA61-2794-43F8-A53D-7510A3369791}"/>
              </a:ext>
            </a:extLst>
          </p:cNvPr>
          <p:cNvSpPr/>
          <p:nvPr/>
        </p:nvSpPr>
        <p:spPr>
          <a:xfrm>
            <a:off x="1018673" y="5090610"/>
            <a:ext cx="10428782" cy="954107"/>
          </a:xfrm>
          <a:prstGeom prst="rect">
            <a:avLst/>
          </a:prstGeom>
        </p:spPr>
        <p:txBody>
          <a:bodyPr wrap="square">
            <a:spAutoFit/>
          </a:bodyPr>
          <a:lstStyle/>
          <a:p>
            <a:r>
              <a:rPr lang="en-US" sz="1400" dirty="0" err="1">
                <a:latin typeface="OTNEJMQuadraat"/>
              </a:rPr>
              <a:t>benralizumab</a:t>
            </a:r>
            <a:r>
              <a:rPr lang="en-US" sz="1400" dirty="0">
                <a:latin typeface="OTNEJMQuadraat"/>
              </a:rPr>
              <a:t> dosing regimens significantly reduced the</a:t>
            </a:r>
            <a:r>
              <a:rPr lang="cs-CZ" sz="1400" dirty="0">
                <a:latin typeface="OTNEJMQuadraat"/>
              </a:rPr>
              <a:t> </a:t>
            </a:r>
            <a:r>
              <a:rPr lang="en-US" sz="1400" dirty="0">
                <a:latin typeface="OTNEJMQuadraat"/>
              </a:rPr>
              <a:t>median final oral glucocorticoid doses from baseline by 75%, as compared with a reduction</a:t>
            </a:r>
            <a:r>
              <a:rPr lang="cs-CZ" sz="1400" dirty="0">
                <a:latin typeface="OTNEJMQuadraat"/>
              </a:rPr>
              <a:t> </a:t>
            </a:r>
            <a:r>
              <a:rPr lang="en-US" sz="1400" dirty="0">
                <a:latin typeface="OTNEJMQuadraat"/>
              </a:rPr>
              <a:t>of 25% in the oral glucocorticoid doses in the placebo group (P&lt;0.001 for both</a:t>
            </a:r>
            <a:r>
              <a:rPr lang="cs-CZ" sz="1400" dirty="0">
                <a:latin typeface="OTNEJMQuadraat"/>
              </a:rPr>
              <a:t> </a:t>
            </a:r>
            <a:r>
              <a:rPr lang="cs-CZ" sz="1400" dirty="0" err="1">
                <a:latin typeface="OTNEJMQuadraat"/>
              </a:rPr>
              <a:t>comparisons</a:t>
            </a:r>
            <a:r>
              <a:rPr lang="cs-CZ" sz="1400" dirty="0">
                <a:latin typeface="OTNEJMQuadraat"/>
              </a:rPr>
              <a:t>)</a:t>
            </a:r>
          </a:p>
          <a:p>
            <a:endParaRPr lang="cs-CZ" sz="1400" dirty="0">
              <a:latin typeface="OTNEJMQuadraat"/>
            </a:endParaRPr>
          </a:p>
          <a:p>
            <a:r>
              <a:rPr lang="cs-CZ" sz="1400" dirty="0" err="1">
                <a:latin typeface="OTNEJMQuadraat"/>
              </a:rPr>
              <a:t>odds</a:t>
            </a:r>
            <a:r>
              <a:rPr lang="cs-CZ" sz="1400" dirty="0">
                <a:latin typeface="OTNEJMQuadraat"/>
              </a:rPr>
              <a:t> </a:t>
            </a:r>
            <a:r>
              <a:rPr lang="cs-CZ" sz="1400" dirty="0" err="1">
                <a:latin typeface="OTNEJMQuadraat"/>
              </a:rPr>
              <a:t>of</a:t>
            </a:r>
            <a:r>
              <a:rPr lang="cs-CZ" sz="1400" dirty="0">
                <a:latin typeface="OTNEJMQuadraat"/>
              </a:rPr>
              <a:t> </a:t>
            </a:r>
            <a:r>
              <a:rPr lang="cs-CZ" sz="1400" dirty="0" err="1">
                <a:latin typeface="OTNEJMQuadraat"/>
              </a:rPr>
              <a:t>reduction</a:t>
            </a:r>
            <a:r>
              <a:rPr lang="cs-CZ" sz="1400" dirty="0">
                <a:latin typeface="OTNEJMQuadraat"/>
              </a:rPr>
              <a:t> 4x </a:t>
            </a:r>
            <a:r>
              <a:rPr lang="cs-CZ" sz="1400" dirty="0" err="1">
                <a:latin typeface="OTNEJMQuadraat"/>
              </a:rPr>
              <a:t>higher</a:t>
            </a:r>
            <a:r>
              <a:rPr lang="cs-CZ" sz="1400" dirty="0">
                <a:latin typeface="OTNEJMQuadraat"/>
              </a:rPr>
              <a:t> vs. placebo</a:t>
            </a:r>
            <a:endParaRPr lang="cs-CZ" sz="1400" dirty="0"/>
          </a:p>
        </p:txBody>
      </p:sp>
      <p:sp>
        <p:nvSpPr>
          <p:cNvPr id="13" name="Obdélník 12">
            <a:extLst>
              <a:ext uri="{FF2B5EF4-FFF2-40B4-BE49-F238E27FC236}">
                <a16:creationId xmlns:a16="http://schemas.microsoft.com/office/drawing/2014/main" id="{370FD95B-9678-45CD-9545-7D6D5BF62BFE}"/>
              </a:ext>
            </a:extLst>
          </p:cNvPr>
          <p:cNvSpPr/>
          <p:nvPr/>
        </p:nvSpPr>
        <p:spPr>
          <a:xfrm>
            <a:off x="770534" y="1421180"/>
            <a:ext cx="9326777" cy="861774"/>
          </a:xfrm>
          <a:prstGeom prst="rect">
            <a:avLst/>
          </a:prstGeom>
        </p:spPr>
        <p:txBody>
          <a:bodyPr wrap="square">
            <a:spAutoFit/>
          </a:bodyPr>
          <a:lstStyle/>
          <a:p>
            <a:r>
              <a:rPr lang="cs-CZ" sz="1000" dirty="0">
                <a:latin typeface="OTNEJMQuadraat"/>
              </a:rPr>
              <a:t>n=220</a:t>
            </a:r>
          </a:p>
          <a:p>
            <a:r>
              <a:rPr lang="cs-CZ" sz="1000" dirty="0" err="1">
                <a:latin typeface="OTNEJMQuadraat"/>
              </a:rPr>
              <a:t>stratification</a:t>
            </a:r>
            <a:r>
              <a:rPr lang="cs-CZ" sz="1000" dirty="0">
                <a:latin typeface="OTNEJMQuadraat"/>
              </a:rPr>
              <a:t> 150-300 </a:t>
            </a:r>
            <a:r>
              <a:rPr lang="cs-CZ" sz="1000" dirty="0" err="1">
                <a:latin typeface="OTNEJMQuadraat"/>
              </a:rPr>
              <a:t>cells</a:t>
            </a:r>
            <a:r>
              <a:rPr lang="cs-CZ" sz="1000" dirty="0">
                <a:latin typeface="OTNEJMQuadraat"/>
              </a:rPr>
              <a:t>/mm</a:t>
            </a:r>
            <a:r>
              <a:rPr lang="cs-CZ" sz="1000" baseline="30000" dirty="0">
                <a:latin typeface="OTNEJMQuadraat"/>
              </a:rPr>
              <a:t>3, </a:t>
            </a:r>
            <a:r>
              <a:rPr lang="cs-CZ" sz="1000" dirty="0">
                <a:latin typeface="OTNEJMQuadraat"/>
              </a:rPr>
              <a:t>≥ 300cells/mm</a:t>
            </a:r>
            <a:r>
              <a:rPr lang="cs-CZ" sz="1000" baseline="30000" dirty="0">
                <a:latin typeface="OTNEJMQuadraat"/>
              </a:rPr>
              <a:t>3</a:t>
            </a:r>
          </a:p>
          <a:p>
            <a:r>
              <a:rPr lang="cs-CZ" sz="1000" dirty="0" err="1">
                <a:latin typeface="OTNEJMQuadraat"/>
              </a:rPr>
              <a:t>benralizumab</a:t>
            </a:r>
            <a:r>
              <a:rPr lang="cs-CZ" sz="1000" dirty="0">
                <a:latin typeface="OTNEJMQuadraat"/>
              </a:rPr>
              <a:t> </a:t>
            </a:r>
            <a:r>
              <a:rPr lang="en-US" sz="1000" dirty="0">
                <a:latin typeface="OTNEJMQuadraat"/>
              </a:rPr>
              <a:t>at a dose of 30 mg every 4 weeks,</a:t>
            </a:r>
            <a:r>
              <a:rPr lang="cs-CZ" sz="1000" dirty="0">
                <a:latin typeface="OTNEJMQuadraat"/>
              </a:rPr>
              <a:t> </a:t>
            </a:r>
            <a:r>
              <a:rPr lang="en-US" sz="1000" dirty="0" err="1">
                <a:latin typeface="OTNEJMQuadraat"/>
              </a:rPr>
              <a:t>benralizumab</a:t>
            </a:r>
            <a:r>
              <a:rPr lang="en-US" sz="1000" dirty="0">
                <a:latin typeface="OTNEJMQuadraat"/>
              </a:rPr>
              <a:t> at a dose of 30 mg administered</a:t>
            </a:r>
            <a:r>
              <a:rPr lang="cs-CZ" sz="1000" dirty="0">
                <a:latin typeface="OTNEJMQuadraat"/>
              </a:rPr>
              <a:t> </a:t>
            </a:r>
            <a:r>
              <a:rPr lang="en-US" sz="1000" dirty="0">
                <a:latin typeface="OTNEJMQuadraat"/>
              </a:rPr>
              <a:t>every 4 weeks for the first three doses and then</a:t>
            </a:r>
            <a:r>
              <a:rPr lang="cs-CZ" sz="1000" dirty="0">
                <a:latin typeface="OTNEJMQuadraat"/>
              </a:rPr>
              <a:t> </a:t>
            </a:r>
            <a:r>
              <a:rPr lang="cs-CZ" sz="1000" dirty="0" err="1">
                <a:latin typeface="OTNEJMQuadraat"/>
              </a:rPr>
              <a:t>every</a:t>
            </a:r>
            <a:r>
              <a:rPr lang="cs-CZ" sz="1000" dirty="0">
                <a:latin typeface="OTNEJMQuadraat"/>
              </a:rPr>
              <a:t> 8 </a:t>
            </a:r>
            <a:r>
              <a:rPr lang="cs-CZ" sz="1000" dirty="0" err="1">
                <a:latin typeface="OTNEJMQuadraat"/>
              </a:rPr>
              <a:t>weeks</a:t>
            </a:r>
            <a:endParaRPr lang="cs-CZ" sz="1000" dirty="0">
              <a:latin typeface="OTNEJMQuadraat"/>
            </a:endParaRPr>
          </a:p>
          <a:p>
            <a:r>
              <a:rPr lang="cs-CZ" sz="1000" dirty="0" err="1"/>
              <a:t>hi</a:t>
            </a:r>
            <a:r>
              <a:rPr lang="en-US" sz="1000" dirty="0" err="1"/>
              <a:t>gh</a:t>
            </a:r>
            <a:r>
              <a:rPr lang="en-US" sz="1000" dirty="0"/>
              <a:t>-dose </a:t>
            </a:r>
            <a:r>
              <a:rPr lang="cs-CZ" sz="1000" dirty="0"/>
              <a:t>ICS/LABA + </a:t>
            </a:r>
            <a:r>
              <a:rPr lang="en-US" sz="1000" dirty="0"/>
              <a:t> an additional controller</a:t>
            </a:r>
            <a:r>
              <a:rPr lang="cs-CZ" sz="1000" dirty="0"/>
              <a:t> + OGC</a:t>
            </a:r>
          </a:p>
          <a:p>
            <a:endParaRPr lang="cs-CZ" sz="1000" dirty="0"/>
          </a:p>
        </p:txBody>
      </p:sp>
    </p:spTree>
    <p:extLst>
      <p:ext uri="{BB962C8B-B14F-4D97-AF65-F5344CB8AC3E}">
        <p14:creationId xmlns:p14="http://schemas.microsoft.com/office/powerpoint/2010/main" val="322558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D5E795-05F6-4FD0-8F25-D9E435C5D147}"/>
              </a:ext>
            </a:extLst>
          </p:cNvPr>
          <p:cNvSpPr>
            <a:spLocks noGrp="1"/>
          </p:cNvSpPr>
          <p:nvPr>
            <p:ph type="title"/>
          </p:nvPr>
        </p:nvSpPr>
        <p:spPr/>
        <p:txBody>
          <a:bodyPr/>
          <a:lstStyle/>
          <a:p>
            <a:r>
              <a:rPr lang="cs-CZ" dirty="0"/>
              <a:t>Souhrn: eosinofilní astma</a:t>
            </a:r>
            <a:endParaRPr lang="cs-CZ" baseline="30000" dirty="0"/>
          </a:p>
        </p:txBody>
      </p:sp>
      <p:sp>
        <p:nvSpPr>
          <p:cNvPr id="3" name="Zástupný symbol pro obsah 2">
            <a:extLst>
              <a:ext uri="{FF2B5EF4-FFF2-40B4-BE49-F238E27FC236}">
                <a16:creationId xmlns:a16="http://schemas.microsoft.com/office/drawing/2014/main" id="{866892F8-6C16-418D-BBD6-0364954CFC05}"/>
              </a:ext>
            </a:extLst>
          </p:cNvPr>
          <p:cNvSpPr>
            <a:spLocks noGrp="1"/>
          </p:cNvSpPr>
          <p:nvPr>
            <p:ph idx="1"/>
          </p:nvPr>
        </p:nvSpPr>
        <p:spPr>
          <a:xfrm>
            <a:off x="838199" y="1825625"/>
            <a:ext cx="11282265" cy="4351338"/>
          </a:xfrm>
        </p:spPr>
        <p:txBody>
          <a:bodyPr>
            <a:normAutofit/>
          </a:bodyPr>
          <a:lstStyle/>
          <a:p>
            <a:r>
              <a:rPr lang="cs-CZ" dirty="0"/>
              <a:t>často těžké astma (až 50% těžkých astmatiků)</a:t>
            </a:r>
          </a:p>
          <a:p>
            <a:r>
              <a:rPr lang="cs-CZ" dirty="0"/>
              <a:t>zvýšený počet eozinofilů v periferní krvi (≥4% </a:t>
            </a:r>
            <a:r>
              <a:rPr lang="cs-CZ" dirty="0" err="1"/>
              <a:t>or</a:t>
            </a:r>
            <a:r>
              <a:rPr lang="cs-CZ" dirty="0"/>
              <a:t> ≥400/mm</a:t>
            </a:r>
            <a:r>
              <a:rPr lang="cs-CZ" baseline="30000" dirty="0"/>
              <a:t>3</a:t>
            </a:r>
            <a:r>
              <a:rPr lang="cs-CZ" dirty="0"/>
              <a:t>)</a:t>
            </a:r>
            <a:r>
              <a:rPr lang="cs-CZ" baseline="30000" dirty="0"/>
              <a:t>1</a:t>
            </a:r>
          </a:p>
          <a:p>
            <a:r>
              <a:rPr lang="cs-CZ" dirty="0"/>
              <a:t>absence atopie </a:t>
            </a:r>
            <a:r>
              <a:rPr lang="cs-CZ" dirty="0" err="1"/>
              <a:t>klininické</a:t>
            </a:r>
            <a:r>
              <a:rPr lang="cs-CZ" dirty="0"/>
              <a:t> relevance</a:t>
            </a:r>
          </a:p>
          <a:p>
            <a:r>
              <a:rPr lang="cs-CZ" dirty="0"/>
              <a:t>riziko exacerbací</a:t>
            </a:r>
          </a:p>
          <a:p>
            <a:r>
              <a:rPr lang="cs-CZ" dirty="0"/>
              <a:t>zhoršené plicní funkce (nízké FEV1, hyperinflace)</a:t>
            </a:r>
          </a:p>
          <a:p>
            <a:r>
              <a:rPr lang="cs-CZ" dirty="0"/>
              <a:t>častá asociace s nasálními polypy, sinusitidou</a:t>
            </a:r>
          </a:p>
          <a:p>
            <a:r>
              <a:rPr lang="cs-CZ" dirty="0"/>
              <a:t>aspirinová sensitivita/ASA (aspirin sensitiv astma)</a:t>
            </a:r>
          </a:p>
          <a:p>
            <a:r>
              <a:rPr lang="cs-CZ" dirty="0"/>
              <a:t>často rezistence vůči inhalačním kortikosteroidům</a:t>
            </a:r>
          </a:p>
        </p:txBody>
      </p:sp>
    </p:spTree>
    <p:extLst>
      <p:ext uri="{BB962C8B-B14F-4D97-AF65-F5344CB8AC3E}">
        <p14:creationId xmlns:p14="http://schemas.microsoft.com/office/powerpoint/2010/main" val="2998966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C9B0E40-3AD5-4A04-81A3-7DD9F40A1644}"/>
              </a:ext>
            </a:extLst>
          </p:cNvPr>
          <p:cNvSpPr txBox="1"/>
          <p:nvPr/>
        </p:nvSpPr>
        <p:spPr>
          <a:xfrm>
            <a:off x="523982" y="437745"/>
            <a:ext cx="11061661" cy="523220"/>
          </a:xfrm>
          <a:prstGeom prst="rect">
            <a:avLst/>
          </a:prstGeom>
          <a:noFill/>
        </p:spPr>
        <p:txBody>
          <a:bodyPr wrap="square" rtlCol="0">
            <a:spAutoFit/>
          </a:bodyPr>
          <a:lstStyle/>
          <a:p>
            <a:r>
              <a:rPr lang="cs-CZ" sz="2800" dirty="0"/>
              <a:t>Souhrn: Anti IL5/ IL-5R u eosinofilního astmatu</a:t>
            </a:r>
          </a:p>
        </p:txBody>
      </p:sp>
      <p:sp>
        <p:nvSpPr>
          <p:cNvPr id="6" name="Obdélník 5">
            <a:extLst>
              <a:ext uri="{FF2B5EF4-FFF2-40B4-BE49-F238E27FC236}">
                <a16:creationId xmlns:a16="http://schemas.microsoft.com/office/drawing/2014/main" id="{1C576DCD-69AA-4EA8-BF51-977F07C8E15E}"/>
              </a:ext>
            </a:extLst>
          </p:cNvPr>
          <p:cNvSpPr/>
          <p:nvPr/>
        </p:nvSpPr>
        <p:spPr>
          <a:xfrm>
            <a:off x="752272" y="1429490"/>
            <a:ext cx="10035701" cy="3816429"/>
          </a:xfrm>
          <a:prstGeom prst="rect">
            <a:avLst/>
          </a:prstGeom>
        </p:spPr>
        <p:txBody>
          <a:bodyPr wrap="square">
            <a:spAutoFit/>
          </a:bodyPr>
          <a:lstStyle/>
          <a:p>
            <a:r>
              <a:rPr lang="cs-CZ" dirty="0"/>
              <a:t>cílení léčby na IL-5 nebo IL-5 receptor vede u pacientů s těžkým eosinofilním astmatem, které je nekontrolované přes standardní léčbu vede:</a:t>
            </a:r>
          </a:p>
          <a:p>
            <a:r>
              <a:rPr lang="cs-CZ" dirty="0"/>
              <a:t> </a:t>
            </a:r>
          </a:p>
          <a:p>
            <a:pPr marL="285750" indent="-285750">
              <a:buFont typeface="Arial" panose="020B0604020202020204" pitchFamily="34" charset="0"/>
              <a:buChar char="•"/>
            </a:pPr>
            <a:r>
              <a:rPr lang="cs-CZ" dirty="0"/>
              <a:t>ke signifikantnímu </a:t>
            </a:r>
            <a:r>
              <a:rPr lang="cs-CZ" sz="2000" b="1" dirty="0"/>
              <a:t>snížení klinicky významných exacerbací, cca o 50%</a:t>
            </a:r>
          </a:p>
          <a:p>
            <a:pPr marL="285750" indent="-285750">
              <a:buFont typeface="Arial" panose="020B0604020202020204" pitchFamily="34" charset="0"/>
              <a:buChar char="•"/>
            </a:pPr>
            <a:r>
              <a:rPr lang="cs-CZ" dirty="0"/>
              <a:t>k signifikantnímu</a:t>
            </a:r>
            <a:r>
              <a:rPr lang="cs-CZ" b="1" dirty="0"/>
              <a:t> </a:t>
            </a:r>
            <a:r>
              <a:rPr lang="cs-CZ" sz="2000" b="1" dirty="0"/>
              <a:t>zlepšení kvality života</a:t>
            </a:r>
            <a:r>
              <a:rPr lang="cs-CZ" b="1" dirty="0"/>
              <a:t>, </a:t>
            </a:r>
            <a:r>
              <a:rPr lang="cs-CZ" dirty="0"/>
              <a:t>ač ve většině studií nebylo dosaženo CMID</a:t>
            </a:r>
          </a:p>
          <a:p>
            <a:pPr marL="285750" indent="-285750">
              <a:buFont typeface="Arial" panose="020B0604020202020204" pitchFamily="34" charset="0"/>
              <a:buChar char="•"/>
            </a:pPr>
            <a:r>
              <a:rPr lang="cs-CZ" dirty="0"/>
              <a:t>k signifikantnímu </a:t>
            </a:r>
            <a:r>
              <a:rPr lang="cs-CZ" sz="2000" b="1" dirty="0"/>
              <a:t>zlepšení plicních funkcí (FEV1)</a:t>
            </a:r>
            <a:r>
              <a:rPr lang="cs-CZ" sz="2000" dirty="0"/>
              <a:t>, </a:t>
            </a:r>
            <a:r>
              <a:rPr lang="cs-CZ" dirty="0"/>
              <a:t>ač. klinická významnost tohoto zlepšení (FEV1 + cca 100 ml) je nejednoznačná</a:t>
            </a:r>
          </a:p>
          <a:p>
            <a:pPr marL="285750" indent="-285750">
              <a:buFont typeface="Arial" panose="020B0604020202020204" pitchFamily="34" charset="0"/>
              <a:buChar char="•"/>
            </a:pPr>
            <a:r>
              <a:rPr lang="cs-CZ" dirty="0"/>
              <a:t>k </a:t>
            </a:r>
            <a:r>
              <a:rPr lang="cs-CZ" sz="2000" b="1" dirty="0"/>
              <a:t>snížení počtu eozinofilů v periferní krvi</a:t>
            </a:r>
            <a:r>
              <a:rPr lang="cs-CZ" dirty="0"/>
              <a:t>, s nejvýznamnější efekt u </a:t>
            </a:r>
            <a:r>
              <a:rPr lang="cs-CZ" dirty="0" err="1"/>
              <a:t>benralizumabu</a:t>
            </a:r>
            <a:r>
              <a:rPr lang="cs-CZ" dirty="0"/>
              <a:t>, který vede téměř k totální depleci eozinofilů (otázka risk/benefitu bude jistě předmětem </a:t>
            </a:r>
            <a:r>
              <a:rPr lang="cs-CZ" dirty="0" err="1"/>
              <a:t>dlouhodého</a:t>
            </a:r>
            <a:r>
              <a:rPr lang="cs-CZ" dirty="0"/>
              <a:t> sledování)</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léčba má obecně </a:t>
            </a:r>
            <a:r>
              <a:rPr lang="cs-CZ" b="1" dirty="0"/>
              <a:t>dobrý bezpečnostní profil</a:t>
            </a:r>
          </a:p>
          <a:p>
            <a:pPr marL="285750" indent="-285750">
              <a:buFont typeface="Arial" panose="020B0604020202020204" pitchFamily="34" charset="0"/>
              <a:buChar char="•"/>
            </a:pPr>
            <a:r>
              <a:rPr lang="cs-CZ" dirty="0"/>
              <a:t>léčba</a:t>
            </a:r>
            <a:r>
              <a:rPr lang="cs-CZ" b="1" dirty="0"/>
              <a:t> </a:t>
            </a:r>
            <a:r>
              <a:rPr lang="cs-CZ" b="1" dirty="0" err="1"/>
              <a:t>mepolizumabem</a:t>
            </a:r>
            <a:r>
              <a:rPr lang="cs-CZ" b="1" dirty="0"/>
              <a:t>, </a:t>
            </a:r>
            <a:r>
              <a:rPr lang="cs-CZ" b="1" dirty="0" err="1"/>
              <a:t>reslizumabem</a:t>
            </a:r>
            <a:r>
              <a:rPr lang="cs-CZ" b="1" dirty="0"/>
              <a:t> umožnuje redukci dávek SKS</a:t>
            </a:r>
            <a:endParaRPr lang="cs-CZ" dirty="0"/>
          </a:p>
          <a:p>
            <a:pPr marL="285750" indent="-285750">
              <a:buFont typeface="Arial" panose="020B0604020202020204" pitchFamily="34" charset="0"/>
              <a:buChar char="•"/>
            </a:pPr>
            <a:endParaRPr lang="cs-CZ" b="1" dirty="0"/>
          </a:p>
        </p:txBody>
      </p:sp>
    </p:spTree>
    <p:extLst>
      <p:ext uri="{BB962C8B-B14F-4D97-AF65-F5344CB8AC3E}">
        <p14:creationId xmlns:p14="http://schemas.microsoft.com/office/powerpoint/2010/main" val="2649277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D6198-0850-455D-8E16-ECAA2ADF890E}"/>
              </a:ext>
            </a:extLst>
          </p:cNvPr>
          <p:cNvSpPr>
            <a:spLocks noGrp="1"/>
          </p:cNvSpPr>
          <p:nvPr>
            <p:ph type="title"/>
          </p:nvPr>
        </p:nvSpPr>
        <p:spPr/>
        <p:txBody>
          <a:bodyPr>
            <a:normAutofit/>
          </a:bodyPr>
          <a:lstStyle/>
          <a:p>
            <a:r>
              <a:rPr lang="cs-CZ" sz="3600" dirty="0"/>
              <a:t>Registrované LP s indikací pro těžké eosinofilní astma</a:t>
            </a:r>
          </a:p>
        </p:txBody>
      </p:sp>
      <p:sp>
        <p:nvSpPr>
          <p:cNvPr id="3" name="Zástupný symbol pro obsah 2">
            <a:extLst>
              <a:ext uri="{FF2B5EF4-FFF2-40B4-BE49-F238E27FC236}">
                <a16:creationId xmlns:a16="http://schemas.microsoft.com/office/drawing/2014/main" id="{9A275EB7-D700-4917-85A2-E1BEB50A127E}"/>
              </a:ext>
            </a:extLst>
          </p:cNvPr>
          <p:cNvSpPr>
            <a:spLocks noGrp="1"/>
          </p:cNvSpPr>
          <p:nvPr>
            <p:ph idx="1"/>
          </p:nvPr>
        </p:nvSpPr>
        <p:spPr>
          <a:xfrm>
            <a:off x="3357664" y="1690688"/>
            <a:ext cx="7478949" cy="4351338"/>
          </a:xfrm>
        </p:spPr>
        <p:txBody>
          <a:bodyPr>
            <a:normAutofit fontScale="47500" lnSpcReduction="20000"/>
          </a:bodyPr>
          <a:lstStyle/>
          <a:p>
            <a:pPr marL="0" indent="0">
              <a:buNone/>
            </a:pPr>
            <a:r>
              <a:rPr lang="cs-CZ" dirty="0" err="1"/>
              <a:t>Nucala</a:t>
            </a:r>
            <a:r>
              <a:rPr lang="cs-CZ" dirty="0"/>
              <a:t>, </a:t>
            </a:r>
            <a:r>
              <a:rPr lang="cs-CZ" dirty="0" err="1"/>
              <a:t>mepolizumab</a:t>
            </a:r>
            <a:endParaRPr lang="cs-CZ" dirty="0"/>
          </a:p>
          <a:p>
            <a:r>
              <a:rPr lang="cs-CZ" dirty="0"/>
              <a:t>přídatná léčba těžkého refrakterního eosinofilního astmatu u dospělých pacientů</a:t>
            </a:r>
          </a:p>
          <a:p>
            <a:r>
              <a:rPr lang="cs-CZ" dirty="0"/>
              <a:t>doporučená dávka </a:t>
            </a:r>
            <a:r>
              <a:rPr lang="cs-CZ" dirty="0" err="1"/>
              <a:t>mepolizumabu</a:t>
            </a:r>
            <a:r>
              <a:rPr lang="cs-CZ" dirty="0"/>
              <a:t> je 100 mg podaná subkutánně jednou za 4 týdny</a:t>
            </a:r>
          </a:p>
          <a:p>
            <a:endParaRPr lang="cs-CZ" dirty="0"/>
          </a:p>
          <a:p>
            <a:pPr marL="0" indent="0">
              <a:buNone/>
            </a:pPr>
            <a:r>
              <a:rPr lang="cs-CZ" dirty="0" err="1"/>
              <a:t>Cinqaero</a:t>
            </a:r>
            <a:r>
              <a:rPr lang="cs-CZ" dirty="0"/>
              <a:t>, </a:t>
            </a:r>
            <a:r>
              <a:rPr lang="cs-CZ" dirty="0" err="1"/>
              <a:t>reslizumab</a:t>
            </a:r>
            <a:endParaRPr lang="cs-CZ" dirty="0"/>
          </a:p>
          <a:p>
            <a:r>
              <a:rPr lang="cs-CZ" dirty="0"/>
              <a:t>přídatná léčba u dospělých se závažným eozinofilním astmatem nedostatečně kontrolovaným i přes užívání vysokých dávek inhalačních kortikosteroidů plus dalšího léčivého přípravku pro kontrolu astmatu</a:t>
            </a:r>
          </a:p>
          <a:p>
            <a:r>
              <a:rPr lang="cs-CZ" dirty="0"/>
              <a:t>intravenózní podání, á 4 týdny</a:t>
            </a:r>
          </a:p>
          <a:p>
            <a:r>
              <a:rPr lang="cs-CZ" dirty="0"/>
              <a:t>balení </a:t>
            </a:r>
            <a:r>
              <a:rPr lang="cs-CZ" dirty="0" err="1"/>
              <a:t>inj</a:t>
            </a:r>
            <a:r>
              <a:rPr lang="cs-CZ" dirty="0"/>
              <a:t>. lahvička 10mg/ml o objemu 2,5 ml a 10ml</a:t>
            </a:r>
          </a:p>
          <a:p>
            <a:r>
              <a:rPr lang="cs-CZ" dirty="0"/>
              <a:t>dle TH max. dávka 3mg/kg</a:t>
            </a:r>
          </a:p>
          <a:p>
            <a:endParaRPr lang="cs-CZ" dirty="0"/>
          </a:p>
          <a:p>
            <a:pPr marL="0" indent="0">
              <a:buNone/>
            </a:pPr>
            <a:r>
              <a:rPr lang="cs-CZ" dirty="0" err="1"/>
              <a:t>Fasenra</a:t>
            </a:r>
            <a:endParaRPr lang="cs-CZ" dirty="0"/>
          </a:p>
          <a:p>
            <a:r>
              <a:rPr lang="cs-CZ" dirty="0"/>
              <a:t>přídavná udržovací léčba dospělých pacientů s těžkým eosinofilním astmatem, kteří nejsou adekvátně kontrolováni vysokými dávkami inhalačních kortikosteroidů a dlouhodobě působících </a:t>
            </a:r>
            <a:r>
              <a:rPr lang="el-GR" dirty="0"/>
              <a:t>β</a:t>
            </a:r>
            <a:r>
              <a:rPr lang="cs-CZ" dirty="0"/>
              <a:t>-agonistů</a:t>
            </a:r>
          </a:p>
          <a:p>
            <a:r>
              <a:rPr lang="cs-CZ" dirty="0"/>
              <a:t>30mg </a:t>
            </a:r>
            <a:r>
              <a:rPr lang="cs-CZ" dirty="0" err="1"/>
              <a:t>benralizumabu</a:t>
            </a:r>
            <a:r>
              <a:rPr lang="cs-CZ" dirty="0"/>
              <a:t> jako subkutánní injekce jednou za 4 týdny pro první 3 dávky a dále jednou za 8 týdnů.</a:t>
            </a:r>
          </a:p>
          <a:p>
            <a:endParaRPr lang="cs-CZ" dirty="0"/>
          </a:p>
          <a:p>
            <a:pPr marL="0" indent="0">
              <a:buNone/>
            </a:pPr>
            <a:endParaRPr lang="cs-CZ" dirty="0"/>
          </a:p>
          <a:p>
            <a:pPr marL="0" indent="0">
              <a:buNone/>
            </a:pPr>
            <a:endParaRPr lang="cs-CZ" dirty="0"/>
          </a:p>
          <a:p>
            <a:endParaRPr lang="cs-CZ" dirty="0"/>
          </a:p>
        </p:txBody>
      </p:sp>
      <p:pic>
        <p:nvPicPr>
          <p:cNvPr id="4" name="Picture 4" descr="Výsledek obrázku pro NUCALA">
            <a:extLst>
              <a:ext uri="{FF2B5EF4-FFF2-40B4-BE49-F238E27FC236}">
                <a16:creationId xmlns:a16="http://schemas.microsoft.com/office/drawing/2014/main" id="{E92C5659-0938-4FB3-918C-70878B06AA37}"/>
              </a:ext>
            </a:extLst>
          </p:cNvPr>
          <p:cNvPicPr>
            <a:picLocks noChangeAspect="1" noChangeArrowheads="1"/>
          </p:cNvPicPr>
          <p:nvPr/>
        </p:nvPicPr>
        <p:blipFill>
          <a:blip r:embed="rId2"/>
          <a:srcRect/>
          <a:stretch>
            <a:fillRect/>
          </a:stretch>
        </p:blipFill>
        <p:spPr bwMode="auto">
          <a:xfrm>
            <a:off x="1226395" y="1490412"/>
            <a:ext cx="1743075" cy="981075"/>
          </a:xfrm>
          <a:prstGeom prst="rect">
            <a:avLst/>
          </a:prstGeom>
          <a:noFill/>
        </p:spPr>
      </p:pic>
      <p:pic>
        <p:nvPicPr>
          <p:cNvPr id="5" name="Picture 5" descr="Výsledek obrázku pro CINQAERO">
            <a:extLst>
              <a:ext uri="{FF2B5EF4-FFF2-40B4-BE49-F238E27FC236}">
                <a16:creationId xmlns:a16="http://schemas.microsoft.com/office/drawing/2014/main" id="{F8428BAC-A17F-441C-AF72-ADFB3D59F498}"/>
              </a:ext>
            </a:extLst>
          </p:cNvPr>
          <p:cNvPicPr>
            <a:picLocks noChangeAspect="1" noChangeArrowheads="1"/>
          </p:cNvPicPr>
          <p:nvPr/>
        </p:nvPicPr>
        <p:blipFill>
          <a:blip r:embed="rId3"/>
          <a:srcRect/>
          <a:stretch>
            <a:fillRect/>
          </a:stretch>
        </p:blipFill>
        <p:spPr bwMode="auto">
          <a:xfrm>
            <a:off x="1226395" y="2815975"/>
            <a:ext cx="1458912" cy="1458912"/>
          </a:xfrm>
          <a:prstGeom prst="rect">
            <a:avLst/>
          </a:prstGeom>
          <a:noFill/>
        </p:spPr>
      </p:pic>
      <p:pic>
        <p:nvPicPr>
          <p:cNvPr id="6" name="Picture 6" descr="Výsledek obrázku pro fasenra">
            <a:extLst>
              <a:ext uri="{FF2B5EF4-FFF2-40B4-BE49-F238E27FC236}">
                <a16:creationId xmlns:a16="http://schemas.microsoft.com/office/drawing/2014/main" id="{E572EE9F-AD6F-40D0-AE96-F8848671FDE0}"/>
              </a:ext>
            </a:extLst>
          </p:cNvPr>
          <p:cNvPicPr>
            <a:picLocks noChangeAspect="1" noChangeArrowheads="1"/>
          </p:cNvPicPr>
          <p:nvPr/>
        </p:nvPicPr>
        <p:blipFill>
          <a:blip r:embed="rId4"/>
          <a:srcRect/>
          <a:stretch>
            <a:fillRect/>
          </a:stretch>
        </p:blipFill>
        <p:spPr bwMode="auto">
          <a:xfrm>
            <a:off x="1149824" y="4780173"/>
            <a:ext cx="1871662" cy="496887"/>
          </a:xfrm>
          <a:prstGeom prst="rect">
            <a:avLst/>
          </a:prstGeom>
          <a:noFill/>
        </p:spPr>
      </p:pic>
    </p:spTree>
    <p:extLst>
      <p:ext uri="{BB962C8B-B14F-4D97-AF65-F5344CB8AC3E}">
        <p14:creationId xmlns:p14="http://schemas.microsoft.com/office/powerpoint/2010/main" val="263405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B6B9EC-5C64-4F19-B092-D42E4C5A2FE3}"/>
              </a:ext>
            </a:extLst>
          </p:cNvPr>
          <p:cNvSpPr>
            <a:spLocks noGrp="1"/>
          </p:cNvSpPr>
          <p:nvPr>
            <p:ph type="title"/>
          </p:nvPr>
        </p:nvSpPr>
        <p:spPr/>
        <p:txBody>
          <a:bodyPr/>
          <a:lstStyle/>
          <a:p>
            <a:r>
              <a:rPr lang="cs-CZ" dirty="0"/>
              <a:t>Buněčné zdroje a funkce IL-5</a:t>
            </a:r>
          </a:p>
        </p:txBody>
      </p:sp>
      <p:pic>
        <p:nvPicPr>
          <p:cNvPr id="3" name="Obrázek 2">
            <a:extLst>
              <a:ext uri="{FF2B5EF4-FFF2-40B4-BE49-F238E27FC236}">
                <a16:creationId xmlns:a16="http://schemas.microsoft.com/office/drawing/2014/main" id="{9DE54A55-237B-45FC-98A6-D3ED583A49D7}"/>
              </a:ext>
            </a:extLst>
          </p:cNvPr>
          <p:cNvPicPr>
            <a:picLocks noChangeAspect="1"/>
          </p:cNvPicPr>
          <p:nvPr/>
        </p:nvPicPr>
        <p:blipFill>
          <a:blip r:embed="rId2"/>
          <a:stretch>
            <a:fillRect/>
          </a:stretch>
        </p:blipFill>
        <p:spPr>
          <a:xfrm>
            <a:off x="2066925" y="1547812"/>
            <a:ext cx="8420100" cy="5038725"/>
          </a:xfrm>
          <a:prstGeom prst="rect">
            <a:avLst/>
          </a:prstGeom>
        </p:spPr>
      </p:pic>
      <p:cxnSp>
        <p:nvCxnSpPr>
          <p:cNvPr id="8" name="Přímá spojnice se šipkou 7">
            <a:extLst>
              <a:ext uri="{FF2B5EF4-FFF2-40B4-BE49-F238E27FC236}">
                <a16:creationId xmlns:a16="http://schemas.microsoft.com/office/drawing/2014/main" id="{97AD1393-3D28-4DBB-A018-DE06C63B79E1}"/>
              </a:ext>
            </a:extLst>
          </p:cNvPr>
          <p:cNvCxnSpPr/>
          <p:nvPr/>
        </p:nvCxnSpPr>
        <p:spPr>
          <a:xfrm flipH="1">
            <a:off x="5210924" y="2439149"/>
            <a:ext cx="1562100" cy="8763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100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4B5D7DF-0F8D-428D-AD76-CD6EC35EB3CB}"/>
              </a:ext>
            </a:extLst>
          </p:cNvPr>
          <p:cNvSpPr>
            <a:spLocks noGrp="1"/>
          </p:cNvSpPr>
          <p:nvPr>
            <p:ph idx="1"/>
          </p:nvPr>
        </p:nvSpPr>
        <p:spPr/>
        <p:txBody>
          <a:bodyPr/>
          <a:lstStyle/>
          <a:p>
            <a:pPr marL="0" indent="0">
              <a:buNone/>
            </a:pPr>
            <a:r>
              <a:rPr lang="cs-CZ" dirty="0"/>
              <a:t>Děkuji za pozornost</a:t>
            </a:r>
          </a:p>
        </p:txBody>
      </p:sp>
    </p:spTree>
    <p:extLst>
      <p:ext uri="{BB962C8B-B14F-4D97-AF65-F5344CB8AC3E}">
        <p14:creationId xmlns:p14="http://schemas.microsoft.com/office/powerpoint/2010/main" val="5785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1A655272-C350-40C6-AB5A-806ABDE02775}"/>
              </a:ext>
            </a:extLst>
          </p:cNvPr>
          <p:cNvSpPr>
            <a:spLocks noGrp="1"/>
          </p:cNvSpPr>
          <p:nvPr>
            <p:ph type="title"/>
          </p:nvPr>
        </p:nvSpPr>
        <p:spPr>
          <a:xfrm>
            <a:off x="838200" y="365125"/>
            <a:ext cx="10515600" cy="1325563"/>
          </a:xfrm>
        </p:spPr>
        <p:txBody>
          <a:bodyPr/>
          <a:lstStyle/>
          <a:p>
            <a:r>
              <a:rPr lang="cs-CZ" dirty="0"/>
              <a:t>Úloha eozinofilů v patogenezi astmatu</a:t>
            </a:r>
          </a:p>
        </p:txBody>
      </p:sp>
      <p:sp>
        <p:nvSpPr>
          <p:cNvPr id="12" name="Text Placeholder 3">
            <a:extLst>
              <a:ext uri="{FF2B5EF4-FFF2-40B4-BE49-F238E27FC236}">
                <a16:creationId xmlns:a16="http://schemas.microsoft.com/office/drawing/2014/main" id="{F4B5EEC4-2AD4-4ED9-8559-30F14D15B5E8}"/>
              </a:ext>
            </a:extLst>
          </p:cNvPr>
          <p:cNvSpPr txBox="1">
            <a:spLocks/>
          </p:cNvSpPr>
          <p:nvPr/>
        </p:nvSpPr>
        <p:spPr>
          <a:xfrm>
            <a:off x="323850" y="5978562"/>
            <a:ext cx="8185668" cy="56784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schemeClr val="tx1"/>
                </a:solidFill>
              </a:rPr>
              <a:t>1. </a:t>
            </a:r>
            <a:r>
              <a:rPr lang="en-GB" dirty="0" err="1">
                <a:solidFill>
                  <a:schemeClr val="tx1"/>
                </a:solidFill>
              </a:rPr>
              <a:t>Janeway</a:t>
            </a:r>
            <a:r>
              <a:rPr lang="en-GB" dirty="0">
                <a:solidFill>
                  <a:schemeClr val="tx1"/>
                </a:solidFill>
              </a:rPr>
              <a:t> CA Jr, Immunobiology: The Immune System in Health and Disease, 5th edition. 2001</a:t>
            </a:r>
            <a:r>
              <a:rPr lang="en-GB" altLang="en-US" dirty="0">
                <a:solidFill>
                  <a:schemeClr val="tx1"/>
                </a:solidFill>
              </a:rPr>
              <a:t>; </a:t>
            </a:r>
          </a:p>
          <a:p>
            <a:r>
              <a:rPr lang="en-GB" altLang="en-US" dirty="0">
                <a:solidFill>
                  <a:schemeClr val="tx1"/>
                </a:solidFill>
              </a:rPr>
              <a:t>2. </a:t>
            </a:r>
            <a:r>
              <a:rPr lang="en-GB" dirty="0">
                <a:solidFill>
                  <a:schemeClr val="tx1"/>
                </a:solidFill>
              </a:rPr>
              <a:t>Rosenberg HF, Nat Rev Immunol 2013</a:t>
            </a:r>
            <a:endParaRPr lang="cs-CZ" dirty="0">
              <a:solidFill>
                <a:schemeClr val="tx1"/>
              </a:solidFill>
            </a:endParaRPr>
          </a:p>
          <a:p>
            <a:r>
              <a:rPr lang="en-GB" altLang="en-US" dirty="0">
                <a:solidFill>
                  <a:schemeClr val="tx1"/>
                </a:solidFill>
              </a:rPr>
              <a:t>3. </a:t>
            </a:r>
            <a:r>
              <a:rPr lang="en-GB" dirty="0">
                <a:solidFill>
                  <a:schemeClr val="tx1"/>
                </a:solidFill>
              </a:rPr>
              <a:t>Lambrecht BN</a:t>
            </a:r>
            <a:r>
              <a:rPr lang="cs-CZ" dirty="0">
                <a:solidFill>
                  <a:schemeClr val="tx1"/>
                </a:solidFill>
              </a:rPr>
              <a:t>,</a:t>
            </a:r>
            <a:r>
              <a:rPr lang="en-GB" dirty="0">
                <a:solidFill>
                  <a:schemeClr val="tx1"/>
                </a:solidFill>
              </a:rPr>
              <a:t> Nat Immunol 2014</a:t>
            </a:r>
            <a:endParaRPr lang="en-GB" altLang="en-US" dirty="0">
              <a:solidFill>
                <a:schemeClr val="tx1"/>
              </a:solidFill>
            </a:endParaRPr>
          </a:p>
        </p:txBody>
      </p:sp>
      <p:pic>
        <p:nvPicPr>
          <p:cNvPr id="13" name="Picture 47">
            <a:extLst>
              <a:ext uri="{FF2B5EF4-FFF2-40B4-BE49-F238E27FC236}">
                <a16:creationId xmlns:a16="http://schemas.microsoft.com/office/drawing/2014/main" id="{34A2661C-2C23-4FB8-B23E-D1A98E2BC1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7609" y="2934572"/>
            <a:ext cx="113188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032">
            <a:extLst>
              <a:ext uri="{FF2B5EF4-FFF2-40B4-BE49-F238E27FC236}">
                <a16:creationId xmlns:a16="http://schemas.microsoft.com/office/drawing/2014/main" id="{E12B8CD9-5DCC-4793-9881-C26307434326}"/>
              </a:ext>
            </a:extLst>
          </p:cNvPr>
          <p:cNvGraphicFramePr>
            <a:graphicFrameLocks noGrp="1"/>
          </p:cNvGraphicFramePr>
          <p:nvPr>
            <p:extLst>
              <p:ext uri="{D42A27DB-BD31-4B8C-83A1-F6EECF244321}">
                <p14:modId xmlns:p14="http://schemas.microsoft.com/office/powerpoint/2010/main" val="3587282045"/>
              </p:ext>
            </p:extLst>
          </p:nvPr>
        </p:nvGraphicFramePr>
        <p:xfrm>
          <a:off x="5381458" y="1966078"/>
          <a:ext cx="4266931" cy="2895600"/>
        </p:xfrm>
        <a:graphic>
          <a:graphicData uri="http://schemas.openxmlformats.org/drawingml/2006/table">
            <a:tbl>
              <a:tblPr firstRow="1" bandRow="1">
                <a:tableStyleId>{5C22544A-7EE6-4342-B048-85BDC9FD1C3A}</a:tableStyleId>
              </a:tblPr>
              <a:tblGrid>
                <a:gridCol w="1219337">
                  <a:extLst>
                    <a:ext uri="{9D8B030D-6E8A-4147-A177-3AD203B41FA5}">
                      <a16:colId xmlns:a16="http://schemas.microsoft.com/office/drawing/2014/main" val="20000"/>
                    </a:ext>
                  </a:extLst>
                </a:gridCol>
                <a:gridCol w="3047594">
                  <a:extLst>
                    <a:ext uri="{9D8B030D-6E8A-4147-A177-3AD203B41FA5}">
                      <a16:colId xmlns:a16="http://schemas.microsoft.com/office/drawing/2014/main" val="20001"/>
                    </a:ext>
                  </a:extLst>
                </a:gridCol>
              </a:tblGrid>
              <a:tr h="261273">
                <a:tc>
                  <a:txBody>
                    <a:bodyPr/>
                    <a:lstStyle/>
                    <a:p>
                      <a:pPr algn="l"/>
                      <a:r>
                        <a:rPr lang="en-GB" sz="1400" dirty="0"/>
                        <a:t>Class of molecule</a:t>
                      </a:r>
                    </a:p>
                  </a:txBody>
                  <a:tcPr marL="91432" marR="91432" anchor="ctr"/>
                </a:tc>
                <a:tc>
                  <a:txBody>
                    <a:bodyPr/>
                    <a:lstStyle/>
                    <a:p>
                      <a:pPr algn="l"/>
                      <a:r>
                        <a:rPr lang="en-GB" sz="1400" dirty="0"/>
                        <a:t>Examples</a:t>
                      </a:r>
                      <a:r>
                        <a:rPr lang="en-GB" sz="1400" baseline="0" dirty="0"/>
                        <a:t> of b</a:t>
                      </a:r>
                      <a:r>
                        <a:rPr lang="en-GB" sz="1400" dirty="0"/>
                        <a:t>iological effects</a:t>
                      </a:r>
                      <a:r>
                        <a:rPr lang="en-GB" sz="1400" baseline="30000" dirty="0"/>
                        <a:t>1,3</a:t>
                      </a:r>
                    </a:p>
                  </a:txBody>
                  <a:tcPr marL="91432" marR="91432" anchor="ctr"/>
                </a:tc>
                <a:extLst>
                  <a:ext uri="{0D108BD9-81ED-4DB2-BD59-A6C34878D82A}">
                    <a16:rowId xmlns:a16="http://schemas.microsoft.com/office/drawing/2014/main" val="10000"/>
                  </a:ext>
                </a:extLst>
              </a:tr>
              <a:tr h="300643">
                <a:tc>
                  <a:txBody>
                    <a:bodyPr/>
                    <a:lstStyle/>
                    <a:p>
                      <a:pPr algn="l"/>
                      <a:r>
                        <a:rPr lang="en-GB" sz="1400" dirty="0"/>
                        <a:t>Enzymes</a:t>
                      </a:r>
                    </a:p>
                  </a:txBody>
                  <a:tcPr marL="91432" marR="91432" anchor="ctr"/>
                </a:tc>
                <a:tc>
                  <a:txBody>
                    <a:bodyPr/>
                    <a:lstStyle/>
                    <a:p>
                      <a:pPr algn="l"/>
                      <a:r>
                        <a:rPr lang="en-GB" sz="1400" dirty="0"/>
                        <a:t>Tissue remodelling</a:t>
                      </a:r>
                    </a:p>
                    <a:p>
                      <a:pPr algn="l"/>
                      <a:r>
                        <a:rPr lang="en-GB" sz="1400" dirty="0"/>
                        <a:t>Histamine release by mast cells</a:t>
                      </a:r>
                    </a:p>
                  </a:txBody>
                  <a:tcPr marL="91432" marR="91432" anchor="ctr"/>
                </a:tc>
                <a:extLst>
                  <a:ext uri="{0D108BD9-81ED-4DB2-BD59-A6C34878D82A}">
                    <a16:rowId xmlns:a16="http://schemas.microsoft.com/office/drawing/2014/main" val="10001"/>
                  </a:ext>
                </a:extLst>
              </a:tr>
              <a:tr h="261273">
                <a:tc>
                  <a:txBody>
                    <a:bodyPr/>
                    <a:lstStyle/>
                    <a:p>
                      <a:pPr algn="l"/>
                      <a:r>
                        <a:rPr lang="en-GB" sz="1400" dirty="0"/>
                        <a:t>Toxic proteins</a:t>
                      </a:r>
                    </a:p>
                  </a:txBody>
                  <a:tcPr marL="91432" marR="91432" anchor="ctr"/>
                </a:tc>
                <a:tc>
                  <a:txBody>
                    <a:bodyPr/>
                    <a:lstStyle/>
                    <a:p>
                      <a:pPr algn="l"/>
                      <a:r>
                        <a:rPr lang="en-GB" sz="1400" dirty="0"/>
                        <a:t>Kill parasites and damage</a:t>
                      </a:r>
                      <a:r>
                        <a:rPr lang="en-GB" sz="1400" baseline="0" dirty="0"/>
                        <a:t> </a:t>
                      </a:r>
                      <a:r>
                        <a:rPr lang="en-GB" sz="1400" dirty="0"/>
                        <a:t>tissues</a:t>
                      </a:r>
                    </a:p>
                  </a:txBody>
                  <a:tcPr marL="91432" marR="91432" anchor="ctr"/>
                </a:tc>
                <a:extLst>
                  <a:ext uri="{0D108BD9-81ED-4DB2-BD59-A6C34878D82A}">
                    <a16:rowId xmlns:a16="http://schemas.microsoft.com/office/drawing/2014/main" val="10002"/>
                  </a:ext>
                </a:extLst>
              </a:tr>
              <a:tr h="261273">
                <a:tc>
                  <a:txBody>
                    <a:bodyPr/>
                    <a:lstStyle/>
                    <a:p>
                      <a:pPr algn="l"/>
                      <a:r>
                        <a:rPr lang="en-GB" sz="1400" dirty="0"/>
                        <a:t>Cytokines</a:t>
                      </a:r>
                    </a:p>
                  </a:txBody>
                  <a:tcPr marL="91432" marR="91432" anchor="ctr"/>
                </a:tc>
                <a:tc>
                  <a:txBody>
                    <a:bodyPr/>
                    <a:lstStyle/>
                    <a:p>
                      <a:pPr algn="l"/>
                      <a:r>
                        <a:rPr lang="en-GB" sz="1400" dirty="0"/>
                        <a:t>Cause eosinophil</a:t>
                      </a:r>
                      <a:r>
                        <a:rPr lang="en-GB" sz="1400" baseline="0" dirty="0"/>
                        <a:t> growth and activation</a:t>
                      </a:r>
                      <a:endParaRPr lang="en-GB" sz="1400" dirty="0"/>
                    </a:p>
                  </a:txBody>
                  <a:tcPr marL="91432" marR="91432" anchor="ctr"/>
                </a:tc>
                <a:extLst>
                  <a:ext uri="{0D108BD9-81ED-4DB2-BD59-A6C34878D82A}">
                    <a16:rowId xmlns:a16="http://schemas.microsoft.com/office/drawing/2014/main" val="10003"/>
                  </a:ext>
                </a:extLst>
              </a:tr>
              <a:tr h="261273">
                <a:tc>
                  <a:txBody>
                    <a:bodyPr/>
                    <a:lstStyle/>
                    <a:p>
                      <a:pPr algn="l"/>
                      <a:r>
                        <a:rPr lang="en-GB" sz="1400" dirty="0"/>
                        <a:t>Chemokines</a:t>
                      </a:r>
                    </a:p>
                  </a:txBody>
                  <a:tcPr marL="91432" marR="91432" anchor="ctr"/>
                </a:tc>
                <a:tc>
                  <a:txBody>
                    <a:bodyPr/>
                    <a:lstStyle/>
                    <a:p>
                      <a:pPr algn="l"/>
                      <a:r>
                        <a:rPr lang="en-GB" sz="1400" dirty="0"/>
                        <a:t>Recruitment of immune cells to the site of inflammation</a:t>
                      </a:r>
                    </a:p>
                  </a:txBody>
                  <a:tcPr marL="91432" marR="91432" anchor="ctr"/>
                </a:tc>
                <a:extLst>
                  <a:ext uri="{0D108BD9-81ED-4DB2-BD59-A6C34878D82A}">
                    <a16:rowId xmlns:a16="http://schemas.microsoft.com/office/drawing/2014/main" val="10004"/>
                  </a:ext>
                </a:extLst>
              </a:tr>
              <a:tr h="418753">
                <a:tc>
                  <a:txBody>
                    <a:bodyPr/>
                    <a:lstStyle/>
                    <a:p>
                      <a:pPr algn="l"/>
                      <a:r>
                        <a:rPr lang="en-GB" sz="1400" dirty="0"/>
                        <a:t>Lipid mediators</a:t>
                      </a:r>
                    </a:p>
                  </a:txBody>
                  <a:tcPr marL="91432" marR="91432" anchor="ctr"/>
                </a:tc>
                <a:tc>
                  <a:txBody>
                    <a:bodyPr/>
                    <a:lstStyle/>
                    <a:p>
                      <a:pPr algn="l"/>
                      <a:r>
                        <a:rPr lang="en-GB" sz="1400" dirty="0"/>
                        <a:t>Contraction of airway smooth muscle Increased</a:t>
                      </a:r>
                      <a:r>
                        <a:rPr lang="en-GB" sz="1400" baseline="0" dirty="0"/>
                        <a:t> mucus production</a:t>
                      </a:r>
                    </a:p>
                    <a:p>
                      <a:pPr algn="l"/>
                      <a:r>
                        <a:rPr lang="en-GB" sz="1400" baseline="0" dirty="0"/>
                        <a:t>Activation of immune cells</a:t>
                      </a:r>
                      <a:endParaRPr lang="en-GB" sz="1400" dirty="0"/>
                    </a:p>
                  </a:txBody>
                  <a:tcPr marL="91432" marR="91432" anchor="ctr"/>
                </a:tc>
                <a:extLst>
                  <a:ext uri="{0D108BD9-81ED-4DB2-BD59-A6C34878D82A}">
                    <a16:rowId xmlns:a16="http://schemas.microsoft.com/office/drawing/2014/main" val="10005"/>
                  </a:ext>
                </a:extLst>
              </a:tr>
            </a:tbl>
          </a:graphicData>
        </a:graphic>
      </p:graphicFrame>
      <p:sp>
        <p:nvSpPr>
          <p:cNvPr id="15" name="Rectangle 1037">
            <a:extLst>
              <a:ext uri="{FF2B5EF4-FFF2-40B4-BE49-F238E27FC236}">
                <a16:creationId xmlns:a16="http://schemas.microsoft.com/office/drawing/2014/main" id="{E13F7317-3FD3-4997-96B0-2782D4022B23}"/>
              </a:ext>
            </a:extLst>
          </p:cNvPr>
          <p:cNvSpPr>
            <a:spLocks noChangeArrowheads="1"/>
          </p:cNvSpPr>
          <p:nvPr/>
        </p:nvSpPr>
        <p:spPr bwMode="auto">
          <a:xfrm>
            <a:off x="2433471" y="2613897"/>
            <a:ext cx="1303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ts val="1800"/>
              </a:spcBef>
              <a:buClr>
                <a:srgbClr val="4D4D4D"/>
              </a:buClr>
              <a:buFont typeface="Wingdings" pitchFamily="2" charset="2"/>
              <a:buChar char="§"/>
              <a:defRPr sz="2000">
                <a:solidFill>
                  <a:srgbClr val="333333"/>
                </a:solidFill>
                <a:latin typeface="Arial" pitchFamily="34" charset="0"/>
                <a:cs typeface="Arial" pitchFamily="34" charset="0"/>
              </a:defRPr>
            </a:lvl1pPr>
            <a:lvl2pPr marL="742950" indent="-285750" eaLnBrk="0" hangingPunct="0">
              <a:spcBef>
                <a:spcPts val="600"/>
              </a:spcBef>
              <a:buClr>
                <a:schemeClr val="hlink"/>
              </a:buClr>
              <a:buFont typeface="Wingdings" pitchFamily="2" charset="2"/>
              <a:buChar char="§"/>
              <a:defRPr>
                <a:solidFill>
                  <a:srgbClr val="333333"/>
                </a:solidFill>
                <a:latin typeface="Arial" pitchFamily="34" charset="0"/>
                <a:cs typeface="Arial" pitchFamily="34" charset="0"/>
              </a:defRPr>
            </a:lvl2pPr>
            <a:lvl3pPr marL="1143000" indent="-228600" eaLnBrk="0" hangingPunct="0">
              <a:spcBef>
                <a:spcPts val="600"/>
              </a:spcBef>
              <a:buClr>
                <a:srgbClr val="FFC20E"/>
              </a:buClr>
              <a:buFont typeface="Wingdings" pitchFamily="2" charset="2"/>
              <a:buChar char="§"/>
              <a:defRPr sz="1600">
                <a:solidFill>
                  <a:srgbClr val="333333"/>
                </a:solidFill>
                <a:latin typeface="Arial" pitchFamily="34" charset="0"/>
                <a:cs typeface="Arial" pitchFamily="34" charset="0"/>
              </a:defRPr>
            </a:lvl3pPr>
            <a:lvl4pPr marL="1600200" indent="-228600" eaLnBrk="0" hangingPunct="0">
              <a:spcBef>
                <a:spcPts val="600"/>
              </a:spcBef>
              <a:buClr>
                <a:srgbClr val="0071BC"/>
              </a:buClr>
              <a:buFont typeface="Wingdings" pitchFamily="2" charset="2"/>
              <a:buChar char="§"/>
              <a:defRPr sz="1600">
                <a:solidFill>
                  <a:srgbClr val="333333"/>
                </a:solidFill>
                <a:latin typeface="Arial" pitchFamily="34" charset="0"/>
                <a:cs typeface="Arial" pitchFamily="34" charset="0"/>
              </a:defRPr>
            </a:lvl4pPr>
            <a:lvl5pPr marL="2057400" indent="-228600" eaLnBrk="0" hangingPunct="0">
              <a:spcBef>
                <a:spcPts val="600"/>
              </a:spcBef>
              <a:buClr>
                <a:schemeClr val="accent2"/>
              </a:buClr>
              <a:buFont typeface="Wingdings" pitchFamily="2" charset="2"/>
              <a:buChar char="§"/>
              <a:defRPr sz="1600">
                <a:solidFill>
                  <a:srgbClr val="333333"/>
                </a:solidFill>
                <a:latin typeface="Arial" pitchFamily="34" charset="0"/>
                <a:cs typeface="Arial" pitchFamily="34" charset="0"/>
              </a:defRPr>
            </a:lvl5pPr>
            <a:lvl6pPr marL="2514600" indent="-228600" eaLnBrk="0" fontAlgn="base" hangingPunct="0">
              <a:spcBef>
                <a:spcPts val="600"/>
              </a:spcBef>
              <a:spcAft>
                <a:spcPct val="0"/>
              </a:spcAft>
              <a:buClr>
                <a:schemeClr val="accent2"/>
              </a:buClr>
              <a:buFont typeface="Wingdings" pitchFamily="2" charset="2"/>
              <a:buChar char="§"/>
              <a:defRPr sz="1600">
                <a:solidFill>
                  <a:srgbClr val="333333"/>
                </a:solidFill>
                <a:latin typeface="Arial" pitchFamily="34" charset="0"/>
                <a:cs typeface="Arial" pitchFamily="34" charset="0"/>
              </a:defRPr>
            </a:lvl6pPr>
            <a:lvl7pPr marL="2971800" indent="-228600" eaLnBrk="0" fontAlgn="base" hangingPunct="0">
              <a:spcBef>
                <a:spcPts val="600"/>
              </a:spcBef>
              <a:spcAft>
                <a:spcPct val="0"/>
              </a:spcAft>
              <a:buClr>
                <a:schemeClr val="accent2"/>
              </a:buClr>
              <a:buFont typeface="Wingdings" pitchFamily="2" charset="2"/>
              <a:buChar char="§"/>
              <a:defRPr sz="1600">
                <a:solidFill>
                  <a:srgbClr val="333333"/>
                </a:solidFill>
                <a:latin typeface="Arial" pitchFamily="34" charset="0"/>
                <a:cs typeface="Arial" pitchFamily="34" charset="0"/>
              </a:defRPr>
            </a:lvl7pPr>
            <a:lvl8pPr marL="3429000" indent="-228600" eaLnBrk="0" fontAlgn="base" hangingPunct="0">
              <a:spcBef>
                <a:spcPts val="600"/>
              </a:spcBef>
              <a:spcAft>
                <a:spcPct val="0"/>
              </a:spcAft>
              <a:buClr>
                <a:schemeClr val="accent2"/>
              </a:buClr>
              <a:buFont typeface="Wingdings" pitchFamily="2" charset="2"/>
              <a:buChar char="§"/>
              <a:defRPr sz="1600">
                <a:solidFill>
                  <a:srgbClr val="333333"/>
                </a:solidFill>
                <a:latin typeface="Arial" pitchFamily="34" charset="0"/>
                <a:cs typeface="Arial" pitchFamily="34" charset="0"/>
              </a:defRPr>
            </a:lvl8pPr>
            <a:lvl9pPr marL="3886200" indent="-228600" eaLnBrk="0" fontAlgn="base" hangingPunct="0">
              <a:spcBef>
                <a:spcPts val="600"/>
              </a:spcBef>
              <a:spcAft>
                <a:spcPct val="0"/>
              </a:spcAft>
              <a:buClr>
                <a:schemeClr val="accent2"/>
              </a:buClr>
              <a:buFont typeface="Wingdings" pitchFamily="2" charset="2"/>
              <a:buChar char="§"/>
              <a:defRPr sz="1600">
                <a:solidFill>
                  <a:srgbClr val="333333"/>
                </a:solidFill>
                <a:latin typeface="Arial" pitchFamily="34" charset="0"/>
                <a:cs typeface="Arial" pitchFamily="34" charset="0"/>
              </a:defRPr>
            </a:lvl9pPr>
          </a:lstStyle>
          <a:p>
            <a:pPr algn="ctr" eaLnBrk="1" hangingPunct="1">
              <a:spcBef>
                <a:spcPct val="20000"/>
              </a:spcBef>
              <a:buClr>
                <a:schemeClr val="tx1"/>
              </a:buClr>
              <a:buFontTx/>
              <a:buNone/>
            </a:pPr>
            <a:r>
              <a:rPr lang="en-GB" altLang="en-US" sz="1600" b="1" dirty="0">
                <a:latin typeface="+mn-lt"/>
              </a:rPr>
              <a:t>Eosinophil</a:t>
            </a:r>
          </a:p>
        </p:txBody>
      </p:sp>
      <p:sp>
        <p:nvSpPr>
          <p:cNvPr id="16" name="Right Arrow 1038">
            <a:extLst>
              <a:ext uri="{FF2B5EF4-FFF2-40B4-BE49-F238E27FC236}">
                <a16:creationId xmlns:a16="http://schemas.microsoft.com/office/drawing/2014/main" id="{3022B2F3-7941-4B95-8D1D-783983F98914}"/>
              </a:ext>
            </a:extLst>
          </p:cNvPr>
          <p:cNvSpPr>
            <a:spLocks noChangeArrowheads="1"/>
          </p:cNvSpPr>
          <p:nvPr/>
        </p:nvSpPr>
        <p:spPr bwMode="auto">
          <a:xfrm>
            <a:off x="3755859" y="2807572"/>
            <a:ext cx="1644650" cy="1401763"/>
          </a:xfrm>
          <a:prstGeom prst="rightArrow">
            <a:avLst>
              <a:gd name="adj1" fmla="val 50000"/>
              <a:gd name="adj2" fmla="val 4823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spcBef>
                <a:spcPts val="1800"/>
              </a:spcBef>
              <a:buClr>
                <a:srgbClr val="4D4D4D"/>
              </a:buClr>
              <a:buFont typeface="Wingdings" pitchFamily="2" charset="2"/>
              <a:buChar char="§"/>
              <a:defRPr sz="2000">
                <a:solidFill>
                  <a:srgbClr val="333333"/>
                </a:solidFill>
                <a:latin typeface="Arial" pitchFamily="34" charset="0"/>
                <a:cs typeface="Arial" pitchFamily="34" charset="0"/>
              </a:defRPr>
            </a:lvl1pPr>
            <a:lvl2pPr marL="742950" indent="-285750" eaLnBrk="0" hangingPunct="0">
              <a:spcBef>
                <a:spcPts val="600"/>
              </a:spcBef>
              <a:buClr>
                <a:schemeClr val="hlink"/>
              </a:buClr>
              <a:buFont typeface="Wingdings" pitchFamily="2" charset="2"/>
              <a:buChar char="§"/>
              <a:defRPr>
                <a:solidFill>
                  <a:srgbClr val="333333"/>
                </a:solidFill>
                <a:latin typeface="Arial" pitchFamily="34" charset="0"/>
                <a:cs typeface="Arial" pitchFamily="34" charset="0"/>
              </a:defRPr>
            </a:lvl2pPr>
            <a:lvl3pPr marL="1143000" indent="-228600" eaLnBrk="0" hangingPunct="0">
              <a:spcBef>
                <a:spcPts val="600"/>
              </a:spcBef>
              <a:buClr>
                <a:srgbClr val="FFC20E"/>
              </a:buClr>
              <a:buFont typeface="Wingdings" pitchFamily="2" charset="2"/>
              <a:buChar char="§"/>
              <a:defRPr sz="1600">
                <a:solidFill>
                  <a:srgbClr val="333333"/>
                </a:solidFill>
                <a:latin typeface="Arial" pitchFamily="34" charset="0"/>
                <a:cs typeface="Arial" pitchFamily="34" charset="0"/>
              </a:defRPr>
            </a:lvl3pPr>
            <a:lvl4pPr marL="1600200" indent="-228600" eaLnBrk="0" hangingPunct="0">
              <a:spcBef>
                <a:spcPts val="600"/>
              </a:spcBef>
              <a:buClr>
                <a:srgbClr val="0071BC"/>
              </a:buClr>
              <a:buFont typeface="Wingdings" pitchFamily="2" charset="2"/>
              <a:buChar char="§"/>
              <a:defRPr sz="1600">
                <a:solidFill>
                  <a:srgbClr val="333333"/>
                </a:solidFill>
                <a:latin typeface="Arial" pitchFamily="34" charset="0"/>
                <a:cs typeface="Arial" pitchFamily="34" charset="0"/>
              </a:defRPr>
            </a:lvl4pPr>
            <a:lvl5pPr marL="2057400" indent="-228600" eaLnBrk="0" hangingPunct="0">
              <a:spcBef>
                <a:spcPts val="600"/>
              </a:spcBef>
              <a:buClr>
                <a:schemeClr val="accent2"/>
              </a:buClr>
              <a:buFont typeface="Wingdings" pitchFamily="2" charset="2"/>
              <a:buChar char="§"/>
              <a:defRPr sz="1600">
                <a:solidFill>
                  <a:srgbClr val="333333"/>
                </a:solidFill>
                <a:latin typeface="Arial" pitchFamily="34" charset="0"/>
                <a:cs typeface="Arial" pitchFamily="34" charset="0"/>
              </a:defRPr>
            </a:lvl5pPr>
            <a:lvl6pPr marL="2514600" indent="-228600" eaLnBrk="0" fontAlgn="base" hangingPunct="0">
              <a:spcBef>
                <a:spcPts val="600"/>
              </a:spcBef>
              <a:spcAft>
                <a:spcPct val="0"/>
              </a:spcAft>
              <a:buClr>
                <a:schemeClr val="accent2"/>
              </a:buClr>
              <a:buFont typeface="Wingdings" pitchFamily="2" charset="2"/>
              <a:buChar char="§"/>
              <a:defRPr sz="1600">
                <a:solidFill>
                  <a:srgbClr val="333333"/>
                </a:solidFill>
                <a:latin typeface="Arial" pitchFamily="34" charset="0"/>
                <a:cs typeface="Arial" pitchFamily="34" charset="0"/>
              </a:defRPr>
            </a:lvl6pPr>
            <a:lvl7pPr marL="2971800" indent="-228600" eaLnBrk="0" fontAlgn="base" hangingPunct="0">
              <a:spcBef>
                <a:spcPts val="600"/>
              </a:spcBef>
              <a:spcAft>
                <a:spcPct val="0"/>
              </a:spcAft>
              <a:buClr>
                <a:schemeClr val="accent2"/>
              </a:buClr>
              <a:buFont typeface="Wingdings" pitchFamily="2" charset="2"/>
              <a:buChar char="§"/>
              <a:defRPr sz="1600">
                <a:solidFill>
                  <a:srgbClr val="333333"/>
                </a:solidFill>
                <a:latin typeface="Arial" pitchFamily="34" charset="0"/>
                <a:cs typeface="Arial" pitchFamily="34" charset="0"/>
              </a:defRPr>
            </a:lvl7pPr>
            <a:lvl8pPr marL="3429000" indent="-228600" eaLnBrk="0" fontAlgn="base" hangingPunct="0">
              <a:spcBef>
                <a:spcPts val="600"/>
              </a:spcBef>
              <a:spcAft>
                <a:spcPct val="0"/>
              </a:spcAft>
              <a:buClr>
                <a:schemeClr val="accent2"/>
              </a:buClr>
              <a:buFont typeface="Wingdings" pitchFamily="2" charset="2"/>
              <a:buChar char="§"/>
              <a:defRPr sz="1600">
                <a:solidFill>
                  <a:srgbClr val="333333"/>
                </a:solidFill>
                <a:latin typeface="Arial" pitchFamily="34" charset="0"/>
                <a:cs typeface="Arial" pitchFamily="34" charset="0"/>
              </a:defRPr>
            </a:lvl8pPr>
            <a:lvl9pPr marL="3886200" indent="-228600" eaLnBrk="0" fontAlgn="base" hangingPunct="0">
              <a:spcBef>
                <a:spcPts val="600"/>
              </a:spcBef>
              <a:spcAft>
                <a:spcPct val="0"/>
              </a:spcAft>
              <a:buClr>
                <a:schemeClr val="accent2"/>
              </a:buClr>
              <a:buFont typeface="Wingdings" pitchFamily="2" charset="2"/>
              <a:buChar char="§"/>
              <a:defRPr sz="1600">
                <a:solidFill>
                  <a:srgbClr val="333333"/>
                </a:solidFill>
                <a:latin typeface="Arial" pitchFamily="34" charset="0"/>
                <a:cs typeface="Arial" pitchFamily="34" charset="0"/>
              </a:defRPr>
            </a:lvl9pPr>
          </a:lstStyle>
          <a:p>
            <a:pPr eaLnBrk="1" hangingPunct="1">
              <a:spcBef>
                <a:spcPct val="20000"/>
              </a:spcBef>
              <a:buClr>
                <a:schemeClr val="tx1"/>
              </a:buClr>
              <a:buFontTx/>
              <a:buNone/>
            </a:pPr>
            <a:r>
              <a:rPr lang="en-GB" altLang="en-US" sz="1400" b="1" dirty="0">
                <a:solidFill>
                  <a:schemeClr val="bg1"/>
                </a:solidFill>
                <a:latin typeface="+mn-lt"/>
              </a:rPr>
              <a:t>Secretion of inflammatory factors</a:t>
            </a:r>
          </a:p>
        </p:txBody>
      </p:sp>
    </p:spTree>
    <p:extLst>
      <p:ext uri="{BB962C8B-B14F-4D97-AF65-F5344CB8AC3E}">
        <p14:creationId xmlns:p14="http://schemas.microsoft.com/office/powerpoint/2010/main" val="38109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FE721DE5-5535-409D-A356-46511AC79566}"/>
              </a:ext>
            </a:extLst>
          </p:cNvPr>
          <p:cNvSpPr txBox="1">
            <a:spLocks noChangeArrowheads="1"/>
          </p:cNvSpPr>
          <p:nvPr/>
        </p:nvSpPr>
        <p:spPr bwMode="auto">
          <a:xfrm>
            <a:off x="811658" y="504931"/>
            <a:ext cx="11157735"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en-GB" altLang="cs-CZ" sz="3600" dirty="0">
                <a:solidFill>
                  <a:schemeClr val="tx1"/>
                </a:solidFill>
                <a:latin typeface="+mj-lt"/>
                <a:ea typeface="+mj-ea"/>
                <a:cs typeface="+mj-cs"/>
              </a:rPr>
              <a:t>Asthma</a:t>
            </a:r>
            <a:r>
              <a:rPr lang="cs-CZ" altLang="cs-CZ" sz="3600" dirty="0">
                <a:solidFill>
                  <a:schemeClr val="tx1"/>
                </a:solidFill>
                <a:latin typeface="+mj-lt"/>
                <a:ea typeface="+mj-ea"/>
                <a:cs typeface="+mj-cs"/>
              </a:rPr>
              <a:t>Kontrola astmatu a</a:t>
            </a:r>
            <a:r>
              <a:rPr lang="it-IT" altLang="cs-CZ" sz="3600" dirty="0">
                <a:solidFill>
                  <a:schemeClr val="tx1"/>
                </a:solidFill>
                <a:latin typeface="+mj-lt"/>
                <a:ea typeface="+mj-ea"/>
                <a:cs typeface="+mj-cs"/>
              </a:rPr>
              <a:t> eozinofilie sputa a periferní krve</a:t>
            </a:r>
            <a:endParaRPr lang="cs-CZ" altLang="cs-CZ" sz="3600" dirty="0">
              <a:solidFill>
                <a:schemeClr val="tx1"/>
              </a:solidFill>
              <a:latin typeface="+mj-lt"/>
              <a:ea typeface="+mj-ea"/>
              <a:cs typeface="+mj-cs"/>
            </a:endParaRPr>
          </a:p>
          <a:p>
            <a:r>
              <a:rPr lang="en-GB" altLang="cs-CZ" sz="2000" dirty="0">
                <a:solidFill>
                  <a:schemeClr val="tx1"/>
                </a:solidFill>
                <a:latin typeface="+mj-lt"/>
                <a:ea typeface="+mj-ea"/>
                <a:cs typeface="+mj-cs"/>
              </a:rPr>
              <a:t>Control Questionnaire (ACQ) score</a:t>
            </a:r>
            <a:r>
              <a:rPr lang="cs-CZ" altLang="cs-CZ" sz="2000" dirty="0">
                <a:solidFill>
                  <a:schemeClr val="tx1"/>
                </a:solidFill>
                <a:latin typeface="+mj-lt"/>
                <a:ea typeface="+mj-ea"/>
                <a:cs typeface="+mj-cs"/>
              </a:rPr>
              <a:t>, MCID 0.5 bodu</a:t>
            </a:r>
            <a:endParaRPr lang="en-GB" altLang="cs-CZ" sz="2000" dirty="0">
              <a:solidFill>
                <a:schemeClr val="tx1"/>
              </a:solidFill>
              <a:latin typeface="+mj-lt"/>
              <a:ea typeface="+mj-ea"/>
              <a:cs typeface="+mj-cs"/>
            </a:endParaRPr>
          </a:p>
        </p:txBody>
      </p:sp>
      <p:pic>
        <p:nvPicPr>
          <p:cNvPr id="3074" name="Picture 2">
            <a:extLst>
              <a:ext uri="{FF2B5EF4-FFF2-40B4-BE49-F238E27FC236}">
                <a16:creationId xmlns:a16="http://schemas.microsoft.com/office/drawing/2014/main" id="{4019F810-E26B-4BEA-8B04-211D40D5A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631" y="2000077"/>
            <a:ext cx="7805619" cy="46588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EE5A4A28-B015-4F58-B098-C8954A224E89}"/>
              </a:ext>
            </a:extLst>
          </p:cNvPr>
          <p:cNvSpPr txBox="1">
            <a:spLocks noChangeArrowheads="1"/>
          </p:cNvSpPr>
          <p:nvPr/>
        </p:nvSpPr>
        <p:spPr bwMode="auto">
          <a:xfrm>
            <a:off x="550606" y="6457389"/>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dirty="0" err="1">
                <a:latin typeface="Arial" panose="020B0604020202020204" pitchFamily="34" charset="0"/>
              </a:rPr>
              <a:t>Schleich</a:t>
            </a:r>
            <a:r>
              <a:rPr lang="en-GB" altLang="cs-CZ" sz="1089" dirty="0">
                <a:latin typeface="Arial" panose="020B0604020202020204" pitchFamily="34" charset="0"/>
              </a:rPr>
              <a:t> </a:t>
            </a:r>
            <a:r>
              <a:rPr lang="cs-CZ" altLang="cs-CZ" sz="1089" dirty="0">
                <a:latin typeface="Arial" panose="020B0604020202020204" pitchFamily="34" charset="0"/>
              </a:rPr>
              <a:t>F.,</a:t>
            </a:r>
            <a:r>
              <a:rPr lang="en-GB" altLang="cs-CZ" sz="1089" dirty="0">
                <a:latin typeface="Arial" panose="020B0604020202020204" pitchFamily="34" charset="0"/>
              </a:rPr>
              <a:t> </a:t>
            </a:r>
            <a:r>
              <a:rPr lang="en-GB" altLang="cs-CZ" sz="1089" dirty="0" err="1">
                <a:latin typeface="Arial" panose="020B0604020202020204" pitchFamily="34" charset="0"/>
              </a:rPr>
              <a:t>Eur</a:t>
            </a:r>
            <a:r>
              <a:rPr lang="en-GB" altLang="cs-CZ" sz="1089" dirty="0">
                <a:latin typeface="Arial" panose="020B0604020202020204" pitchFamily="34" charset="0"/>
              </a:rPr>
              <a:t> </a:t>
            </a:r>
            <a:r>
              <a:rPr lang="en-GB" altLang="cs-CZ" sz="1089" dirty="0" err="1">
                <a:latin typeface="Arial" panose="020B0604020202020204" pitchFamily="34" charset="0"/>
              </a:rPr>
              <a:t>Respir</a:t>
            </a:r>
            <a:r>
              <a:rPr lang="en-GB" altLang="cs-CZ" sz="1089" dirty="0">
                <a:latin typeface="Arial" panose="020B0604020202020204" pitchFamily="34" charset="0"/>
              </a:rPr>
              <a:t> J 2014</a:t>
            </a:r>
          </a:p>
        </p:txBody>
      </p:sp>
      <p:sp>
        <p:nvSpPr>
          <p:cNvPr id="2" name="TextovéPole 1">
            <a:extLst>
              <a:ext uri="{FF2B5EF4-FFF2-40B4-BE49-F238E27FC236}">
                <a16:creationId xmlns:a16="http://schemas.microsoft.com/office/drawing/2014/main" id="{6C924E98-3E68-4581-971D-6CED78D16701}"/>
              </a:ext>
            </a:extLst>
          </p:cNvPr>
          <p:cNvSpPr txBox="1"/>
          <p:nvPr/>
        </p:nvSpPr>
        <p:spPr>
          <a:xfrm>
            <a:off x="3534309" y="1630745"/>
            <a:ext cx="1582221" cy="369332"/>
          </a:xfrm>
          <a:prstGeom prst="rect">
            <a:avLst/>
          </a:prstGeom>
          <a:noFill/>
        </p:spPr>
        <p:txBody>
          <a:bodyPr wrap="square" rtlCol="0">
            <a:spAutoFit/>
          </a:bodyPr>
          <a:lstStyle/>
          <a:p>
            <a:r>
              <a:rPr lang="cs-CZ" dirty="0" err="1"/>
              <a:t>Retrospective</a:t>
            </a:r>
            <a:endParaRPr lang="cs-CZ" dirty="0"/>
          </a:p>
        </p:txBody>
      </p:sp>
      <p:sp>
        <p:nvSpPr>
          <p:cNvPr id="7" name="TextovéPole 6">
            <a:extLst>
              <a:ext uri="{FF2B5EF4-FFF2-40B4-BE49-F238E27FC236}">
                <a16:creationId xmlns:a16="http://schemas.microsoft.com/office/drawing/2014/main" id="{B352B894-A9FE-4946-8D24-AC1BC14224C0}"/>
              </a:ext>
            </a:extLst>
          </p:cNvPr>
          <p:cNvSpPr txBox="1"/>
          <p:nvPr/>
        </p:nvSpPr>
        <p:spPr>
          <a:xfrm>
            <a:off x="7642260" y="1611782"/>
            <a:ext cx="1582221" cy="369332"/>
          </a:xfrm>
          <a:prstGeom prst="rect">
            <a:avLst/>
          </a:prstGeom>
          <a:noFill/>
        </p:spPr>
        <p:txBody>
          <a:bodyPr wrap="square" rtlCol="0">
            <a:spAutoFit/>
          </a:bodyPr>
          <a:lstStyle/>
          <a:p>
            <a:r>
              <a:rPr lang="cs-CZ" dirty="0" err="1"/>
              <a:t>Prospective</a:t>
            </a:r>
            <a:endParaRPr lang="cs-CZ" dirty="0"/>
          </a:p>
        </p:txBody>
      </p:sp>
    </p:spTree>
    <p:extLst>
      <p:ext uri="{BB962C8B-B14F-4D97-AF65-F5344CB8AC3E}">
        <p14:creationId xmlns:p14="http://schemas.microsoft.com/office/powerpoint/2010/main" val="6680056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4C6158C-3B5A-4F8E-885B-FCEC9E6238AA}"/>
              </a:ext>
            </a:extLst>
          </p:cNvPr>
          <p:cNvPicPr>
            <a:picLocks noChangeAspect="1"/>
          </p:cNvPicPr>
          <p:nvPr/>
        </p:nvPicPr>
        <p:blipFill rotWithShape="1">
          <a:blip r:embed="rId2"/>
          <a:srcRect l="8090" t="29075" r="21882" b="39200"/>
          <a:stretch/>
        </p:blipFill>
        <p:spPr>
          <a:xfrm>
            <a:off x="431514" y="1993900"/>
            <a:ext cx="11447625" cy="2917147"/>
          </a:xfrm>
          <a:prstGeom prst="rect">
            <a:avLst/>
          </a:prstGeom>
          <a:ln>
            <a:solidFill>
              <a:srgbClr val="0070C0"/>
            </a:solidFill>
          </a:ln>
        </p:spPr>
      </p:pic>
      <p:sp>
        <p:nvSpPr>
          <p:cNvPr id="5" name="Text Box 1">
            <a:extLst>
              <a:ext uri="{FF2B5EF4-FFF2-40B4-BE49-F238E27FC236}">
                <a16:creationId xmlns:a16="http://schemas.microsoft.com/office/drawing/2014/main" id="{B195083E-2A23-464D-B146-AC7F1234A7EA}"/>
              </a:ext>
            </a:extLst>
          </p:cNvPr>
          <p:cNvSpPr txBox="1">
            <a:spLocks noChangeArrowheads="1"/>
          </p:cNvSpPr>
          <p:nvPr/>
        </p:nvSpPr>
        <p:spPr bwMode="auto">
          <a:xfrm>
            <a:off x="770562" y="381641"/>
            <a:ext cx="10602929"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cs-CZ" altLang="cs-CZ" sz="4400" dirty="0">
                <a:solidFill>
                  <a:schemeClr val="tx1"/>
                </a:solidFill>
                <a:latin typeface="+mj-lt"/>
                <a:ea typeface="+mj-ea"/>
                <a:cs typeface="+mj-cs"/>
              </a:rPr>
              <a:t>Plicní funkce a eozinofilie sputa a periferní krve</a:t>
            </a:r>
            <a:endParaRPr lang="en-GB" altLang="cs-CZ" sz="4400" dirty="0">
              <a:solidFill>
                <a:schemeClr val="tx1"/>
              </a:solidFill>
              <a:latin typeface="+mj-lt"/>
              <a:ea typeface="+mj-ea"/>
              <a:cs typeface="+mj-cs"/>
            </a:endParaRPr>
          </a:p>
        </p:txBody>
      </p:sp>
      <p:sp>
        <p:nvSpPr>
          <p:cNvPr id="6" name="Text Box 3">
            <a:extLst>
              <a:ext uri="{FF2B5EF4-FFF2-40B4-BE49-F238E27FC236}">
                <a16:creationId xmlns:a16="http://schemas.microsoft.com/office/drawing/2014/main" id="{B39A5507-5992-40EC-BD68-9CAE580F7F51}"/>
              </a:ext>
            </a:extLst>
          </p:cNvPr>
          <p:cNvSpPr txBox="1">
            <a:spLocks noChangeArrowheads="1"/>
          </p:cNvSpPr>
          <p:nvPr/>
        </p:nvSpPr>
        <p:spPr bwMode="auto">
          <a:xfrm>
            <a:off x="550606" y="6457389"/>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dirty="0" err="1">
                <a:latin typeface="Arial" panose="020B0604020202020204" pitchFamily="34" charset="0"/>
              </a:rPr>
              <a:t>Schleich</a:t>
            </a:r>
            <a:r>
              <a:rPr lang="en-GB" altLang="cs-CZ" sz="1089" dirty="0">
                <a:latin typeface="Arial" panose="020B0604020202020204" pitchFamily="34" charset="0"/>
              </a:rPr>
              <a:t> </a:t>
            </a:r>
            <a:r>
              <a:rPr lang="cs-CZ" altLang="cs-CZ" sz="1089" dirty="0">
                <a:latin typeface="Arial" panose="020B0604020202020204" pitchFamily="34" charset="0"/>
              </a:rPr>
              <a:t>F.,</a:t>
            </a:r>
            <a:r>
              <a:rPr lang="en-GB" altLang="cs-CZ" sz="1089" dirty="0">
                <a:latin typeface="Arial" panose="020B0604020202020204" pitchFamily="34" charset="0"/>
              </a:rPr>
              <a:t> </a:t>
            </a:r>
            <a:r>
              <a:rPr lang="en-GB" altLang="cs-CZ" sz="1089" dirty="0" err="1">
                <a:latin typeface="Arial" panose="020B0604020202020204" pitchFamily="34" charset="0"/>
              </a:rPr>
              <a:t>Eur</a:t>
            </a:r>
            <a:r>
              <a:rPr lang="en-GB" altLang="cs-CZ" sz="1089" dirty="0">
                <a:latin typeface="Arial" panose="020B0604020202020204" pitchFamily="34" charset="0"/>
              </a:rPr>
              <a:t> </a:t>
            </a:r>
            <a:r>
              <a:rPr lang="en-GB" altLang="cs-CZ" sz="1089" dirty="0" err="1">
                <a:latin typeface="Arial" panose="020B0604020202020204" pitchFamily="34" charset="0"/>
              </a:rPr>
              <a:t>Respir</a:t>
            </a:r>
            <a:r>
              <a:rPr lang="en-GB" altLang="cs-CZ" sz="1089" dirty="0">
                <a:latin typeface="Arial" panose="020B0604020202020204" pitchFamily="34" charset="0"/>
              </a:rPr>
              <a:t> J 2014</a:t>
            </a:r>
          </a:p>
        </p:txBody>
      </p:sp>
      <p:sp>
        <p:nvSpPr>
          <p:cNvPr id="7" name="Ovál 6">
            <a:extLst>
              <a:ext uri="{FF2B5EF4-FFF2-40B4-BE49-F238E27FC236}">
                <a16:creationId xmlns:a16="http://schemas.microsoft.com/office/drawing/2014/main" id="{4DA0383D-5465-448C-9A7C-070C61769FD6}"/>
              </a:ext>
            </a:extLst>
          </p:cNvPr>
          <p:cNvSpPr/>
          <p:nvPr/>
        </p:nvSpPr>
        <p:spPr>
          <a:xfrm>
            <a:off x="9185097" y="1643865"/>
            <a:ext cx="2866490" cy="3801438"/>
          </a:xfrm>
          <a:prstGeom prst="ellipse">
            <a:avLst/>
          </a:prstGeom>
          <a:solidFill>
            <a:schemeClr val="accent1">
              <a:alpha val="27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2854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a:extLst>
              <a:ext uri="{FF2B5EF4-FFF2-40B4-BE49-F238E27FC236}">
                <a16:creationId xmlns:a16="http://schemas.microsoft.com/office/drawing/2014/main" id="{B195083E-2A23-464D-B146-AC7F1234A7EA}"/>
              </a:ext>
            </a:extLst>
          </p:cNvPr>
          <p:cNvSpPr txBox="1">
            <a:spLocks noChangeArrowheads="1"/>
          </p:cNvSpPr>
          <p:nvPr/>
        </p:nvSpPr>
        <p:spPr bwMode="auto">
          <a:xfrm>
            <a:off x="770562" y="381641"/>
            <a:ext cx="10602929"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cs-CZ" altLang="cs-CZ" sz="4400" dirty="0">
                <a:solidFill>
                  <a:schemeClr val="tx1"/>
                </a:solidFill>
                <a:latin typeface="+mj-lt"/>
                <a:ea typeface="+mj-ea"/>
                <a:cs typeface="+mj-cs"/>
              </a:rPr>
              <a:t>Akutní exacerbace a eozinofilie</a:t>
            </a:r>
            <a:endParaRPr lang="en-GB" altLang="cs-CZ" sz="4400" dirty="0">
              <a:solidFill>
                <a:schemeClr val="tx1"/>
              </a:solidFill>
              <a:latin typeface="+mj-lt"/>
              <a:ea typeface="+mj-ea"/>
              <a:cs typeface="+mj-cs"/>
            </a:endParaRPr>
          </a:p>
        </p:txBody>
      </p:sp>
      <p:sp>
        <p:nvSpPr>
          <p:cNvPr id="6" name="Text Box 3">
            <a:extLst>
              <a:ext uri="{FF2B5EF4-FFF2-40B4-BE49-F238E27FC236}">
                <a16:creationId xmlns:a16="http://schemas.microsoft.com/office/drawing/2014/main" id="{B39A5507-5992-40EC-BD68-9CAE580F7F51}"/>
              </a:ext>
            </a:extLst>
          </p:cNvPr>
          <p:cNvSpPr txBox="1">
            <a:spLocks noChangeArrowheads="1"/>
          </p:cNvSpPr>
          <p:nvPr/>
        </p:nvSpPr>
        <p:spPr bwMode="auto">
          <a:xfrm>
            <a:off x="550606" y="6457389"/>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cs-CZ" altLang="cs-CZ" sz="1089" dirty="0" err="1">
                <a:latin typeface="Arial" panose="020B0604020202020204" pitchFamily="34" charset="0"/>
              </a:rPr>
              <a:t>Price</a:t>
            </a:r>
            <a:r>
              <a:rPr lang="cs-CZ" altLang="cs-CZ" sz="1089" dirty="0">
                <a:latin typeface="Arial" panose="020B0604020202020204" pitchFamily="34" charset="0"/>
              </a:rPr>
              <a:t> D., </a:t>
            </a:r>
            <a:r>
              <a:rPr lang="cs-CZ" altLang="cs-CZ" sz="1089" dirty="0" err="1">
                <a:latin typeface="Arial" panose="020B0604020202020204" pitchFamily="34" charset="0"/>
              </a:rPr>
              <a:t>Journal</a:t>
            </a:r>
            <a:r>
              <a:rPr lang="cs-CZ" altLang="cs-CZ" sz="1089" dirty="0">
                <a:latin typeface="Arial" panose="020B0604020202020204" pitchFamily="34" charset="0"/>
              </a:rPr>
              <a:t> </a:t>
            </a:r>
            <a:r>
              <a:rPr lang="cs-CZ" altLang="cs-CZ" sz="1089" dirty="0" err="1">
                <a:latin typeface="Arial" panose="020B0604020202020204" pitchFamily="34" charset="0"/>
              </a:rPr>
              <a:t>of</a:t>
            </a:r>
            <a:r>
              <a:rPr lang="cs-CZ" altLang="cs-CZ" sz="1089" dirty="0">
                <a:latin typeface="Arial" panose="020B0604020202020204" pitchFamily="34" charset="0"/>
              </a:rPr>
              <a:t> </a:t>
            </a:r>
            <a:r>
              <a:rPr lang="cs-CZ" altLang="cs-CZ" sz="1089" dirty="0" err="1">
                <a:latin typeface="Arial" panose="020B0604020202020204" pitchFamily="34" charset="0"/>
              </a:rPr>
              <a:t>Asthma</a:t>
            </a:r>
            <a:r>
              <a:rPr lang="cs-CZ" altLang="cs-CZ" sz="1089" dirty="0">
                <a:latin typeface="Arial" panose="020B0604020202020204" pitchFamily="34" charset="0"/>
              </a:rPr>
              <a:t> and </a:t>
            </a:r>
            <a:r>
              <a:rPr lang="cs-CZ" altLang="cs-CZ" sz="1089" dirty="0" err="1">
                <a:latin typeface="Arial" panose="020B0604020202020204" pitchFamily="34" charset="0"/>
              </a:rPr>
              <a:t>Allergy</a:t>
            </a:r>
            <a:r>
              <a:rPr lang="cs-CZ" altLang="cs-CZ" sz="1089" dirty="0">
                <a:latin typeface="Arial" panose="020B0604020202020204" pitchFamily="34" charset="0"/>
              </a:rPr>
              <a:t>, 2016</a:t>
            </a:r>
            <a:endParaRPr lang="en-GB" altLang="cs-CZ" sz="1089" dirty="0">
              <a:latin typeface="Arial" panose="020B0604020202020204" pitchFamily="34" charset="0"/>
            </a:endParaRPr>
          </a:p>
        </p:txBody>
      </p:sp>
      <p:pic>
        <p:nvPicPr>
          <p:cNvPr id="3" name="Obrázek 2">
            <a:extLst>
              <a:ext uri="{FF2B5EF4-FFF2-40B4-BE49-F238E27FC236}">
                <a16:creationId xmlns:a16="http://schemas.microsoft.com/office/drawing/2014/main" id="{D6C0EB22-B86A-4DB5-A510-AF7D133E0A07}"/>
              </a:ext>
            </a:extLst>
          </p:cNvPr>
          <p:cNvPicPr>
            <a:picLocks noChangeAspect="1"/>
          </p:cNvPicPr>
          <p:nvPr/>
        </p:nvPicPr>
        <p:blipFill>
          <a:blip r:embed="rId2"/>
          <a:stretch>
            <a:fillRect/>
          </a:stretch>
        </p:blipFill>
        <p:spPr>
          <a:xfrm>
            <a:off x="2946400" y="1680574"/>
            <a:ext cx="6040276" cy="4854592"/>
          </a:xfrm>
          <a:prstGeom prst="rect">
            <a:avLst/>
          </a:prstGeom>
        </p:spPr>
      </p:pic>
      <p:sp>
        <p:nvSpPr>
          <p:cNvPr id="9" name="Ovál 8">
            <a:extLst>
              <a:ext uri="{FF2B5EF4-FFF2-40B4-BE49-F238E27FC236}">
                <a16:creationId xmlns:a16="http://schemas.microsoft.com/office/drawing/2014/main" id="{9F1AB5F2-7EA9-4AB0-A4FC-C3C76ABE7ABE}"/>
              </a:ext>
            </a:extLst>
          </p:cNvPr>
          <p:cNvSpPr/>
          <p:nvPr/>
        </p:nvSpPr>
        <p:spPr>
          <a:xfrm>
            <a:off x="2946400" y="3544702"/>
            <a:ext cx="6040276" cy="400694"/>
          </a:xfrm>
          <a:prstGeom prst="ellipse">
            <a:avLst/>
          </a:prstGeom>
          <a:solidFill>
            <a:schemeClr val="accent1">
              <a:alpha val="27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9B5A4B3B-8068-4398-AF85-BBD11F45510B}"/>
              </a:ext>
            </a:extLst>
          </p:cNvPr>
          <p:cNvSpPr txBox="1"/>
          <p:nvPr/>
        </p:nvSpPr>
        <p:spPr>
          <a:xfrm>
            <a:off x="1335640" y="1316224"/>
            <a:ext cx="9833269" cy="523220"/>
          </a:xfrm>
          <a:prstGeom prst="rect">
            <a:avLst/>
          </a:prstGeom>
          <a:noFill/>
        </p:spPr>
        <p:txBody>
          <a:bodyPr wrap="none" rtlCol="0">
            <a:spAutoFit/>
          </a:bodyPr>
          <a:lstStyle/>
          <a:p>
            <a:r>
              <a:rPr lang="en-US" sz="1400" dirty="0"/>
              <a:t>Predicting frequent asthma exacerbations using blood eosinophil count and other patient data routinely available in clinical practice.</a:t>
            </a:r>
          </a:p>
          <a:p>
            <a:endParaRPr lang="cs-CZ" sz="1400" dirty="0"/>
          </a:p>
        </p:txBody>
      </p:sp>
    </p:spTree>
    <p:extLst>
      <p:ext uri="{BB962C8B-B14F-4D97-AF65-F5344CB8AC3E}">
        <p14:creationId xmlns:p14="http://schemas.microsoft.com/office/powerpoint/2010/main" val="188901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a:extLst>
              <a:ext uri="{FF2B5EF4-FFF2-40B4-BE49-F238E27FC236}">
                <a16:creationId xmlns:a16="http://schemas.microsoft.com/office/drawing/2014/main" id="{B195083E-2A23-464D-B146-AC7F1234A7EA}"/>
              </a:ext>
            </a:extLst>
          </p:cNvPr>
          <p:cNvSpPr txBox="1">
            <a:spLocks noChangeArrowheads="1"/>
          </p:cNvSpPr>
          <p:nvPr/>
        </p:nvSpPr>
        <p:spPr bwMode="auto">
          <a:xfrm>
            <a:off x="770562" y="381641"/>
            <a:ext cx="10602929"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cs-CZ" altLang="cs-CZ" sz="4400" dirty="0">
                <a:solidFill>
                  <a:schemeClr val="tx1"/>
                </a:solidFill>
                <a:latin typeface="+mj-lt"/>
                <a:ea typeface="+mj-ea"/>
                <a:cs typeface="+mj-cs"/>
              </a:rPr>
              <a:t>Akutní exacerbace a eozinofilie</a:t>
            </a:r>
            <a:endParaRPr lang="en-GB" altLang="cs-CZ" sz="4400" dirty="0">
              <a:solidFill>
                <a:schemeClr val="tx1"/>
              </a:solidFill>
              <a:latin typeface="+mj-lt"/>
              <a:ea typeface="+mj-ea"/>
              <a:cs typeface="+mj-cs"/>
            </a:endParaRPr>
          </a:p>
        </p:txBody>
      </p:sp>
      <p:sp>
        <p:nvSpPr>
          <p:cNvPr id="6" name="Text Box 3">
            <a:extLst>
              <a:ext uri="{FF2B5EF4-FFF2-40B4-BE49-F238E27FC236}">
                <a16:creationId xmlns:a16="http://schemas.microsoft.com/office/drawing/2014/main" id="{B39A5507-5992-40EC-BD68-9CAE580F7F51}"/>
              </a:ext>
            </a:extLst>
          </p:cNvPr>
          <p:cNvSpPr txBox="1">
            <a:spLocks noChangeArrowheads="1"/>
          </p:cNvSpPr>
          <p:nvPr/>
        </p:nvSpPr>
        <p:spPr bwMode="auto">
          <a:xfrm>
            <a:off x="550606" y="6457389"/>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cs-CZ" altLang="cs-CZ" sz="1089" dirty="0" err="1">
                <a:latin typeface="Arial" panose="020B0604020202020204" pitchFamily="34" charset="0"/>
              </a:rPr>
              <a:t>Zeiger</a:t>
            </a:r>
            <a:r>
              <a:rPr lang="cs-CZ" altLang="cs-CZ" sz="1089" dirty="0">
                <a:latin typeface="Arial" panose="020B0604020202020204" pitchFamily="34" charset="0"/>
              </a:rPr>
              <a:t> RS, J </a:t>
            </a:r>
            <a:r>
              <a:rPr lang="cs-CZ" altLang="cs-CZ" sz="1089" dirty="0" err="1">
                <a:latin typeface="Arial" panose="020B0604020202020204" pitchFamily="34" charset="0"/>
              </a:rPr>
              <a:t>Allergy</a:t>
            </a:r>
            <a:r>
              <a:rPr lang="cs-CZ" altLang="cs-CZ" sz="1089" dirty="0">
                <a:latin typeface="Arial" panose="020B0604020202020204" pitchFamily="34" charset="0"/>
              </a:rPr>
              <a:t> </a:t>
            </a:r>
            <a:r>
              <a:rPr lang="cs-CZ" altLang="cs-CZ" sz="1089" dirty="0" err="1">
                <a:latin typeface="Arial" panose="020B0604020202020204" pitchFamily="34" charset="0"/>
              </a:rPr>
              <a:t>Clin</a:t>
            </a:r>
            <a:r>
              <a:rPr lang="cs-CZ" altLang="cs-CZ" sz="1089" dirty="0">
                <a:latin typeface="Arial" panose="020B0604020202020204" pitchFamily="34" charset="0"/>
              </a:rPr>
              <a:t> </a:t>
            </a:r>
            <a:r>
              <a:rPr lang="cs-CZ" altLang="cs-CZ" sz="1089" dirty="0" err="1">
                <a:latin typeface="Arial" panose="020B0604020202020204" pitchFamily="34" charset="0"/>
              </a:rPr>
              <a:t>Immunol</a:t>
            </a:r>
            <a:r>
              <a:rPr lang="cs-CZ" altLang="cs-CZ" sz="1089" dirty="0">
                <a:latin typeface="Arial" panose="020B0604020202020204" pitchFamily="34" charset="0"/>
              </a:rPr>
              <a:t> </a:t>
            </a:r>
            <a:r>
              <a:rPr lang="cs-CZ" altLang="cs-CZ" sz="1089" dirty="0" err="1">
                <a:latin typeface="Arial" panose="020B0604020202020204" pitchFamily="34" charset="0"/>
              </a:rPr>
              <a:t>Pract</a:t>
            </a:r>
            <a:r>
              <a:rPr lang="cs-CZ" altLang="cs-CZ" sz="1089" dirty="0">
                <a:latin typeface="Arial" panose="020B0604020202020204" pitchFamily="34" charset="0"/>
              </a:rPr>
              <a:t> 2014</a:t>
            </a:r>
            <a:endParaRPr lang="en-GB" altLang="cs-CZ" sz="1089" dirty="0">
              <a:latin typeface="Arial" panose="020B0604020202020204" pitchFamily="34" charset="0"/>
            </a:endParaRPr>
          </a:p>
        </p:txBody>
      </p:sp>
      <p:pic>
        <p:nvPicPr>
          <p:cNvPr id="2" name="Obrázek 1">
            <a:extLst>
              <a:ext uri="{FF2B5EF4-FFF2-40B4-BE49-F238E27FC236}">
                <a16:creationId xmlns:a16="http://schemas.microsoft.com/office/drawing/2014/main" id="{F937C9AC-09AC-497C-A105-80AFFD057640}"/>
              </a:ext>
            </a:extLst>
          </p:cNvPr>
          <p:cNvPicPr>
            <a:picLocks noChangeAspect="1"/>
          </p:cNvPicPr>
          <p:nvPr/>
        </p:nvPicPr>
        <p:blipFill>
          <a:blip r:embed="rId2"/>
          <a:stretch>
            <a:fillRect/>
          </a:stretch>
        </p:blipFill>
        <p:spPr>
          <a:xfrm>
            <a:off x="1889776" y="1985962"/>
            <a:ext cx="7840011" cy="3373438"/>
          </a:xfrm>
          <a:prstGeom prst="rect">
            <a:avLst/>
          </a:prstGeom>
        </p:spPr>
      </p:pic>
      <p:sp>
        <p:nvSpPr>
          <p:cNvPr id="7" name="TextovéPole 6">
            <a:extLst>
              <a:ext uri="{FF2B5EF4-FFF2-40B4-BE49-F238E27FC236}">
                <a16:creationId xmlns:a16="http://schemas.microsoft.com/office/drawing/2014/main" id="{3A6C7781-E750-4624-9FA9-2B0FD659D6A1}"/>
              </a:ext>
            </a:extLst>
          </p:cNvPr>
          <p:cNvSpPr txBox="1"/>
          <p:nvPr/>
        </p:nvSpPr>
        <p:spPr>
          <a:xfrm>
            <a:off x="952425" y="1525062"/>
            <a:ext cx="9714711" cy="369332"/>
          </a:xfrm>
          <a:prstGeom prst="rect">
            <a:avLst/>
          </a:prstGeom>
          <a:noFill/>
        </p:spPr>
        <p:txBody>
          <a:bodyPr wrap="none" rtlCol="0">
            <a:spAutoFit/>
          </a:bodyPr>
          <a:lstStyle/>
          <a:p>
            <a:r>
              <a:rPr lang="en-US" dirty="0"/>
              <a:t>High blood eosinophil count is a risk factor</a:t>
            </a:r>
            <a:r>
              <a:rPr lang="cs-CZ" dirty="0"/>
              <a:t> </a:t>
            </a:r>
            <a:r>
              <a:rPr lang="cs-CZ" dirty="0" err="1"/>
              <a:t>for</a:t>
            </a:r>
            <a:r>
              <a:rPr lang="cs-CZ" dirty="0"/>
              <a:t> </a:t>
            </a:r>
            <a:r>
              <a:rPr lang="cs-CZ" dirty="0" err="1"/>
              <a:t>future</a:t>
            </a:r>
            <a:r>
              <a:rPr lang="cs-CZ" dirty="0"/>
              <a:t> </a:t>
            </a:r>
            <a:r>
              <a:rPr lang="cs-CZ" dirty="0" err="1"/>
              <a:t>asthma</a:t>
            </a:r>
            <a:r>
              <a:rPr lang="cs-CZ" dirty="0"/>
              <a:t> </a:t>
            </a:r>
            <a:r>
              <a:rPr lang="cs-CZ" dirty="0" err="1"/>
              <a:t>exacerbations</a:t>
            </a:r>
            <a:r>
              <a:rPr lang="cs-CZ" dirty="0"/>
              <a:t> in </a:t>
            </a:r>
            <a:r>
              <a:rPr lang="cs-CZ" dirty="0" err="1"/>
              <a:t>adult</a:t>
            </a:r>
            <a:r>
              <a:rPr lang="cs-CZ" dirty="0"/>
              <a:t> </a:t>
            </a:r>
            <a:r>
              <a:rPr lang="cs-CZ" dirty="0" err="1"/>
              <a:t>persistent</a:t>
            </a:r>
            <a:r>
              <a:rPr lang="cs-CZ" dirty="0"/>
              <a:t> </a:t>
            </a:r>
            <a:r>
              <a:rPr lang="cs-CZ" dirty="0" err="1"/>
              <a:t>asthma</a:t>
            </a:r>
            <a:endParaRPr lang="cs-CZ" dirty="0"/>
          </a:p>
        </p:txBody>
      </p:sp>
    </p:spTree>
    <p:extLst>
      <p:ext uri="{BB962C8B-B14F-4D97-AF65-F5344CB8AC3E}">
        <p14:creationId xmlns:p14="http://schemas.microsoft.com/office/powerpoint/2010/main" val="293941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a:extLst>
              <a:ext uri="{FF2B5EF4-FFF2-40B4-BE49-F238E27FC236}">
                <a16:creationId xmlns:a16="http://schemas.microsoft.com/office/drawing/2014/main" id="{B195083E-2A23-464D-B146-AC7F1234A7EA}"/>
              </a:ext>
            </a:extLst>
          </p:cNvPr>
          <p:cNvSpPr txBox="1">
            <a:spLocks noChangeArrowheads="1"/>
          </p:cNvSpPr>
          <p:nvPr/>
        </p:nvSpPr>
        <p:spPr bwMode="auto">
          <a:xfrm>
            <a:off x="770562" y="381641"/>
            <a:ext cx="10602929"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cs-CZ" altLang="cs-CZ" sz="4400" dirty="0">
                <a:solidFill>
                  <a:schemeClr val="tx1"/>
                </a:solidFill>
                <a:latin typeface="+mj-lt"/>
                <a:ea typeface="+mj-ea"/>
                <a:cs typeface="+mj-cs"/>
              </a:rPr>
              <a:t>Akutní exacerbace a eozinofilie sputa a periferní krve</a:t>
            </a:r>
            <a:endParaRPr lang="en-GB" altLang="cs-CZ" sz="4400" dirty="0">
              <a:solidFill>
                <a:schemeClr val="tx1"/>
              </a:solidFill>
              <a:latin typeface="+mj-lt"/>
              <a:ea typeface="+mj-ea"/>
              <a:cs typeface="+mj-cs"/>
            </a:endParaRPr>
          </a:p>
        </p:txBody>
      </p:sp>
      <p:sp>
        <p:nvSpPr>
          <p:cNvPr id="6" name="Text Box 3">
            <a:extLst>
              <a:ext uri="{FF2B5EF4-FFF2-40B4-BE49-F238E27FC236}">
                <a16:creationId xmlns:a16="http://schemas.microsoft.com/office/drawing/2014/main" id="{B39A5507-5992-40EC-BD68-9CAE580F7F51}"/>
              </a:ext>
            </a:extLst>
          </p:cNvPr>
          <p:cNvSpPr txBox="1">
            <a:spLocks noChangeArrowheads="1"/>
          </p:cNvSpPr>
          <p:nvPr/>
        </p:nvSpPr>
        <p:spPr bwMode="auto">
          <a:xfrm>
            <a:off x="550606" y="6457389"/>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dirty="0" err="1">
                <a:latin typeface="Arial" panose="020B0604020202020204" pitchFamily="34" charset="0"/>
              </a:rPr>
              <a:t>Schleich</a:t>
            </a:r>
            <a:r>
              <a:rPr lang="en-GB" altLang="cs-CZ" sz="1089" dirty="0">
                <a:latin typeface="Arial" panose="020B0604020202020204" pitchFamily="34" charset="0"/>
              </a:rPr>
              <a:t> </a:t>
            </a:r>
            <a:r>
              <a:rPr lang="cs-CZ" altLang="cs-CZ" sz="1089" dirty="0">
                <a:latin typeface="Arial" panose="020B0604020202020204" pitchFamily="34" charset="0"/>
              </a:rPr>
              <a:t>F.,</a:t>
            </a:r>
            <a:r>
              <a:rPr lang="en-GB" altLang="cs-CZ" sz="1089" dirty="0">
                <a:latin typeface="Arial" panose="020B0604020202020204" pitchFamily="34" charset="0"/>
              </a:rPr>
              <a:t> </a:t>
            </a:r>
            <a:r>
              <a:rPr lang="en-GB" altLang="cs-CZ" sz="1089" dirty="0" err="1">
                <a:latin typeface="Arial" panose="020B0604020202020204" pitchFamily="34" charset="0"/>
              </a:rPr>
              <a:t>Eur</a:t>
            </a:r>
            <a:r>
              <a:rPr lang="en-GB" altLang="cs-CZ" sz="1089" dirty="0">
                <a:latin typeface="Arial" panose="020B0604020202020204" pitchFamily="34" charset="0"/>
              </a:rPr>
              <a:t> </a:t>
            </a:r>
            <a:r>
              <a:rPr lang="en-GB" altLang="cs-CZ" sz="1089" dirty="0" err="1">
                <a:latin typeface="Arial" panose="020B0604020202020204" pitchFamily="34" charset="0"/>
              </a:rPr>
              <a:t>Respir</a:t>
            </a:r>
            <a:r>
              <a:rPr lang="en-GB" altLang="cs-CZ" sz="1089" dirty="0">
                <a:latin typeface="Arial" panose="020B0604020202020204" pitchFamily="34" charset="0"/>
              </a:rPr>
              <a:t> J 2014</a:t>
            </a:r>
          </a:p>
        </p:txBody>
      </p:sp>
      <p:pic>
        <p:nvPicPr>
          <p:cNvPr id="2" name="Obrázek 1">
            <a:extLst>
              <a:ext uri="{FF2B5EF4-FFF2-40B4-BE49-F238E27FC236}">
                <a16:creationId xmlns:a16="http://schemas.microsoft.com/office/drawing/2014/main" id="{F5A4F7B7-CCC7-41D3-AF38-0F146E343AE2}"/>
              </a:ext>
            </a:extLst>
          </p:cNvPr>
          <p:cNvPicPr>
            <a:picLocks noChangeAspect="1"/>
          </p:cNvPicPr>
          <p:nvPr/>
        </p:nvPicPr>
        <p:blipFill rotWithShape="1">
          <a:blip r:embed="rId2"/>
          <a:srcRect l="8090" t="12946" r="21208" b="69525"/>
          <a:stretch/>
        </p:blipFill>
        <p:spPr>
          <a:xfrm>
            <a:off x="1160980" y="2650733"/>
            <a:ext cx="8620019" cy="1202076"/>
          </a:xfrm>
          <a:prstGeom prst="rect">
            <a:avLst/>
          </a:prstGeom>
        </p:spPr>
      </p:pic>
      <p:pic>
        <p:nvPicPr>
          <p:cNvPr id="4" name="Obrázek 3">
            <a:extLst>
              <a:ext uri="{FF2B5EF4-FFF2-40B4-BE49-F238E27FC236}">
                <a16:creationId xmlns:a16="http://schemas.microsoft.com/office/drawing/2014/main" id="{708F9ED9-505D-48C2-8CEB-5F1145651E1F}"/>
              </a:ext>
            </a:extLst>
          </p:cNvPr>
          <p:cNvPicPr>
            <a:picLocks noChangeAspect="1"/>
          </p:cNvPicPr>
          <p:nvPr/>
        </p:nvPicPr>
        <p:blipFill rotWithShape="1">
          <a:blip r:embed="rId2"/>
          <a:srcRect l="7386" t="73074" r="18338" b="22130"/>
          <a:stretch/>
        </p:blipFill>
        <p:spPr>
          <a:xfrm>
            <a:off x="941024" y="4037745"/>
            <a:ext cx="9055731" cy="328772"/>
          </a:xfrm>
          <a:prstGeom prst="rect">
            <a:avLst/>
          </a:prstGeom>
        </p:spPr>
      </p:pic>
      <p:sp>
        <p:nvSpPr>
          <p:cNvPr id="8" name="Ovál 7">
            <a:extLst>
              <a:ext uri="{FF2B5EF4-FFF2-40B4-BE49-F238E27FC236}">
                <a16:creationId xmlns:a16="http://schemas.microsoft.com/office/drawing/2014/main" id="{888EC7A2-FDED-4BDD-A7FC-60DA637F952B}"/>
              </a:ext>
            </a:extLst>
          </p:cNvPr>
          <p:cNvSpPr/>
          <p:nvPr/>
        </p:nvSpPr>
        <p:spPr>
          <a:xfrm>
            <a:off x="8013843" y="2542973"/>
            <a:ext cx="1859622" cy="2167847"/>
          </a:xfrm>
          <a:prstGeom prst="ellipse">
            <a:avLst/>
          </a:prstGeom>
          <a:solidFill>
            <a:schemeClr val="accent1">
              <a:alpha val="27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2051039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2140</Words>
  <Application>Microsoft Office PowerPoint</Application>
  <PresentationFormat>Širokoúhlá obrazovka</PresentationFormat>
  <Paragraphs>308</Paragraphs>
  <Slides>30</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30</vt:i4>
      </vt:variant>
    </vt:vector>
  </HeadingPairs>
  <TitlesOfParts>
    <vt:vector size="38" baseType="lpstr">
      <vt:lpstr>Arial</vt:lpstr>
      <vt:lpstr>Calibri</vt:lpstr>
      <vt:lpstr>Calibri Light</vt:lpstr>
      <vt:lpstr>Courier New</vt:lpstr>
      <vt:lpstr>HelveticaNeueLT Std</vt:lpstr>
      <vt:lpstr>OTNEJMQuadraat</vt:lpstr>
      <vt:lpstr>Wingdings</vt:lpstr>
      <vt:lpstr>Motiv Office</vt:lpstr>
      <vt:lpstr>Léčba těžkého refrakterního eozinofilního astmatu </vt:lpstr>
      <vt:lpstr>Th2 imunitní mechanismy uplatňující se u astmatu</vt:lpstr>
      <vt:lpstr>Buněčné zdroje a funkce IL-5</vt:lpstr>
      <vt:lpstr>Úloha eozinofilů v patogenezi astmatu</vt:lpstr>
      <vt:lpstr>Prezentace aplikace PowerPoint</vt:lpstr>
      <vt:lpstr>Prezentace aplikace PowerPoint</vt:lpstr>
      <vt:lpstr>Prezentace aplikace PowerPoint</vt:lpstr>
      <vt:lpstr>Prezentace aplikace PowerPoint</vt:lpstr>
      <vt:lpstr>Prezentace aplikace PowerPoint</vt:lpstr>
      <vt:lpstr>Eosinofily a plicní funkce</vt:lpstr>
      <vt:lpstr>Fenotyp eosinofilního astmatu</vt:lpstr>
      <vt:lpstr>Těžké refrakterní eosinofilní astma</vt:lpstr>
      <vt:lpstr>Těžké eosinofilní astma:</vt:lpstr>
      <vt:lpstr>Anti IL-5 + IL-5R léčba</vt:lpstr>
      <vt:lpstr>Anti IL-5 + IL-5R léčba</vt:lpstr>
      <vt:lpstr>Je anti IL-5 léčba efektivní?</vt:lpstr>
      <vt:lpstr>Prezentace aplikace PowerPoint</vt:lpstr>
      <vt:lpstr>Prezentace aplikace PowerPoint</vt:lpstr>
      <vt:lpstr>metaanalýza výsledků anti IL-5 léčby</vt:lpstr>
      <vt:lpstr>metaanalýza výsledků anti IL-5 léčby</vt:lpstr>
      <vt:lpstr>primární cíle:</vt:lpstr>
      <vt:lpstr>Prezentace aplikace PowerPoint</vt:lpstr>
      <vt:lpstr>Prezentace aplikace PowerPoint</vt:lpstr>
      <vt:lpstr>Prezentace aplikace PowerPoint</vt:lpstr>
      <vt:lpstr>Kortikoidy šetřící efekt anti IL-5 (mepolizumab)</vt:lpstr>
      <vt:lpstr>Kortikoidy šetřící efekt anti IL-5R (benralizumab)</vt:lpstr>
      <vt:lpstr>Souhrn: eosinofilní astma</vt:lpstr>
      <vt:lpstr>Prezentace aplikace PowerPoint</vt:lpstr>
      <vt:lpstr>Registrované LP s indikací pro těžké eosinofilní astma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Léčba těžkého refrakterního eozinofilního astmatu</dc:title>
  <dc:creator>kudon</dc:creator>
  <cp:lastModifiedBy>rada.sedlak@gmail.com</cp:lastModifiedBy>
  <cp:revision>69</cp:revision>
  <dcterms:created xsi:type="dcterms:W3CDTF">2018-06-05T08:33:20Z</dcterms:created>
  <dcterms:modified xsi:type="dcterms:W3CDTF">2024-06-12T08:29:09Z</dcterms:modified>
</cp:coreProperties>
</file>