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78" r:id="rId3"/>
    <p:sldId id="537" r:id="rId4"/>
    <p:sldId id="539" r:id="rId5"/>
    <p:sldId id="279" r:id="rId6"/>
    <p:sldId id="528" r:id="rId7"/>
    <p:sldId id="281" r:id="rId8"/>
    <p:sldId id="768" r:id="rId9"/>
    <p:sldId id="280" r:id="rId10"/>
    <p:sldId id="269" r:id="rId11"/>
    <p:sldId id="508" r:id="rId12"/>
    <p:sldId id="530" r:id="rId13"/>
    <p:sldId id="531" r:id="rId14"/>
    <p:sldId id="270" r:id="rId15"/>
    <p:sldId id="271" r:id="rId16"/>
    <p:sldId id="769" r:id="rId17"/>
    <p:sldId id="285" r:id="rId18"/>
    <p:sldId id="299" r:id="rId19"/>
    <p:sldId id="770" r:id="rId20"/>
    <p:sldId id="302" r:id="rId21"/>
    <p:sldId id="287" r:id="rId22"/>
    <p:sldId id="311" r:id="rId23"/>
    <p:sldId id="312" r:id="rId24"/>
    <p:sldId id="304" r:id="rId25"/>
    <p:sldId id="305" r:id="rId26"/>
    <p:sldId id="273" r:id="rId27"/>
    <p:sldId id="771" r:id="rId28"/>
    <p:sldId id="767" r:id="rId29"/>
    <p:sldId id="773" r:id="rId30"/>
    <p:sldId id="772" r:id="rId31"/>
    <p:sldId id="728" r:id="rId32"/>
    <p:sldId id="261" r:id="rId33"/>
    <p:sldId id="275" r:id="rId34"/>
    <p:sldId id="274" r:id="rId35"/>
    <p:sldId id="265" r:id="rId36"/>
    <p:sldId id="267" r:id="rId37"/>
    <p:sldId id="268" r:id="rId3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7DE472-4FEA-4DED-A8DF-81F5EF06A117}" v="995" dt="2019-06-06T20:22:12.0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ABED3-BDCC-463D-BABF-F9F822897D23}" type="doc">
      <dgm:prSet loTypeId="urn:microsoft.com/office/officeart/2005/8/layout/l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FD93DE80-B92F-4346-B8D2-D93817D5B92A}">
      <dgm:prSet phldrT="[Text]"/>
      <dgm:spPr>
        <a:solidFill>
          <a:srgbClr val="00CC00"/>
        </a:solidFill>
      </dgm:spPr>
      <dgm:t>
        <a:bodyPr/>
        <a:lstStyle/>
        <a:p>
          <a:r>
            <a:rPr lang="cs-CZ" dirty="0"/>
            <a:t>Pokračovat v léčbě</a:t>
          </a:r>
        </a:p>
      </dgm:t>
    </dgm:pt>
    <dgm:pt modelId="{CF3366D3-FE76-4707-8137-B3EEABDDFE70}" type="parTrans" cxnId="{446DD25B-A174-49BD-BCB3-5FE3CC7FE4B4}">
      <dgm:prSet/>
      <dgm:spPr/>
      <dgm:t>
        <a:bodyPr/>
        <a:lstStyle/>
        <a:p>
          <a:endParaRPr lang="cs-CZ"/>
        </a:p>
      </dgm:t>
    </dgm:pt>
    <dgm:pt modelId="{15EA4584-614D-42E7-8D58-1F97E6004D49}" type="sibTrans" cxnId="{446DD25B-A174-49BD-BCB3-5FE3CC7FE4B4}">
      <dgm:prSet/>
      <dgm:spPr/>
      <dgm:t>
        <a:bodyPr/>
        <a:lstStyle/>
        <a:p>
          <a:endParaRPr lang="cs-CZ"/>
        </a:p>
      </dgm:t>
    </dgm:pt>
    <dgm:pt modelId="{56BA9675-8C9F-4EFA-8BFA-7CDDA1AD055B}">
      <dgm:prSet phldrT="[Text]"/>
      <dgm:spPr/>
      <dgm:t>
        <a:bodyPr/>
        <a:lstStyle/>
        <a:p>
          <a:r>
            <a:rPr lang="cs-CZ" dirty="0"/>
            <a:t>4-6</a:t>
          </a:r>
        </a:p>
      </dgm:t>
    </dgm:pt>
    <dgm:pt modelId="{326C0A39-1FCC-4E01-A2DB-0203733877CA}" type="parTrans" cxnId="{95FB655E-6B5D-48B4-B6B9-C1928E0F7C00}">
      <dgm:prSet/>
      <dgm:spPr/>
      <dgm:t>
        <a:bodyPr/>
        <a:lstStyle/>
        <a:p>
          <a:endParaRPr lang="cs-CZ"/>
        </a:p>
      </dgm:t>
    </dgm:pt>
    <dgm:pt modelId="{F0C3EE7A-FC95-46CA-B43F-1CAB55C17279}" type="sibTrans" cxnId="{95FB655E-6B5D-48B4-B6B9-C1928E0F7C00}">
      <dgm:prSet/>
      <dgm:spPr/>
      <dgm:t>
        <a:bodyPr/>
        <a:lstStyle/>
        <a:p>
          <a:endParaRPr lang="cs-CZ"/>
        </a:p>
      </dgm:t>
    </dgm:pt>
    <dgm:pt modelId="{8F56548F-A4A1-4029-9652-744257F7E818}">
      <dgm:prSet phldrT="[Text]"/>
      <dgm:spPr/>
      <dgm:t>
        <a:bodyPr/>
        <a:lstStyle/>
        <a:p>
          <a:r>
            <a:rPr lang="cs-CZ" dirty="0"/>
            <a:t>měsíců</a:t>
          </a:r>
        </a:p>
      </dgm:t>
    </dgm:pt>
    <dgm:pt modelId="{90D24A77-7ADE-4AC6-BD2E-2C73F06CD687}" type="parTrans" cxnId="{07177BF7-3DB1-46CF-A00A-83BCC5214AF9}">
      <dgm:prSet/>
      <dgm:spPr/>
      <dgm:t>
        <a:bodyPr/>
        <a:lstStyle/>
        <a:p>
          <a:endParaRPr lang="cs-CZ"/>
        </a:p>
      </dgm:t>
    </dgm:pt>
    <dgm:pt modelId="{484EB0B1-6A36-427E-A63D-E8F0805D35CD}" type="sibTrans" cxnId="{07177BF7-3DB1-46CF-A00A-83BCC5214AF9}">
      <dgm:prSet/>
      <dgm:spPr/>
      <dgm:t>
        <a:bodyPr/>
        <a:lstStyle/>
        <a:p>
          <a:endParaRPr lang="cs-CZ"/>
        </a:p>
      </dgm:t>
    </dgm:pt>
    <dgm:pt modelId="{FDFC7D3A-1499-4FA7-A456-CC3FBD9FFD3A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/>
            <a:t>Zastavit léčbu</a:t>
          </a:r>
        </a:p>
      </dgm:t>
    </dgm:pt>
    <dgm:pt modelId="{29595EC8-442F-4666-8E44-92B0646FA721}" type="parTrans" cxnId="{CB9AF3AB-901A-4B47-B59D-ECCCC28E059B}">
      <dgm:prSet/>
      <dgm:spPr/>
      <dgm:t>
        <a:bodyPr/>
        <a:lstStyle/>
        <a:p>
          <a:endParaRPr lang="cs-CZ"/>
        </a:p>
      </dgm:t>
    </dgm:pt>
    <dgm:pt modelId="{4605BE7D-9736-4C2C-9D35-65FA64107493}" type="sibTrans" cxnId="{CB9AF3AB-901A-4B47-B59D-ECCCC28E059B}">
      <dgm:prSet/>
      <dgm:spPr/>
      <dgm:t>
        <a:bodyPr/>
        <a:lstStyle/>
        <a:p>
          <a:endParaRPr lang="cs-CZ"/>
        </a:p>
      </dgm:t>
    </dgm:pt>
    <dgm:pt modelId="{026D1449-DE92-40DC-8CBF-49C53C9172EF}">
      <dgm:prSet phldrT="[Text]"/>
      <dgm:spPr/>
      <dgm:t>
        <a:bodyPr/>
        <a:lstStyle/>
        <a:p>
          <a:r>
            <a:rPr lang="cs-CZ" dirty="0"/>
            <a:t>Pokud chybí</a:t>
          </a:r>
        </a:p>
      </dgm:t>
    </dgm:pt>
    <dgm:pt modelId="{38C53A4A-31ED-49F3-81AC-6F9F9BA5CDF0}" type="parTrans" cxnId="{23C44800-E43E-45C2-9ECE-DF5943AB98B4}">
      <dgm:prSet/>
      <dgm:spPr/>
      <dgm:t>
        <a:bodyPr/>
        <a:lstStyle/>
        <a:p>
          <a:endParaRPr lang="cs-CZ"/>
        </a:p>
      </dgm:t>
    </dgm:pt>
    <dgm:pt modelId="{4F3553DB-6638-4781-AFCE-FB707C5F5D75}" type="sibTrans" cxnId="{23C44800-E43E-45C2-9ECE-DF5943AB98B4}">
      <dgm:prSet/>
      <dgm:spPr/>
      <dgm:t>
        <a:bodyPr/>
        <a:lstStyle/>
        <a:p>
          <a:endParaRPr lang="cs-CZ"/>
        </a:p>
      </dgm:t>
    </dgm:pt>
    <dgm:pt modelId="{2DA66CEF-90DE-4526-9E28-DC7F5716BC4C}">
      <dgm:prSet phldrT="[Text]"/>
      <dgm:spPr/>
      <dgm:t>
        <a:bodyPr/>
        <a:lstStyle/>
        <a:p>
          <a:r>
            <a:rPr lang="cs-CZ" dirty="0"/>
            <a:t>Jakákoliv odezva</a:t>
          </a:r>
        </a:p>
      </dgm:t>
    </dgm:pt>
    <dgm:pt modelId="{C6CEDBBE-7AEE-4E55-A3C8-36A05569A03C}" type="parTrans" cxnId="{ED95784A-626B-4D74-8C65-DF324D8BF22E}">
      <dgm:prSet/>
      <dgm:spPr/>
      <dgm:t>
        <a:bodyPr/>
        <a:lstStyle/>
        <a:p>
          <a:endParaRPr lang="cs-CZ"/>
        </a:p>
      </dgm:t>
    </dgm:pt>
    <dgm:pt modelId="{F39D313F-587D-417F-8C8C-22EE6461E8E4}" type="sibTrans" cxnId="{ED95784A-626B-4D74-8C65-DF324D8BF22E}">
      <dgm:prSet/>
      <dgm:spPr/>
      <dgm:t>
        <a:bodyPr/>
        <a:lstStyle/>
        <a:p>
          <a:endParaRPr lang="cs-CZ"/>
        </a:p>
      </dgm:t>
    </dgm:pt>
    <dgm:pt modelId="{B4382520-074A-4A75-945F-317CB7EA7813}">
      <dgm:prSet phldrT="[Text]"/>
      <dgm:spPr>
        <a:solidFill>
          <a:srgbClr val="0000CC"/>
        </a:solidFill>
      </dgm:spPr>
      <dgm:t>
        <a:bodyPr/>
        <a:lstStyle/>
        <a:p>
          <a:r>
            <a:rPr lang="cs-CZ" dirty="0"/>
            <a:t>Přejít na jiný typ léčby</a:t>
          </a:r>
        </a:p>
      </dgm:t>
    </dgm:pt>
    <dgm:pt modelId="{0C23F8BF-8D5A-423D-9721-8BE4FB021C63}" type="parTrans" cxnId="{3EED9755-F737-4268-B3DD-774F857AB056}">
      <dgm:prSet/>
      <dgm:spPr/>
      <dgm:t>
        <a:bodyPr/>
        <a:lstStyle/>
        <a:p>
          <a:endParaRPr lang="cs-CZ"/>
        </a:p>
      </dgm:t>
    </dgm:pt>
    <dgm:pt modelId="{2C484AC0-CF1D-47C8-B3A7-D14F90C9164B}" type="sibTrans" cxnId="{3EED9755-F737-4268-B3DD-774F857AB056}">
      <dgm:prSet/>
      <dgm:spPr/>
      <dgm:t>
        <a:bodyPr/>
        <a:lstStyle/>
        <a:p>
          <a:endParaRPr lang="cs-CZ"/>
        </a:p>
      </dgm:t>
    </dgm:pt>
    <dgm:pt modelId="{16CAB38C-D27F-4104-B32C-0953FED51AE7}">
      <dgm:prSet phldrT="[Text]"/>
      <dgm:spPr/>
      <dgm:t>
        <a:bodyPr/>
        <a:lstStyle/>
        <a:p>
          <a:r>
            <a:rPr lang="cs-CZ" dirty="0" err="1"/>
            <a:t>mepo</a:t>
          </a:r>
          <a:r>
            <a:rPr lang="cs-CZ" dirty="0"/>
            <a:t>/</a:t>
          </a:r>
          <a:r>
            <a:rPr lang="cs-CZ" dirty="0" err="1"/>
            <a:t>resli</a:t>
          </a:r>
          <a:r>
            <a:rPr lang="cs-CZ" dirty="0"/>
            <a:t> /</a:t>
          </a:r>
          <a:r>
            <a:rPr lang="cs-CZ" dirty="0" err="1"/>
            <a:t>benra</a:t>
          </a:r>
          <a:r>
            <a:rPr lang="cs-CZ" dirty="0"/>
            <a:t>/</a:t>
          </a:r>
          <a:r>
            <a:rPr lang="cs-CZ" dirty="0" err="1"/>
            <a:t>dupi</a:t>
          </a:r>
          <a:endParaRPr lang="cs-CZ" dirty="0"/>
        </a:p>
      </dgm:t>
    </dgm:pt>
    <dgm:pt modelId="{E10F0A74-AADC-4149-884A-EA3D699D9B76}" type="parTrans" cxnId="{D2A2AC65-B578-4353-8AF2-0DB0EE1CA780}">
      <dgm:prSet/>
      <dgm:spPr/>
      <dgm:t>
        <a:bodyPr/>
        <a:lstStyle/>
        <a:p>
          <a:endParaRPr lang="cs-CZ"/>
        </a:p>
      </dgm:t>
    </dgm:pt>
    <dgm:pt modelId="{61E9B464-C438-4797-AFB3-EEF554C4711F}" type="sibTrans" cxnId="{D2A2AC65-B578-4353-8AF2-0DB0EE1CA780}">
      <dgm:prSet/>
      <dgm:spPr/>
      <dgm:t>
        <a:bodyPr/>
        <a:lstStyle/>
        <a:p>
          <a:endParaRPr lang="cs-CZ"/>
        </a:p>
      </dgm:t>
    </dgm:pt>
    <dgm:pt modelId="{2777BE04-4E2C-419A-9A92-4BD07E94D712}">
      <dgm:prSet phldrT="[Text]"/>
      <dgm:spPr/>
      <dgm:t>
        <a:bodyPr/>
        <a:lstStyle/>
        <a:p>
          <a:r>
            <a:rPr lang="cs-CZ" dirty="0" err="1"/>
            <a:t>omalizumab</a:t>
          </a:r>
          <a:endParaRPr lang="cs-CZ" dirty="0"/>
        </a:p>
      </dgm:t>
    </dgm:pt>
    <dgm:pt modelId="{878925F6-9307-4F10-B1D7-D8D205B20CE3}" type="parTrans" cxnId="{9A29E376-143F-4CBD-8A2A-AFDE5E172CFC}">
      <dgm:prSet/>
      <dgm:spPr/>
      <dgm:t>
        <a:bodyPr/>
        <a:lstStyle/>
        <a:p>
          <a:endParaRPr lang="cs-CZ"/>
        </a:p>
      </dgm:t>
    </dgm:pt>
    <dgm:pt modelId="{6FC617D4-2428-4EDE-A7AA-4D0CB65A9105}" type="sibTrans" cxnId="{9A29E376-143F-4CBD-8A2A-AFDE5E172CFC}">
      <dgm:prSet/>
      <dgm:spPr/>
      <dgm:t>
        <a:bodyPr/>
        <a:lstStyle/>
        <a:p>
          <a:endParaRPr lang="cs-CZ"/>
        </a:p>
      </dgm:t>
    </dgm:pt>
    <dgm:pt modelId="{92ED3E7C-6417-4C10-91DC-9BC8426AD240}" type="pres">
      <dgm:prSet presAssocID="{1E4ABED3-BDCC-463D-BABF-F9F822897D23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7B2E597-53FB-4429-BC4D-B86DF5BCF1BF}" type="pres">
      <dgm:prSet presAssocID="{FD93DE80-B92F-4346-B8D2-D93817D5B92A}" presName="horFlow" presStyleCnt="0"/>
      <dgm:spPr/>
    </dgm:pt>
    <dgm:pt modelId="{D92A9165-3A45-44BE-A7A1-15E7A52FD4DE}" type="pres">
      <dgm:prSet presAssocID="{FD93DE80-B92F-4346-B8D2-D93817D5B92A}" presName="bigChev" presStyleLbl="node1" presStyleIdx="0" presStyleCnt="3"/>
      <dgm:spPr/>
    </dgm:pt>
    <dgm:pt modelId="{34867FA5-4F55-414E-BCB5-7318432FF842}" type="pres">
      <dgm:prSet presAssocID="{326C0A39-1FCC-4E01-A2DB-0203733877CA}" presName="parTrans" presStyleCnt="0"/>
      <dgm:spPr/>
    </dgm:pt>
    <dgm:pt modelId="{02D789AC-E1B0-4F03-9FB5-83F9FCC9C069}" type="pres">
      <dgm:prSet presAssocID="{56BA9675-8C9F-4EFA-8BFA-7CDDA1AD055B}" presName="node" presStyleLbl="alignAccFollowNode1" presStyleIdx="0" presStyleCnt="6">
        <dgm:presLayoutVars>
          <dgm:bulletEnabled val="1"/>
        </dgm:presLayoutVars>
      </dgm:prSet>
      <dgm:spPr/>
    </dgm:pt>
    <dgm:pt modelId="{F5E7325E-CA7F-4599-B16D-ED82CD363520}" type="pres">
      <dgm:prSet presAssocID="{F0C3EE7A-FC95-46CA-B43F-1CAB55C17279}" presName="sibTrans" presStyleCnt="0"/>
      <dgm:spPr/>
    </dgm:pt>
    <dgm:pt modelId="{D4E12474-C5B0-4B00-935E-4CFF9DD5319C}" type="pres">
      <dgm:prSet presAssocID="{8F56548F-A4A1-4029-9652-744257F7E818}" presName="node" presStyleLbl="alignAccFollowNode1" presStyleIdx="1" presStyleCnt="6">
        <dgm:presLayoutVars>
          <dgm:bulletEnabled val="1"/>
        </dgm:presLayoutVars>
      </dgm:prSet>
      <dgm:spPr/>
    </dgm:pt>
    <dgm:pt modelId="{5D5D54C3-0849-4469-8FE9-67ED90807B5C}" type="pres">
      <dgm:prSet presAssocID="{FD93DE80-B92F-4346-B8D2-D93817D5B92A}" presName="vSp" presStyleCnt="0"/>
      <dgm:spPr/>
    </dgm:pt>
    <dgm:pt modelId="{6C6919B0-F20D-47C0-B15F-77FDAD2BB4CC}" type="pres">
      <dgm:prSet presAssocID="{FDFC7D3A-1499-4FA7-A456-CC3FBD9FFD3A}" presName="horFlow" presStyleCnt="0"/>
      <dgm:spPr/>
    </dgm:pt>
    <dgm:pt modelId="{DD5C15B8-3325-485D-BC60-B83E8B63EFD7}" type="pres">
      <dgm:prSet presAssocID="{FDFC7D3A-1499-4FA7-A456-CC3FBD9FFD3A}" presName="bigChev" presStyleLbl="node1" presStyleIdx="1" presStyleCnt="3"/>
      <dgm:spPr/>
    </dgm:pt>
    <dgm:pt modelId="{04F0F8AD-E382-4CC0-A7DB-5C18FE4525BA}" type="pres">
      <dgm:prSet presAssocID="{38C53A4A-31ED-49F3-81AC-6F9F9BA5CDF0}" presName="parTrans" presStyleCnt="0"/>
      <dgm:spPr/>
    </dgm:pt>
    <dgm:pt modelId="{90D7B629-4E8E-48DD-8725-C404C00D79E6}" type="pres">
      <dgm:prSet presAssocID="{026D1449-DE92-40DC-8CBF-49C53C9172EF}" presName="node" presStyleLbl="alignAccFollowNode1" presStyleIdx="2" presStyleCnt="6">
        <dgm:presLayoutVars>
          <dgm:bulletEnabled val="1"/>
        </dgm:presLayoutVars>
      </dgm:prSet>
      <dgm:spPr/>
    </dgm:pt>
    <dgm:pt modelId="{6B134BF5-7283-40CE-B9C3-7D5726206CE3}" type="pres">
      <dgm:prSet presAssocID="{4F3553DB-6638-4781-AFCE-FB707C5F5D75}" presName="sibTrans" presStyleCnt="0"/>
      <dgm:spPr/>
    </dgm:pt>
    <dgm:pt modelId="{3867EFC8-9A65-4976-A95F-21F6259562EC}" type="pres">
      <dgm:prSet presAssocID="{2DA66CEF-90DE-4526-9E28-DC7F5716BC4C}" presName="node" presStyleLbl="alignAccFollowNode1" presStyleIdx="3" presStyleCnt="6">
        <dgm:presLayoutVars>
          <dgm:bulletEnabled val="1"/>
        </dgm:presLayoutVars>
      </dgm:prSet>
      <dgm:spPr/>
    </dgm:pt>
    <dgm:pt modelId="{ADDA1708-CD89-4F64-A5AF-D948E2DD700D}" type="pres">
      <dgm:prSet presAssocID="{FDFC7D3A-1499-4FA7-A456-CC3FBD9FFD3A}" presName="vSp" presStyleCnt="0"/>
      <dgm:spPr/>
    </dgm:pt>
    <dgm:pt modelId="{B2BE4A57-C996-48FC-98A0-58773E16165F}" type="pres">
      <dgm:prSet presAssocID="{B4382520-074A-4A75-945F-317CB7EA7813}" presName="horFlow" presStyleCnt="0"/>
      <dgm:spPr/>
    </dgm:pt>
    <dgm:pt modelId="{D781414D-B905-43C8-998F-B555B75B88A9}" type="pres">
      <dgm:prSet presAssocID="{B4382520-074A-4A75-945F-317CB7EA7813}" presName="bigChev" presStyleLbl="node1" presStyleIdx="2" presStyleCnt="3"/>
      <dgm:spPr/>
    </dgm:pt>
    <dgm:pt modelId="{46387F0A-543D-4B98-B6A0-5C5CC880D181}" type="pres">
      <dgm:prSet presAssocID="{E10F0A74-AADC-4149-884A-EA3D699D9B76}" presName="parTrans" presStyleCnt="0"/>
      <dgm:spPr/>
    </dgm:pt>
    <dgm:pt modelId="{0ABECA9B-44FC-4A92-99DA-06F94E04559F}" type="pres">
      <dgm:prSet presAssocID="{16CAB38C-D27F-4104-B32C-0953FED51AE7}" presName="node" presStyleLbl="alignAccFollowNode1" presStyleIdx="4" presStyleCnt="6">
        <dgm:presLayoutVars>
          <dgm:bulletEnabled val="1"/>
        </dgm:presLayoutVars>
      </dgm:prSet>
      <dgm:spPr/>
    </dgm:pt>
    <dgm:pt modelId="{5264EEA4-8988-4325-940E-B9431B62CC6D}" type="pres">
      <dgm:prSet presAssocID="{61E9B464-C438-4797-AFB3-EEF554C4711F}" presName="sibTrans" presStyleCnt="0"/>
      <dgm:spPr/>
    </dgm:pt>
    <dgm:pt modelId="{AD65BC47-11AA-412C-B7F9-D56B6424B198}" type="pres">
      <dgm:prSet presAssocID="{2777BE04-4E2C-419A-9A92-4BD07E94D712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23C44800-E43E-45C2-9ECE-DF5943AB98B4}" srcId="{FDFC7D3A-1499-4FA7-A456-CC3FBD9FFD3A}" destId="{026D1449-DE92-40DC-8CBF-49C53C9172EF}" srcOrd="0" destOrd="0" parTransId="{38C53A4A-31ED-49F3-81AC-6F9F9BA5CDF0}" sibTransId="{4F3553DB-6638-4781-AFCE-FB707C5F5D75}"/>
    <dgm:cxn modelId="{B79FE621-8B8F-43EC-927A-2714E09E489D}" type="presOf" srcId="{2DA66CEF-90DE-4526-9E28-DC7F5716BC4C}" destId="{3867EFC8-9A65-4976-A95F-21F6259562EC}" srcOrd="0" destOrd="0" presId="urn:microsoft.com/office/officeart/2005/8/layout/lProcess3"/>
    <dgm:cxn modelId="{BC8C0A2B-33EB-4EF0-9961-901C3D3EFF42}" type="presOf" srcId="{2777BE04-4E2C-419A-9A92-4BD07E94D712}" destId="{AD65BC47-11AA-412C-B7F9-D56B6424B198}" srcOrd="0" destOrd="0" presId="urn:microsoft.com/office/officeart/2005/8/layout/lProcess3"/>
    <dgm:cxn modelId="{A5F72940-1E69-4CF5-9EDB-51CC189938B8}" type="presOf" srcId="{B4382520-074A-4A75-945F-317CB7EA7813}" destId="{D781414D-B905-43C8-998F-B555B75B88A9}" srcOrd="0" destOrd="0" presId="urn:microsoft.com/office/officeart/2005/8/layout/lProcess3"/>
    <dgm:cxn modelId="{446DD25B-A174-49BD-BCB3-5FE3CC7FE4B4}" srcId="{1E4ABED3-BDCC-463D-BABF-F9F822897D23}" destId="{FD93DE80-B92F-4346-B8D2-D93817D5B92A}" srcOrd="0" destOrd="0" parTransId="{CF3366D3-FE76-4707-8137-B3EEABDDFE70}" sibTransId="{15EA4584-614D-42E7-8D58-1F97E6004D49}"/>
    <dgm:cxn modelId="{95FB655E-6B5D-48B4-B6B9-C1928E0F7C00}" srcId="{FD93DE80-B92F-4346-B8D2-D93817D5B92A}" destId="{56BA9675-8C9F-4EFA-8BFA-7CDDA1AD055B}" srcOrd="0" destOrd="0" parTransId="{326C0A39-1FCC-4E01-A2DB-0203733877CA}" sibTransId="{F0C3EE7A-FC95-46CA-B43F-1CAB55C17279}"/>
    <dgm:cxn modelId="{831B9D42-8E37-44AE-B42F-96DCBF89F9E9}" type="presOf" srcId="{16CAB38C-D27F-4104-B32C-0953FED51AE7}" destId="{0ABECA9B-44FC-4A92-99DA-06F94E04559F}" srcOrd="0" destOrd="0" presId="urn:microsoft.com/office/officeart/2005/8/layout/lProcess3"/>
    <dgm:cxn modelId="{D2A2AC65-B578-4353-8AF2-0DB0EE1CA780}" srcId="{B4382520-074A-4A75-945F-317CB7EA7813}" destId="{16CAB38C-D27F-4104-B32C-0953FED51AE7}" srcOrd="0" destOrd="0" parTransId="{E10F0A74-AADC-4149-884A-EA3D699D9B76}" sibTransId="{61E9B464-C438-4797-AFB3-EEF554C4711F}"/>
    <dgm:cxn modelId="{ED95784A-626B-4D74-8C65-DF324D8BF22E}" srcId="{FDFC7D3A-1499-4FA7-A456-CC3FBD9FFD3A}" destId="{2DA66CEF-90DE-4526-9E28-DC7F5716BC4C}" srcOrd="1" destOrd="0" parTransId="{C6CEDBBE-7AEE-4E55-A3C8-36A05569A03C}" sibTransId="{F39D313F-587D-417F-8C8C-22EE6461E8E4}"/>
    <dgm:cxn modelId="{22AB596B-2A2A-4DDA-90E7-2D8DF531DAF6}" type="presOf" srcId="{1E4ABED3-BDCC-463D-BABF-F9F822897D23}" destId="{92ED3E7C-6417-4C10-91DC-9BC8426AD240}" srcOrd="0" destOrd="0" presId="urn:microsoft.com/office/officeart/2005/8/layout/lProcess3"/>
    <dgm:cxn modelId="{3EED9755-F737-4268-B3DD-774F857AB056}" srcId="{1E4ABED3-BDCC-463D-BABF-F9F822897D23}" destId="{B4382520-074A-4A75-945F-317CB7EA7813}" srcOrd="2" destOrd="0" parTransId="{0C23F8BF-8D5A-423D-9721-8BE4FB021C63}" sibTransId="{2C484AC0-CF1D-47C8-B3A7-D14F90C9164B}"/>
    <dgm:cxn modelId="{9A29E376-143F-4CBD-8A2A-AFDE5E172CFC}" srcId="{B4382520-074A-4A75-945F-317CB7EA7813}" destId="{2777BE04-4E2C-419A-9A92-4BD07E94D712}" srcOrd="1" destOrd="0" parTransId="{878925F6-9307-4F10-B1D7-D8D205B20CE3}" sibTransId="{6FC617D4-2428-4EDE-A7AA-4D0CB65A9105}"/>
    <dgm:cxn modelId="{CB9AF3AB-901A-4B47-B59D-ECCCC28E059B}" srcId="{1E4ABED3-BDCC-463D-BABF-F9F822897D23}" destId="{FDFC7D3A-1499-4FA7-A456-CC3FBD9FFD3A}" srcOrd="1" destOrd="0" parTransId="{29595EC8-442F-4666-8E44-92B0646FA721}" sibTransId="{4605BE7D-9736-4C2C-9D35-65FA64107493}"/>
    <dgm:cxn modelId="{D6893EC3-312A-4F0E-959C-39F4C40009A9}" type="presOf" srcId="{8F56548F-A4A1-4029-9652-744257F7E818}" destId="{D4E12474-C5B0-4B00-935E-4CFF9DD5319C}" srcOrd="0" destOrd="0" presId="urn:microsoft.com/office/officeart/2005/8/layout/lProcess3"/>
    <dgm:cxn modelId="{81C1EDC7-FA2B-4B97-8AF8-CA57E822DAED}" type="presOf" srcId="{FDFC7D3A-1499-4FA7-A456-CC3FBD9FFD3A}" destId="{DD5C15B8-3325-485D-BC60-B83E8B63EFD7}" srcOrd="0" destOrd="0" presId="urn:microsoft.com/office/officeart/2005/8/layout/lProcess3"/>
    <dgm:cxn modelId="{6B1ED5EB-959F-4232-AF86-FFC85A2E7D05}" type="presOf" srcId="{56BA9675-8C9F-4EFA-8BFA-7CDDA1AD055B}" destId="{02D789AC-E1B0-4F03-9FB5-83F9FCC9C069}" srcOrd="0" destOrd="0" presId="urn:microsoft.com/office/officeart/2005/8/layout/lProcess3"/>
    <dgm:cxn modelId="{07177BF7-3DB1-46CF-A00A-83BCC5214AF9}" srcId="{FD93DE80-B92F-4346-B8D2-D93817D5B92A}" destId="{8F56548F-A4A1-4029-9652-744257F7E818}" srcOrd="1" destOrd="0" parTransId="{90D24A77-7ADE-4AC6-BD2E-2C73F06CD687}" sibTransId="{484EB0B1-6A36-427E-A63D-E8F0805D35CD}"/>
    <dgm:cxn modelId="{A864B0FB-6DAA-4F36-8CDF-098B3E445B9A}" type="presOf" srcId="{FD93DE80-B92F-4346-B8D2-D93817D5B92A}" destId="{D92A9165-3A45-44BE-A7A1-15E7A52FD4DE}" srcOrd="0" destOrd="0" presId="urn:microsoft.com/office/officeart/2005/8/layout/lProcess3"/>
    <dgm:cxn modelId="{7CF43CFF-5E5F-4C6A-9366-1CB205F6ECD5}" type="presOf" srcId="{026D1449-DE92-40DC-8CBF-49C53C9172EF}" destId="{90D7B629-4E8E-48DD-8725-C404C00D79E6}" srcOrd="0" destOrd="0" presId="urn:microsoft.com/office/officeart/2005/8/layout/lProcess3"/>
    <dgm:cxn modelId="{9CE9ECE3-6CC1-4696-A4B6-B45F61FBE8EE}" type="presParOf" srcId="{92ED3E7C-6417-4C10-91DC-9BC8426AD240}" destId="{87B2E597-53FB-4429-BC4D-B86DF5BCF1BF}" srcOrd="0" destOrd="0" presId="urn:microsoft.com/office/officeart/2005/8/layout/lProcess3"/>
    <dgm:cxn modelId="{ACBFEA56-F506-413E-8EEF-6A08B1BA9E0F}" type="presParOf" srcId="{87B2E597-53FB-4429-BC4D-B86DF5BCF1BF}" destId="{D92A9165-3A45-44BE-A7A1-15E7A52FD4DE}" srcOrd="0" destOrd="0" presId="urn:microsoft.com/office/officeart/2005/8/layout/lProcess3"/>
    <dgm:cxn modelId="{9FA4105F-EFE0-4328-AE7A-C87279AFFF3C}" type="presParOf" srcId="{87B2E597-53FB-4429-BC4D-B86DF5BCF1BF}" destId="{34867FA5-4F55-414E-BCB5-7318432FF842}" srcOrd="1" destOrd="0" presId="urn:microsoft.com/office/officeart/2005/8/layout/lProcess3"/>
    <dgm:cxn modelId="{FA3F9557-2D17-4CB0-9D05-37A882EAA6C3}" type="presParOf" srcId="{87B2E597-53FB-4429-BC4D-B86DF5BCF1BF}" destId="{02D789AC-E1B0-4F03-9FB5-83F9FCC9C069}" srcOrd="2" destOrd="0" presId="urn:microsoft.com/office/officeart/2005/8/layout/lProcess3"/>
    <dgm:cxn modelId="{6E7B28C9-3022-434D-AB22-B2469954EAF1}" type="presParOf" srcId="{87B2E597-53FB-4429-BC4D-B86DF5BCF1BF}" destId="{F5E7325E-CA7F-4599-B16D-ED82CD363520}" srcOrd="3" destOrd="0" presId="urn:microsoft.com/office/officeart/2005/8/layout/lProcess3"/>
    <dgm:cxn modelId="{FF8B9B08-A625-45F1-B6E1-9117B84EF765}" type="presParOf" srcId="{87B2E597-53FB-4429-BC4D-B86DF5BCF1BF}" destId="{D4E12474-C5B0-4B00-935E-4CFF9DD5319C}" srcOrd="4" destOrd="0" presId="urn:microsoft.com/office/officeart/2005/8/layout/lProcess3"/>
    <dgm:cxn modelId="{3E5ED266-98F8-4927-9CA0-68A08A5F3A3B}" type="presParOf" srcId="{92ED3E7C-6417-4C10-91DC-9BC8426AD240}" destId="{5D5D54C3-0849-4469-8FE9-67ED90807B5C}" srcOrd="1" destOrd="0" presId="urn:microsoft.com/office/officeart/2005/8/layout/lProcess3"/>
    <dgm:cxn modelId="{CEFD0A34-DAB7-4E04-B44B-1EC8D80AA866}" type="presParOf" srcId="{92ED3E7C-6417-4C10-91DC-9BC8426AD240}" destId="{6C6919B0-F20D-47C0-B15F-77FDAD2BB4CC}" srcOrd="2" destOrd="0" presId="urn:microsoft.com/office/officeart/2005/8/layout/lProcess3"/>
    <dgm:cxn modelId="{69152B66-198B-451F-84F0-5702D6F40E97}" type="presParOf" srcId="{6C6919B0-F20D-47C0-B15F-77FDAD2BB4CC}" destId="{DD5C15B8-3325-485D-BC60-B83E8B63EFD7}" srcOrd="0" destOrd="0" presId="urn:microsoft.com/office/officeart/2005/8/layout/lProcess3"/>
    <dgm:cxn modelId="{4108BD0D-E04B-447C-B8D8-A4302761E093}" type="presParOf" srcId="{6C6919B0-F20D-47C0-B15F-77FDAD2BB4CC}" destId="{04F0F8AD-E382-4CC0-A7DB-5C18FE4525BA}" srcOrd="1" destOrd="0" presId="urn:microsoft.com/office/officeart/2005/8/layout/lProcess3"/>
    <dgm:cxn modelId="{EB89CA19-E3E6-4BA3-9292-BA56B58BDC58}" type="presParOf" srcId="{6C6919B0-F20D-47C0-B15F-77FDAD2BB4CC}" destId="{90D7B629-4E8E-48DD-8725-C404C00D79E6}" srcOrd="2" destOrd="0" presId="urn:microsoft.com/office/officeart/2005/8/layout/lProcess3"/>
    <dgm:cxn modelId="{8A78DF2C-8275-43D7-B0CE-A0D440EFFD76}" type="presParOf" srcId="{6C6919B0-F20D-47C0-B15F-77FDAD2BB4CC}" destId="{6B134BF5-7283-40CE-B9C3-7D5726206CE3}" srcOrd="3" destOrd="0" presId="urn:microsoft.com/office/officeart/2005/8/layout/lProcess3"/>
    <dgm:cxn modelId="{32C4BAB9-B40E-4E68-9311-6E94A89E4A0D}" type="presParOf" srcId="{6C6919B0-F20D-47C0-B15F-77FDAD2BB4CC}" destId="{3867EFC8-9A65-4976-A95F-21F6259562EC}" srcOrd="4" destOrd="0" presId="urn:microsoft.com/office/officeart/2005/8/layout/lProcess3"/>
    <dgm:cxn modelId="{BB50E52F-8A94-42D3-9BED-7D14A739F974}" type="presParOf" srcId="{92ED3E7C-6417-4C10-91DC-9BC8426AD240}" destId="{ADDA1708-CD89-4F64-A5AF-D948E2DD700D}" srcOrd="3" destOrd="0" presId="urn:microsoft.com/office/officeart/2005/8/layout/lProcess3"/>
    <dgm:cxn modelId="{904A8AD9-80A1-47C4-A2A8-B115FAD1F4ED}" type="presParOf" srcId="{92ED3E7C-6417-4C10-91DC-9BC8426AD240}" destId="{B2BE4A57-C996-48FC-98A0-58773E16165F}" srcOrd="4" destOrd="0" presId="urn:microsoft.com/office/officeart/2005/8/layout/lProcess3"/>
    <dgm:cxn modelId="{09815397-D59C-4B7D-8CEA-B92955DF0DC7}" type="presParOf" srcId="{B2BE4A57-C996-48FC-98A0-58773E16165F}" destId="{D781414D-B905-43C8-998F-B555B75B88A9}" srcOrd="0" destOrd="0" presId="urn:microsoft.com/office/officeart/2005/8/layout/lProcess3"/>
    <dgm:cxn modelId="{9C8E97A0-0CB4-4C76-8E82-4996B2D83FBD}" type="presParOf" srcId="{B2BE4A57-C996-48FC-98A0-58773E16165F}" destId="{46387F0A-543D-4B98-B6A0-5C5CC880D181}" srcOrd="1" destOrd="0" presId="urn:microsoft.com/office/officeart/2005/8/layout/lProcess3"/>
    <dgm:cxn modelId="{56A6382D-DD66-4AC5-9475-8227F9AF7D23}" type="presParOf" srcId="{B2BE4A57-C996-48FC-98A0-58773E16165F}" destId="{0ABECA9B-44FC-4A92-99DA-06F94E04559F}" srcOrd="2" destOrd="0" presId="urn:microsoft.com/office/officeart/2005/8/layout/lProcess3"/>
    <dgm:cxn modelId="{56F65FB8-54A0-4BB4-BAAC-5ABD9A0852E7}" type="presParOf" srcId="{B2BE4A57-C996-48FC-98A0-58773E16165F}" destId="{5264EEA4-8988-4325-940E-B9431B62CC6D}" srcOrd="3" destOrd="0" presId="urn:microsoft.com/office/officeart/2005/8/layout/lProcess3"/>
    <dgm:cxn modelId="{6B797757-B270-4988-B963-5159F1798FD2}" type="presParOf" srcId="{B2BE4A57-C996-48FC-98A0-58773E16165F}" destId="{AD65BC47-11AA-412C-B7F9-D56B6424B198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1B8242-EB43-4607-A7D3-C20E9A31EBC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959088A-DA86-4C2F-A350-47FAFE00793F}">
      <dgm:prSet phldrT="[Text]"/>
      <dgm:spPr>
        <a:solidFill>
          <a:srgbClr val="0000CC"/>
        </a:solidFill>
      </dgm:spPr>
      <dgm:t>
        <a:bodyPr/>
        <a:lstStyle/>
        <a:p>
          <a:r>
            <a:rPr lang="cs-CZ" dirty="0"/>
            <a:t>Snižovat trvalé OKS</a:t>
          </a:r>
        </a:p>
      </dgm:t>
    </dgm:pt>
    <dgm:pt modelId="{5FCD5123-1E50-4729-9F6E-8F70F8AAD726}" type="parTrans" cxnId="{0C4A4860-F7AE-40F2-8E4A-CA3E068E1290}">
      <dgm:prSet/>
      <dgm:spPr/>
      <dgm:t>
        <a:bodyPr/>
        <a:lstStyle/>
        <a:p>
          <a:endParaRPr lang="cs-CZ"/>
        </a:p>
      </dgm:t>
    </dgm:pt>
    <dgm:pt modelId="{D0C4C397-B855-4765-A590-595E9CBB1E71}" type="sibTrans" cxnId="{0C4A4860-F7AE-40F2-8E4A-CA3E068E1290}">
      <dgm:prSet/>
      <dgm:spPr/>
      <dgm:t>
        <a:bodyPr/>
        <a:lstStyle/>
        <a:p>
          <a:endParaRPr lang="cs-CZ"/>
        </a:p>
      </dgm:t>
    </dgm:pt>
    <dgm:pt modelId="{7FC57C23-04B5-4117-BF88-3DE6C7044FF8}">
      <dgm:prSet phldrT="[Text]"/>
      <dgm:spPr/>
      <dgm:t>
        <a:bodyPr/>
        <a:lstStyle/>
        <a:p>
          <a:r>
            <a:rPr lang="cs-CZ" dirty="0"/>
            <a:t>Sledovat </a:t>
          </a:r>
          <a:r>
            <a:rPr lang="cs-CZ" dirty="0" err="1"/>
            <a:t>FeNO</a:t>
          </a:r>
          <a:endParaRPr lang="cs-CZ" dirty="0"/>
        </a:p>
      </dgm:t>
    </dgm:pt>
    <dgm:pt modelId="{46C81683-806F-4B0D-A6EE-E63D4B1B700A}" type="parTrans" cxnId="{F1AB6F2C-9112-4307-838F-C2B123604469}">
      <dgm:prSet/>
      <dgm:spPr/>
      <dgm:t>
        <a:bodyPr/>
        <a:lstStyle/>
        <a:p>
          <a:endParaRPr lang="cs-CZ"/>
        </a:p>
      </dgm:t>
    </dgm:pt>
    <dgm:pt modelId="{68F7D122-CFA1-4012-B190-18DA30F56DDF}" type="sibTrans" cxnId="{F1AB6F2C-9112-4307-838F-C2B123604469}">
      <dgm:prSet/>
      <dgm:spPr/>
      <dgm:t>
        <a:bodyPr/>
        <a:lstStyle/>
        <a:p>
          <a:endParaRPr lang="cs-CZ"/>
        </a:p>
      </dgm:t>
    </dgm:pt>
    <dgm:pt modelId="{02F74DB7-BAB3-45B3-96B3-689F5878A73B}">
      <dgm:prSet phldrT="[Text]"/>
      <dgm:spPr>
        <a:solidFill>
          <a:srgbClr val="00CC00"/>
        </a:solidFill>
      </dgm:spPr>
      <dgm:t>
        <a:bodyPr/>
        <a:lstStyle/>
        <a:p>
          <a:r>
            <a:rPr lang="cs-CZ" dirty="0"/>
            <a:t>Snížení IKS na střední dávku</a:t>
          </a:r>
        </a:p>
      </dgm:t>
    </dgm:pt>
    <dgm:pt modelId="{1C0C5209-72CF-484E-86B5-7ADF2D0DA7BD}" type="parTrans" cxnId="{393EE549-B22F-4E1F-8EE7-F3548A20B4CB}">
      <dgm:prSet/>
      <dgm:spPr/>
      <dgm:t>
        <a:bodyPr/>
        <a:lstStyle/>
        <a:p>
          <a:endParaRPr lang="cs-CZ"/>
        </a:p>
      </dgm:t>
    </dgm:pt>
    <dgm:pt modelId="{DED056A2-4FC9-4920-8CC6-A011825C52A9}" type="sibTrans" cxnId="{393EE549-B22F-4E1F-8EE7-F3548A20B4CB}">
      <dgm:prSet/>
      <dgm:spPr/>
      <dgm:t>
        <a:bodyPr/>
        <a:lstStyle/>
        <a:p>
          <a:endParaRPr lang="cs-CZ"/>
        </a:p>
      </dgm:t>
    </dgm:pt>
    <dgm:pt modelId="{79979C7B-E127-4924-853C-4CFAAF190BA4}">
      <dgm:prSet phldrT="[Text]"/>
      <dgm:spPr/>
      <dgm:t>
        <a:bodyPr/>
        <a:lstStyle/>
        <a:p>
          <a:r>
            <a:rPr lang="cs-CZ" dirty="0"/>
            <a:t>Nevysazovat zcela</a:t>
          </a:r>
        </a:p>
      </dgm:t>
    </dgm:pt>
    <dgm:pt modelId="{4E50A6E1-7E18-4812-AF82-4E37E4A13CFE}" type="parTrans" cxnId="{61C9EA8B-0127-43DA-931F-186E9A09E084}">
      <dgm:prSet/>
      <dgm:spPr/>
      <dgm:t>
        <a:bodyPr/>
        <a:lstStyle/>
        <a:p>
          <a:endParaRPr lang="cs-CZ"/>
        </a:p>
      </dgm:t>
    </dgm:pt>
    <dgm:pt modelId="{DA7DF8F8-3567-45F9-B46F-5960E24BD7B3}" type="sibTrans" cxnId="{61C9EA8B-0127-43DA-931F-186E9A09E084}">
      <dgm:prSet/>
      <dgm:spPr/>
      <dgm:t>
        <a:bodyPr/>
        <a:lstStyle/>
        <a:p>
          <a:endParaRPr lang="cs-CZ"/>
        </a:p>
      </dgm:t>
    </dgm:pt>
    <dgm:pt modelId="{2B64537B-748B-4D77-BC39-867CD38939C7}">
      <dgm:prSet phldrT="[Text]"/>
      <dgm:spPr/>
      <dgm:t>
        <a:bodyPr/>
        <a:lstStyle/>
        <a:p>
          <a:r>
            <a:rPr lang="cs-CZ" dirty="0"/>
            <a:t>Sledovat </a:t>
          </a:r>
          <a:r>
            <a:rPr lang="cs-CZ" dirty="0" err="1"/>
            <a:t>kortisol</a:t>
          </a:r>
          <a:r>
            <a:rPr lang="cs-CZ" dirty="0"/>
            <a:t>/endokrinolog</a:t>
          </a:r>
        </a:p>
      </dgm:t>
    </dgm:pt>
    <dgm:pt modelId="{49739A77-A8D9-4205-B946-8CE3F26EB9C8}" type="parTrans" cxnId="{5E6D9D63-6D8C-4970-9FDF-A48C70EDCA5A}">
      <dgm:prSet/>
      <dgm:spPr/>
      <dgm:t>
        <a:bodyPr/>
        <a:lstStyle/>
        <a:p>
          <a:endParaRPr lang="cs-CZ"/>
        </a:p>
      </dgm:t>
    </dgm:pt>
    <dgm:pt modelId="{E57022A5-3BFC-4B0E-9006-39B879C7957F}" type="sibTrans" cxnId="{5E6D9D63-6D8C-4970-9FDF-A48C70EDCA5A}">
      <dgm:prSet/>
      <dgm:spPr/>
      <dgm:t>
        <a:bodyPr/>
        <a:lstStyle/>
        <a:p>
          <a:endParaRPr lang="cs-CZ"/>
        </a:p>
      </dgm:t>
    </dgm:pt>
    <dgm:pt modelId="{D074E58D-9960-42B1-A6B9-5E088B763ED7}">
      <dgm:prSet phldrT="[Text]"/>
      <dgm:spPr>
        <a:solidFill>
          <a:srgbClr val="FF3300"/>
        </a:solidFill>
      </dgm:spPr>
      <dgm:t>
        <a:bodyPr/>
        <a:lstStyle/>
        <a:p>
          <a:r>
            <a:rPr lang="cs-CZ" dirty="0"/>
            <a:t>Step-</a:t>
          </a:r>
          <a:r>
            <a:rPr lang="cs-CZ" dirty="0" err="1"/>
            <a:t>down</a:t>
          </a:r>
          <a:r>
            <a:rPr lang="cs-CZ" dirty="0"/>
            <a:t> </a:t>
          </a:r>
          <a:r>
            <a:rPr lang="cs-CZ" dirty="0" err="1"/>
            <a:t>biologika</a:t>
          </a:r>
          <a:r>
            <a:rPr lang="cs-CZ" dirty="0"/>
            <a:t> ? Kdy ?</a:t>
          </a:r>
        </a:p>
      </dgm:t>
    </dgm:pt>
    <dgm:pt modelId="{7F7EDBE7-1EA7-46DB-954A-12317E4FE70A}" type="parTrans" cxnId="{50D00C4B-BA91-480B-9C88-82181BCC5F18}">
      <dgm:prSet/>
      <dgm:spPr/>
      <dgm:t>
        <a:bodyPr/>
        <a:lstStyle/>
        <a:p>
          <a:endParaRPr lang="cs-CZ"/>
        </a:p>
      </dgm:t>
    </dgm:pt>
    <dgm:pt modelId="{22DF97BC-112B-4236-8287-CCC521624D04}" type="sibTrans" cxnId="{50D00C4B-BA91-480B-9C88-82181BCC5F18}">
      <dgm:prSet/>
      <dgm:spPr/>
      <dgm:t>
        <a:bodyPr/>
        <a:lstStyle/>
        <a:p>
          <a:endParaRPr lang="cs-CZ"/>
        </a:p>
      </dgm:t>
    </dgm:pt>
    <dgm:pt modelId="{3CFB61B4-EE1D-4AE1-9D1F-354B074E6718}">
      <dgm:prSet phldrT="[Text]"/>
      <dgm:spPr/>
      <dgm:t>
        <a:bodyPr/>
        <a:lstStyle/>
        <a:p>
          <a:r>
            <a:rPr lang="cs-CZ" dirty="0"/>
            <a:t>min 12 měsíců léčby?</a:t>
          </a:r>
        </a:p>
      </dgm:t>
    </dgm:pt>
    <dgm:pt modelId="{3427451F-78C6-47E2-ABCF-3999655575B4}" type="parTrans" cxnId="{122631D1-8A09-423D-833A-430869A27594}">
      <dgm:prSet/>
      <dgm:spPr/>
      <dgm:t>
        <a:bodyPr/>
        <a:lstStyle/>
        <a:p>
          <a:endParaRPr lang="cs-CZ"/>
        </a:p>
      </dgm:t>
    </dgm:pt>
    <dgm:pt modelId="{21E735EB-98EB-4490-A843-779C236C2152}" type="sibTrans" cxnId="{122631D1-8A09-423D-833A-430869A27594}">
      <dgm:prSet/>
      <dgm:spPr/>
      <dgm:t>
        <a:bodyPr/>
        <a:lstStyle/>
        <a:p>
          <a:endParaRPr lang="cs-CZ"/>
        </a:p>
      </dgm:t>
    </dgm:pt>
    <dgm:pt modelId="{05FCBBDC-BBAD-47A4-A0EE-D0D6506F029C}">
      <dgm:prSet phldrT="[Text]"/>
      <dgm:spPr/>
      <dgm:t>
        <a:bodyPr/>
        <a:lstStyle/>
        <a:p>
          <a:r>
            <a:rPr lang="cs-CZ" dirty="0"/>
            <a:t>chybí expozice spouštěčům</a:t>
          </a:r>
        </a:p>
      </dgm:t>
    </dgm:pt>
    <dgm:pt modelId="{57BCA313-7BB6-4D0B-8E50-22869AEC04D1}" type="parTrans" cxnId="{E73ADBA8-B255-444B-89C3-0D6CAB09FAA2}">
      <dgm:prSet/>
      <dgm:spPr/>
      <dgm:t>
        <a:bodyPr/>
        <a:lstStyle/>
        <a:p>
          <a:endParaRPr lang="cs-CZ"/>
        </a:p>
      </dgm:t>
    </dgm:pt>
    <dgm:pt modelId="{9B4E2C6D-8E9B-42D5-86B4-70662C5DB6F7}" type="sibTrans" cxnId="{E73ADBA8-B255-444B-89C3-0D6CAB09FAA2}">
      <dgm:prSet/>
      <dgm:spPr/>
      <dgm:t>
        <a:bodyPr/>
        <a:lstStyle/>
        <a:p>
          <a:endParaRPr lang="cs-CZ"/>
        </a:p>
      </dgm:t>
    </dgm:pt>
    <dgm:pt modelId="{8F1AFED8-A1DA-4912-9758-DC07505F720A}">
      <dgm:prSet phldrT="[Text]"/>
      <dgm:spPr/>
      <dgm:t>
        <a:bodyPr/>
        <a:lstStyle/>
        <a:p>
          <a:r>
            <a:rPr lang="cs-CZ" dirty="0"/>
            <a:t>bez exacerbací celou dobu</a:t>
          </a:r>
        </a:p>
      </dgm:t>
    </dgm:pt>
    <dgm:pt modelId="{4AE70AD5-BBCC-4715-B115-9D0890043182}" type="parTrans" cxnId="{BC58479D-FB57-40E1-9BA9-9425404B2EB7}">
      <dgm:prSet/>
      <dgm:spPr/>
      <dgm:t>
        <a:bodyPr/>
        <a:lstStyle/>
        <a:p>
          <a:endParaRPr lang="cs-CZ"/>
        </a:p>
      </dgm:t>
    </dgm:pt>
    <dgm:pt modelId="{A8D4FE10-D940-4073-8DF0-3E9DFBB578BE}" type="sibTrans" cxnId="{BC58479D-FB57-40E1-9BA9-9425404B2EB7}">
      <dgm:prSet/>
      <dgm:spPr/>
      <dgm:t>
        <a:bodyPr/>
        <a:lstStyle/>
        <a:p>
          <a:endParaRPr lang="cs-CZ"/>
        </a:p>
      </dgm:t>
    </dgm:pt>
    <dgm:pt modelId="{796CA0D7-907F-4713-AEC3-6684035E5418}" type="pres">
      <dgm:prSet presAssocID="{C81B8242-EB43-4607-A7D3-C20E9A31EBC2}" presName="linear" presStyleCnt="0">
        <dgm:presLayoutVars>
          <dgm:animLvl val="lvl"/>
          <dgm:resizeHandles val="exact"/>
        </dgm:presLayoutVars>
      </dgm:prSet>
      <dgm:spPr/>
    </dgm:pt>
    <dgm:pt modelId="{F62CF8FF-4FB6-4606-9654-60F8AD772144}" type="pres">
      <dgm:prSet presAssocID="{B959088A-DA86-4C2F-A350-47FAFE00793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01C5B78-7A39-40A0-B2E9-813E674BB979}" type="pres">
      <dgm:prSet presAssocID="{B959088A-DA86-4C2F-A350-47FAFE00793F}" presName="childText" presStyleLbl="revTx" presStyleIdx="0" presStyleCnt="3">
        <dgm:presLayoutVars>
          <dgm:bulletEnabled val="1"/>
        </dgm:presLayoutVars>
      </dgm:prSet>
      <dgm:spPr/>
    </dgm:pt>
    <dgm:pt modelId="{1A7C7F81-C106-4CB1-8B3F-DC6A501A3D4A}" type="pres">
      <dgm:prSet presAssocID="{02F74DB7-BAB3-45B3-96B3-689F5878A73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7E816A7-CBD5-44B3-8071-3C2269BA91A6}" type="pres">
      <dgm:prSet presAssocID="{02F74DB7-BAB3-45B3-96B3-689F5878A73B}" presName="childText" presStyleLbl="revTx" presStyleIdx="1" presStyleCnt="3">
        <dgm:presLayoutVars>
          <dgm:bulletEnabled val="1"/>
        </dgm:presLayoutVars>
      </dgm:prSet>
      <dgm:spPr/>
    </dgm:pt>
    <dgm:pt modelId="{9A740B3B-CFDE-4849-A118-6FFDC39CF495}" type="pres">
      <dgm:prSet presAssocID="{D074E58D-9960-42B1-A6B9-5E088B763ED7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682E68F-B2F4-42DB-A9B0-FD8E70E7C127}" type="pres">
      <dgm:prSet presAssocID="{D074E58D-9960-42B1-A6B9-5E088B763ED7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60AD0801-08E7-4F50-852B-88B6C0752AA5}" type="presOf" srcId="{02F74DB7-BAB3-45B3-96B3-689F5878A73B}" destId="{1A7C7F81-C106-4CB1-8B3F-DC6A501A3D4A}" srcOrd="0" destOrd="0" presId="urn:microsoft.com/office/officeart/2005/8/layout/vList2"/>
    <dgm:cxn modelId="{822B8729-23EE-4B99-B115-7794B4FBE395}" type="presOf" srcId="{2B64537B-748B-4D77-BC39-867CD38939C7}" destId="{001C5B78-7A39-40A0-B2E9-813E674BB979}" srcOrd="0" destOrd="1" presId="urn:microsoft.com/office/officeart/2005/8/layout/vList2"/>
    <dgm:cxn modelId="{F1AB6F2C-9112-4307-838F-C2B123604469}" srcId="{B959088A-DA86-4C2F-A350-47FAFE00793F}" destId="{7FC57C23-04B5-4117-BF88-3DE6C7044FF8}" srcOrd="0" destOrd="0" parTransId="{46C81683-806F-4B0D-A6EE-E63D4B1B700A}" sibTransId="{68F7D122-CFA1-4012-B190-18DA30F56DDF}"/>
    <dgm:cxn modelId="{0C4A4860-F7AE-40F2-8E4A-CA3E068E1290}" srcId="{C81B8242-EB43-4607-A7D3-C20E9A31EBC2}" destId="{B959088A-DA86-4C2F-A350-47FAFE00793F}" srcOrd="0" destOrd="0" parTransId="{5FCD5123-1E50-4729-9F6E-8F70F8AAD726}" sibTransId="{D0C4C397-B855-4765-A590-595E9CBB1E71}"/>
    <dgm:cxn modelId="{5E6D9D63-6D8C-4970-9FDF-A48C70EDCA5A}" srcId="{B959088A-DA86-4C2F-A350-47FAFE00793F}" destId="{2B64537B-748B-4D77-BC39-867CD38939C7}" srcOrd="1" destOrd="0" parTransId="{49739A77-A8D9-4205-B946-8CE3F26EB9C8}" sibTransId="{E57022A5-3BFC-4B0E-9006-39B879C7957F}"/>
    <dgm:cxn modelId="{393EE549-B22F-4E1F-8EE7-F3548A20B4CB}" srcId="{C81B8242-EB43-4607-A7D3-C20E9A31EBC2}" destId="{02F74DB7-BAB3-45B3-96B3-689F5878A73B}" srcOrd="1" destOrd="0" parTransId="{1C0C5209-72CF-484E-86B5-7ADF2D0DA7BD}" sibTransId="{DED056A2-4FC9-4920-8CC6-A011825C52A9}"/>
    <dgm:cxn modelId="{50D00C4B-BA91-480B-9C88-82181BCC5F18}" srcId="{C81B8242-EB43-4607-A7D3-C20E9A31EBC2}" destId="{D074E58D-9960-42B1-A6B9-5E088B763ED7}" srcOrd="2" destOrd="0" parTransId="{7F7EDBE7-1EA7-46DB-954A-12317E4FE70A}" sibTransId="{22DF97BC-112B-4236-8287-CCC521624D04}"/>
    <dgm:cxn modelId="{AA25148B-251A-4FDA-86D7-29132E934F05}" type="presOf" srcId="{D074E58D-9960-42B1-A6B9-5E088B763ED7}" destId="{9A740B3B-CFDE-4849-A118-6FFDC39CF495}" srcOrd="0" destOrd="0" presId="urn:microsoft.com/office/officeart/2005/8/layout/vList2"/>
    <dgm:cxn modelId="{61C9EA8B-0127-43DA-931F-186E9A09E084}" srcId="{02F74DB7-BAB3-45B3-96B3-689F5878A73B}" destId="{79979C7B-E127-4924-853C-4CFAAF190BA4}" srcOrd="0" destOrd="0" parTransId="{4E50A6E1-7E18-4812-AF82-4E37E4A13CFE}" sibTransId="{DA7DF8F8-3567-45F9-B46F-5960E24BD7B3}"/>
    <dgm:cxn modelId="{2B75349D-88CB-48A0-B935-DDF192EB5E82}" type="presOf" srcId="{7FC57C23-04B5-4117-BF88-3DE6C7044FF8}" destId="{001C5B78-7A39-40A0-B2E9-813E674BB979}" srcOrd="0" destOrd="0" presId="urn:microsoft.com/office/officeart/2005/8/layout/vList2"/>
    <dgm:cxn modelId="{BC58479D-FB57-40E1-9BA9-9425404B2EB7}" srcId="{D074E58D-9960-42B1-A6B9-5E088B763ED7}" destId="{8F1AFED8-A1DA-4912-9758-DC07505F720A}" srcOrd="2" destOrd="0" parTransId="{4AE70AD5-BBCC-4715-B115-9D0890043182}" sibTransId="{A8D4FE10-D940-4073-8DF0-3E9DFBB578BE}"/>
    <dgm:cxn modelId="{63D09C9F-80D7-47AE-8D9C-9C61AD0F15ED}" type="presOf" srcId="{79979C7B-E127-4924-853C-4CFAAF190BA4}" destId="{07E816A7-CBD5-44B3-8071-3C2269BA91A6}" srcOrd="0" destOrd="0" presId="urn:microsoft.com/office/officeart/2005/8/layout/vList2"/>
    <dgm:cxn modelId="{E73ADBA8-B255-444B-89C3-0D6CAB09FAA2}" srcId="{D074E58D-9960-42B1-A6B9-5E088B763ED7}" destId="{05FCBBDC-BBAD-47A4-A0EE-D0D6506F029C}" srcOrd="1" destOrd="0" parTransId="{57BCA313-7BB6-4D0B-8E50-22869AEC04D1}" sibTransId="{9B4E2C6D-8E9B-42D5-86B4-70662C5DB6F7}"/>
    <dgm:cxn modelId="{28E3E2AC-6C28-45DD-A3EF-67F5511E2C02}" type="presOf" srcId="{B959088A-DA86-4C2F-A350-47FAFE00793F}" destId="{F62CF8FF-4FB6-4606-9654-60F8AD772144}" srcOrd="0" destOrd="0" presId="urn:microsoft.com/office/officeart/2005/8/layout/vList2"/>
    <dgm:cxn modelId="{912241B2-2302-4D79-864C-1EE0E5AA1B02}" type="presOf" srcId="{C81B8242-EB43-4607-A7D3-C20E9A31EBC2}" destId="{796CA0D7-907F-4713-AEC3-6684035E5418}" srcOrd="0" destOrd="0" presId="urn:microsoft.com/office/officeart/2005/8/layout/vList2"/>
    <dgm:cxn modelId="{122631D1-8A09-423D-833A-430869A27594}" srcId="{D074E58D-9960-42B1-A6B9-5E088B763ED7}" destId="{3CFB61B4-EE1D-4AE1-9D1F-354B074E6718}" srcOrd="0" destOrd="0" parTransId="{3427451F-78C6-47E2-ABCF-3999655575B4}" sibTransId="{21E735EB-98EB-4490-A843-779C236C2152}"/>
    <dgm:cxn modelId="{893D59D4-E231-48E0-9D48-A16D42A52C28}" type="presOf" srcId="{8F1AFED8-A1DA-4912-9758-DC07505F720A}" destId="{2682E68F-B2F4-42DB-A9B0-FD8E70E7C127}" srcOrd="0" destOrd="2" presId="urn:microsoft.com/office/officeart/2005/8/layout/vList2"/>
    <dgm:cxn modelId="{3ECAD7E8-151D-406E-BF9D-416913DCB58A}" type="presOf" srcId="{05FCBBDC-BBAD-47A4-A0EE-D0D6506F029C}" destId="{2682E68F-B2F4-42DB-A9B0-FD8E70E7C127}" srcOrd="0" destOrd="1" presId="urn:microsoft.com/office/officeart/2005/8/layout/vList2"/>
    <dgm:cxn modelId="{DA7830F1-E1CA-413D-B923-5B4CF61328B4}" type="presOf" srcId="{3CFB61B4-EE1D-4AE1-9D1F-354B074E6718}" destId="{2682E68F-B2F4-42DB-A9B0-FD8E70E7C127}" srcOrd="0" destOrd="0" presId="urn:microsoft.com/office/officeart/2005/8/layout/vList2"/>
    <dgm:cxn modelId="{F78C7400-E426-4B21-87D9-0E281FDE32F5}" type="presParOf" srcId="{796CA0D7-907F-4713-AEC3-6684035E5418}" destId="{F62CF8FF-4FB6-4606-9654-60F8AD772144}" srcOrd="0" destOrd="0" presId="urn:microsoft.com/office/officeart/2005/8/layout/vList2"/>
    <dgm:cxn modelId="{75557962-4A4A-4EB4-B6F6-E0817B7C63F0}" type="presParOf" srcId="{796CA0D7-907F-4713-AEC3-6684035E5418}" destId="{001C5B78-7A39-40A0-B2E9-813E674BB979}" srcOrd="1" destOrd="0" presId="urn:microsoft.com/office/officeart/2005/8/layout/vList2"/>
    <dgm:cxn modelId="{E2268DBA-0B75-42F5-9CF8-C6E0B7E1E143}" type="presParOf" srcId="{796CA0D7-907F-4713-AEC3-6684035E5418}" destId="{1A7C7F81-C106-4CB1-8B3F-DC6A501A3D4A}" srcOrd="2" destOrd="0" presId="urn:microsoft.com/office/officeart/2005/8/layout/vList2"/>
    <dgm:cxn modelId="{501FC496-83DB-4767-B7BA-65E847BFD076}" type="presParOf" srcId="{796CA0D7-907F-4713-AEC3-6684035E5418}" destId="{07E816A7-CBD5-44B3-8071-3C2269BA91A6}" srcOrd="3" destOrd="0" presId="urn:microsoft.com/office/officeart/2005/8/layout/vList2"/>
    <dgm:cxn modelId="{53B027DA-8F43-4BA0-8079-F208E9222BBA}" type="presParOf" srcId="{796CA0D7-907F-4713-AEC3-6684035E5418}" destId="{9A740B3B-CFDE-4849-A118-6FFDC39CF495}" srcOrd="4" destOrd="0" presId="urn:microsoft.com/office/officeart/2005/8/layout/vList2"/>
    <dgm:cxn modelId="{DCADDA90-7A48-4913-B341-553127EAE31A}" type="presParOf" srcId="{796CA0D7-907F-4713-AEC3-6684035E5418}" destId="{2682E68F-B2F4-42DB-A9B0-FD8E70E7C12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A9165-3A45-44BE-A7A1-15E7A52FD4DE}">
      <dsp:nvSpPr>
        <dsp:cNvPr id="0" name=""/>
        <dsp:cNvSpPr/>
      </dsp:nvSpPr>
      <dsp:spPr>
        <a:xfrm>
          <a:off x="1243" y="190320"/>
          <a:ext cx="1921276" cy="768510"/>
        </a:xfrm>
        <a:prstGeom prst="chevron">
          <a:avLst/>
        </a:prstGeom>
        <a:solidFill>
          <a:srgbClr val="00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Pokračovat v léčbě</a:t>
          </a:r>
        </a:p>
      </dsp:txBody>
      <dsp:txXfrm>
        <a:off x="385498" y="190320"/>
        <a:ext cx="1152766" cy="768510"/>
      </dsp:txXfrm>
    </dsp:sp>
    <dsp:sp modelId="{02D789AC-E1B0-4F03-9FB5-83F9FCC9C069}">
      <dsp:nvSpPr>
        <dsp:cNvPr id="0" name=""/>
        <dsp:cNvSpPr/>
      </dsp:nvSpPr>
      <dsp:spPr>
        <a:xfrm>
          <a:off x="1672753" y="255643"/>
          <a:ext cx="1594659" cy="637863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4-6</a:t>
          </a:r>
        </a:p>
      </dsp:txBody>
      <dsp:txXfrm>
        <a:off x="1991685" y="255643"/>
        <a:ext cx="956796" cy="637863"/>
      </dsp:txXfrm>
    </dsp:sp>
    <dsp:sp modelId="{D4E12474-C5B0-4B00-935E-4CFF9DD5319C}">
      <dsp:nvSpPr>
        <dsp:cNvPr id="0" name=""/>
        <dsp:cNvSpPr/>
      </dsp:nvSpPr>
      <dsp:spPr>
        <a:xfrm>
          <a:off x="3044161" y="255643"/>
          <a:ext cx="1594659" cy="637863"/>
        </a:xfrm>
        <a:prstGeom prst="chevron">
          <a:avLst/>
        </a:prstGeom>
        <a:solidFill>
          <a:schemeClr val="accent3">
            <a:tint val="40000"/>
            <a:alpha val="90000"/>
            <a:hueOff val="405828"/>
            <a:satOff val="20000"/>
            <a:lumOff val="356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405828"/>
              <a:satOff val="20000"/>
              <a:lumOff val="3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měsíců</a:t>
          </a:r>
        </a:p>
      </dsp:txBody>
      <dsp:txXfrm>
        <a:off x="3363093" y="255643"/>
        <a:ext cx="956796" cy="637863"/>
      </dsp:txXfrm>
    </dsp:sp>
    <dsp:sp modelId="{DD5C15B8-3325-485D-BC60-B83E8B63EFD7}">
      <dsp:nvSpPr>
        <dsp:cNvPr id="0" name=""/>
        <dsp:cNvSpPr/>
      </dsp:nvSpPr>
      <dsp:spPr>
        <a:xfrm>
          <a:off x="1243" y="1066422"/>
          <a:ext cx="1921276" cy="768510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Zastavit léčbu</a:t>
          </a:r>
        </a:p>
      </dsp:txBody>
      <dsp:txXfrm>
        <a:off x="385498" y="1066422"/>
        <a:ext cx="1152766" cy="768510"/>
      </dsp:txXfrm>
    </dsp:sp>
    <dsp:sp modelId="{90D7B629-4E8E-48DD-8725-C404C00D79E6}">
      <dsp:nvSpPr>
        <dsp:cNvPr id="0" name=""/>
        <dsp:cNvSpPr/>
      </dsp:nvSpPr>
      <dsp:spPr>
        <a:xfrm>
          <a:off x="1672753" y="1131745"/>
          <a:ext cx="1594659" cy="637863"/>
        </a:xfrm>
        <a:prstGeom prst="chevron">
          <a:avLst/>
        </a:prstGeom>
        <a:solidFill>
          <a:schemeClr val="accent3">
            <a:tint val="40000"/>
            <a:alpha val="90000"/>
            <a:hueOff val="811656"/>
            <a:satOff val="40000"/>
            <a:lumOff val="712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811656"/>
              <a:satOff val="40000"/>
              <a:lumOff val="7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Pokud chybí</a:t>
          </a:r>
        </a:p>
      </dsp:txBody>
      <dsp:txXfrm>
        <a:off x="1991685" y="1131745"/>
        <a:ext cx="956796" cy="637863"/>
      </dsp:txXfrm>
    </dsp:sp>
    <dsp:sp modelId="{3867EFC8-9A65-4976-A95F-21F6259562EC}">
      <dsp:nvSpPr>
        <dsp:cNvPr id="0" name=""/>
        <dsp:cNvSpPr/>
      </dsp:nvSpPr>
      <dsp:spPr>
        <a:xfrm>
          <a:off x="3044161" y="1131745"/>
          <a:ext cx="1594659" cy="637863"/>
        </a:xfrm>
        <a:prstGeom prst="chevron">
          <a:avLst/>
        </a:prstGeom>
        <a:solidFill>
          <a:schemeClr val="accent3">
            <a:tint val="40000"/>
            <a:alpha val="90000"/>
            <a:hueOff val="1217485"/>
            <a:satOff val="60000"/>
            <a:lumOff val="1067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217485"/>
              <a:satOff val="60000"/>
              <a:lumOff val="106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Jakákoliv odezva</a:t>
          </a:r>
        </a:p>
      </dsp:txBody>
      <dsp:txXfrm>
        <a:off x="3363093" y="1131745"/>
        <a:ext cx="956796" cy="637863"/>
      </dsp:txXfrm>
    </dsp:sp>
    <dsp:sp modelId="{D781414D-B905-43C8-998F-B555B75B88A9}">
      <dsp:nvSpPr>
        <dsp:cNvPr id="0" name=""/>
        <dsp:cNvSpPr/>
      </dsp:nvSpPr>
      <dsp:spPr>
        <a:xfrm>
          <a:off x="1243" y="1942524"/>
          <a:ext cx="1921276" cy="768510"/>
        </a:xfrm>
        <a:prstGeom prst="chevron">
          <a:avLst/>
        </a:prstGeom>
        <a:solidFill>
          <a:srgbClr val="00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Přejít na jiný typ léčby</a:t>
          </a:r>
        </a:p>
      </dsp:txBody>
      <dsp:txXfrm>
        <a:off x="385498" y="1942524"/>
        <a:ext cx="1152766" cy="768510"/>
      </dsp:txXfrm>
    </dsp:sp>
    <dsp:sp modelId="{0ABECA9B-44FC-4A92-99DA-06F94E04559F}">
      <dsp:nvSpPr>
        <dsp:cNvPr id="0" name=""/>
        <dsp:cNvSpPr/>
      </dsp:nvSpPr>
      <dsp:spPr>
        <a:xfrm>
          <a:off x="1672753" y="2007847"/>
          <a:ext cx="1594659" cy="637863"/>
        </a:xfrm>
        <a:prstGeom prst="chevron">
          <a:avLst/>
        </a:prstGeom>
        <a:solidFill>
          <a:schemeClr val="accent3">
            <a:tint val="40000"/>
            <a:alpha val="90000"/>
            <a:hueOff val="1623313"/>
            <a:satOff val="80000"/>
            <a:lumOff val="1423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623313"/>
              <a:satOff val="80000"/>
              <a:lumOff val="14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mepo</a:t>
          </a:r>
          <a:r>
            <a:rPr lang="cs-CZ" sz="1400" kern="1200" dirty="0"/>
            <a:t>/</a:t>
          </a:r>
          <a:r>
            <a:rPr lang="cs-CZ" sz="1400" kern="1200" dirty="0" err="1"/>
            <a:t>resli</a:t>
          </a:r>
          <a:r>
            <a:rPr lang="cs-CZ" sz="1400" kern="1200" dirty="0"/>
            <a:t> /</a:t>
          </a:r>
          <a:r>
            <a:rPr lang="cs-CZ" sz="1400" kern="1200" dirty="0" err="1"/>
            <a:t>benra</a:t>
          </a:r>
          <a:r>
            <a:rPr lang="cs-CZ" sz="1400" kern="1200" dirty="0"/>
            <a:t>/</a:t>
          </a:r>
          <a:r>
            <a:rPr lang="cs-CZ" sz="1400" kern="1200" dirty="0" err="1"/>
            <a:t>dupi</a:t>
          </a:r>
          <a:endParaRPr lang="cs-CZ" sz="1400" kern="1200" dirty="0"/>
        </a:p>
      </dsp:txBody>
      <dsp:txXfrm>
        <a:off x="1991685" y="2007847"/>
        <a:ext cx="956796" cy="637863"/>
      </dsp:txXfrm>
    </dsp:sp>
    <dsp:sp modelId="{AD65BC47-11AA-412C-B7F9-D56B6424B198}">
      <dsp:nvSpPr>
        <dsp:cNvPr id="0" name=""/>
        <dsp:cNvSpPr/>
      </dsp:nvSpPr>
      <dsp:spPr>
        <a:xfrm>
          <a:off x="3044161" y="2007847"/>
          <a:ext cx="1594659" cy="637863"/>
        </a:xfrm>
        <a:prstGeom prst="chevron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 err="1"/>
            <a:t>omalizumab</a:t>
          </a:r>
          <a:endParaRPr lang="cs-CZ" sz="1400" kern="1200" dirty="0"/>
        </a:p>
      </dsp:txBody>
      <dsp:txXfrm>
        <a:off x="3363093" y="2007847"/>
        <a:ext cx="956796" cy="637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2CF8FF-4FB6-4606-9654-60F8AD772144}">
      <dsp:nvSpPr>
        <dsp:cNvPr id="0" name=""/>
        <dsp:cNvSpPr/>
      </dsp:nvSpPr>
      <dsp:spPr>
        <a:xfrm>
          <a:off x="0" y="81135"/>
          <a:ext cx="4352032" cy="407745"/>
        </a:xfrm>
        <a:prstGeom prst="roundRect">
          <a:avLst/>
        </a:prstGeom>
        <a:solidFill>
          <a:srgbClr val="0000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Snižovat trvalé OKS</a:t>
          </a:r>
        </a:p>
      </dsp:txBody>
      <dsp:txXfrm>
        <a:off x="19904" y="101039"/>
        <a:ext cx="4312224" cy="367937"/>
      </dsp:txXfrm>
    </dsp:sp>
    <dsp:sp modelId="{001C5B78-7A39-40A0-B2E9-813E674BB979}">
      <dsp:nvSpPr>
        <dsp:cNvPr id="0" name=""/>
        <dsp:cNvSpPr/>
      </dsp:nvSpPr>
      <dsp:spPr>
        <a:xfrm>
          <a:off x="0" y="488880"/>
          <a:ext cx="4352032" cy="448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7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 dirty="0"/>
            <a:t>Sledovat </a:t>
          </a:r>
          <a:r>
            <a:rPr lang="cs-CZ" sz="1300" kern="1200" dirty="0" err="1"/>
            <a:t>FeNO</a:t>
          </a:r>
          <a:endParaRPr lang="cs-CZ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 dirty="0"/>
            <a:t>Sledovat </a:t>
          </a:r>
          <a:r>
            <a:rPr lang="cs-CZ" sz="1300" kern="1200" dirty="0" err="1"/>
            <a:t>kortisol</a:t>
          </a:r>
          <a:r>
            <a:rPr lang="cs-CZ" sz="1300" kern="1200" dirty="0"/>
            <a:t>/endokrinolog</a:t>
          </a:r>
        </a:p>
      </dsp:txBody>
      <dsp:txXfrm>
        <a:off x="0" y="488880"/>
        <a:ext cx="4352032" cy="448672"/>
      </dsp:txXfrm>
    </dsp:sp>
    <dsp:sp modelId="{1A7C7F81-C106-4CB1-8B3F-DC6A501A3D4A}">
      <dsp:nvSpPr>
        <dsp:cNvPr id="0" name=""/>
        <dsp:cNvSpPr/>
      </dsp:nvSpPr>
      <dsp:spPr>
        <a:xfrm>
          <a:off x="0" y="937553"/>
          <a:ext cx="4352032" cy="407745"/>
        </a:xfrm>
        <a:prstGeom prst="roundRect">
          <a:avLst/>
        </a:prstGeom>
        <a:solidFill>
          <a:srgbClr val="00CC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Snížení IKS na střední dávku</a:t>
          </a:r>
        </a:p>
      </dsp:txBody>
      <dsp:txXfrm>
        <a:off x="19904" y="957457"/>
        <a:ext cx="4312224" cy="367937"/>
      </dsp:txXfrm>
    </dsp:sp>
    <dsp:sp modelId="{07E816A7-CBD5-44B3-8071-3C2269BA91A6}">
      <dsp:nvSpPr>
        <dsp:cNvPr id="0" name=""/>
        <dsp:cNvSpPr/>
      </dsp:nvSpPr>
      <dsp:spPr>
        <a:xfrm>
          <a:off x="0" y="1345298"/>
          <a:ext cx="4352032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7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 dirty="0"/>
            <a:t>Nevysazovat zcela</a:t>
          </a:r>
        </a:p>
      </dsp:txBody>
      <dsp:txXfrm>
        <a:off x="0" y="1345298"/>
        <a:ext cx="4352032" cy="281520"/>
      </dsp:txXfrm>
    </dsp:sp>
    <dsp:sp modelId="{9A740B3B-CFDE-4849-A118-6FFDC39CF495}">
      <dsp:nvSpPr>
        <dsp:cNvPr id="0" name=""/>
        <dsp:cNvSpPr/>
      </dsp:nvSpPr>
      <dsp:spPr>
        <a:xfrm>
          <a:off x="0" y="1626818"/>
          <a:ext cx="4352032" cy="407745"/>
        </a:xfrm>
        <a:prstGeom prst="roundRect">
          <a:avLst/>
        </a:prstGeom>
        <a:solidFill>
          <a:srgbClr val="FF33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 dirty="0"/>
            <a:t>Step-</a:t>
          </a:r>
          <a:r>
            <a:rPr lang="cs-CZ" sz="1700" kern="1200" dirty="0" err="1"/>
            <a:t>down</a:t>
          </a:r>
          <a:r>
            <a:rPr lang="cs-CZ" sz="1700" kern="1200" dirty="0"/>
            <a:t> </a:t>
          </a:r>
          <a:r>
            <a:rPr lang="cs-CZ" sz="1700" kern="1200" dirty="0" err="1"/>
            <a:t>biologika</a:t>
          </a:r>
          <a:r>
            <a:rPr lang="cs-CZ" sz="1700" kern="1200" dirty="0"/>
            <a:t> ? Kdy ?</a:t>
          </a:r>
        </a:p>
      </dsp:txBody>
      <dsp:txXfrm>
        <a:off x="19904" y="1646722"/>
        <a:ext cx="4312224" cy="367937"/>
      </dsp:txXfrm>
    </dsp:sp>
    <dsp:sp modelId="{2682E68F-B2F4-42DB-A9B0-FD8E70E7C127}">
      <dsp:nvSpPr>
        <dsp:cNvPr id="0" name=""/>
        <dsp:cNvSpPr/>
      </dsp:nvSpPr>
      <dsp:spPr>
        <a:xfrm>
          <a:off x="0" y="2034563"/>
          <a:ext cx="4352032" cy="6686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77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 dirty="0"/>
            <a:t>min 12 měsíců léčby?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 dirty="0"/>
            <a:t>chybí expozice spouštěčům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300" kern="1200" dirty="0"/>
            <a:t>bez exacerbací celou dobu</a:t>
          </a:r>
        </a:p>
      </dsp:txBody>
      <dsp:txXfrm>
        <a:off x="0" y="2034563"/>
        <a:ext cx="4352032" cy="668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069F4-EE96-4A8F-A0F6-42F46BB26C7B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ECF0E-BA82-45CF-96ED-76953A122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6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>
            <a:extLst>
              <a:ext uri="{FF2B5EF4-FFF2-40B4-BE49-F238E27FC236}">
                <a16:creationId xmlns:a16="http://schemas.microsoft.com/office/drawing/2014/main" id="{9FAFC7B8-DC31-460A-B77C-AE1C1576F2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E1168AE-2007-4BB4-9D3D-DDC7ECB051D3}" type="slidenum">
              <a:rPr lang="cs-CZ" altLang="cs-CZ" sz="1200" b="0">
                <a:solidFill>
                  <a:srgbClr val="000000"/>
                </a:solidFill>
              </a:rPr>
              <a:pPr algn="r" eaLnBrk="1" hangingPunct="1"/>
              <a:t>3</a:t>
            </a:fld>
            <a:endParaRPr lang="cs-CZ" altLang="cs-CZ" sz="1200" b="0">
              <a:solidFill>
                <a:srgbClr val="000000"/>
              </a:solidFill>
            </a:endParaRPr>
          </a:p>
        </p:txBody>
      </p:sp>
      <p:sp>
        <p:nvSpPr>
          <p:cNvPr id="89091" name="Rectangle 2">
            <a:extLst>
              <a:ext uri="{FF2B5EF4-FFF2-40B4-BE49-F238E27FC236}">
                <a16:creationId xmlns:a16="http://schemas.microsoft.com/office/drawing/2014/main" id="{66CE118A-6595-4505-89DD-24AF29045B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>
            <a:extLst>
              <a:ext uri="{FF2B5EF4-FFF2-40B4-BE49-F238E27FC236}">
                <a16:creationId xmlns:a16="http://schemas.microsoft.com/office/drawing/2014/main" id="{488109CB-C3A2-4A19-99BA-011E5B9F78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Text Box 3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cs-CZ" altLang="cs-CZ" sz="1800"/>
              <a:t>Hodnocení po několika měsících stabilní léčby</a:t>
            </a:r>
          </a:p>
          <a:p>
            <a:pPr eaLnBrk="1" hangingPunct="1">
              <a:buFontTx/>
              <a:buChar char="•"/>
            </a:pPr>
            <a:r>
              <a:rPr lang="cs-CZ" altLang="cs-CZ" sz="1800"/>
              <a:t>Tíže není statický parametr – mění se v čase</a:t>
            </a:r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69897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xfrm>
            <a:off x="604838" y="4343400"/>
            <a:ext cx="5672137" cy="4113213"/>
          </a:xfrm>
        </p:spPr>
        <p:txBody>
          <a:bodyPr lIns="91405" tIns="45703" rIns="91405" bIns="45703">
            <a:normAutofit lnSpcReduction="10000"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b="1">
                <a:cs typeface="Arial" charset="0"/>
              </a:rPr>
              <a:t>SAY: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>
                <a:cs typeface="Arial" charset="0"/>
              </a:rPr>
              <a:t>The cytokine IL-5, which is the main cytokine responsible for maturation, activation, and survival of eosinophils, is the target of mepolizumab. Mepolizumab binds to and inactivates IL-5, preventing the interaction between IL-5 and the IL-5 receptor present on eosinophils and basophils. </a:t>
            </a:r>
            <a:r>
              <a:rPr lang="en-US">
                <a:solidFill>
                  <a:srgbClr val="FF0000"/>
                </a:solidFill>
                <a:cs typeface="Arial" charset="0"/>
              </a:rPr>
              <a:t>{Abonia J et al, Mepolizumab in eosinophilic disorders, 2011: p2,D,E} {Rosenberg H et al, Eosinophils: changing perspectives in health and disease, 2013: p17,B; p13,A}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>
                <a:cs typeface="Arial" charset="0"/>
              </a:rPr>
              <a:t>Recall that eosinophils are recruited to and activated in lung tissue as part of the pathophysiology of asthma; accumulation of these cells in the airway wall and lumen is a prominent feature of the disease. </a:t>
            </a:r>
            <a:r>
              <a:rPr lang="en-US">
                <a:solidFill>
                  <a:srgbClr val="FF0000"/>
                </a:solidFill>
                <a:cs typeface="Arial" charset="0"/>
              </a:rPr>
              <a:t>{Rosenberg H et al, Eosinophils: changing perspectives in health and disease, 2013: p9,A; p17,B} </a:t>
            </a:r>
            <a:r>
              <a:rPr lang="en-US">
                <a:cs typeface="Arial" charset="0"/>
              </a:rPr>
              <a:t>Notably, elevated numbers and activation of eosinophils is associated with exacerbations of severe asthma. </a:t>
            </a:r>
            <a:r>
              <a:rPr lang="en-US">
                <a:solidFill>
                  <a:srgbClr val="FF0000"/>
                </a:solidFill>
                <a:cs typeface="Arial" charset="0"/>
              </a:rPr>
              <a:t>{Brusselle G et al, Eosinophils in the spotlight: eosinophilic airway inflammation in nonallergic asthma, 2013: p978,A}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>
                <a:cs typeface="Arial" charset="0"/>
              </a:rPr>
              <a:t> 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>
                <a:cs typeface="Arial" charset="0"/>
              </a:rPr>
              <a:t>Mepolizumab is provided as a lyophilised powder in a single-use vial for subcutaneous (SC) injection. </a:t>
            </a:r>
            <a:r>
              <a:rPr lang="en-US" altLang="en-US">
                <a:solidFill>
                  <a:srgbClr val="FF0000"/>
                </a:solidFill>
                <a:cs typeface="Arial" charset="0"/>
              </a:rPr>
              <a:t>{NUCALA (mepolizumab) [Summary of product characteristics], 2014: p2,A,C; p3,A}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>
              <a:cs typeface="Arial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>
                <a:cs typeface="Arial" charset="0"/>
              </a:rPr>
              <a:t>Graphic reference: </a:t>
            </a:r>
            <a:r>
              <a:rPr lang="en-US">
                <a:solidFill>
                  <a:srgbClr val="FF0000"/>
                </a:solidFill>
                <a:cs typeface="Arial" charset="0"/>
              </a:rPr>
              <a:t>{Bischoff S, Role of mast cells in allergic and non-allergic immune responses: comparison of human and murine data, 2007: p96,A}</a:t>
            </a:r>
          </a:p>
        </p:txBody>
      </p:sp>
      <p:sp>
        <p:nvSpPr>
          <p:cNvPr id="1536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5" tIns="45703" rIns="91405" bIns="45703" anchor="b"/>
          <a:lstStyle/>
          <a:p>
            <a:pPr algn="r" defTabSz="895350"/>
            <a:fld id="{3CB96396-31CC-4FE9-A264-CB8998F1249B}" type="slidenum">
              <a:rPr lang="en-CA" altLang="en-US" sz="1300">
                <a:solidFill>
                  <a:srgbClr val="000000"/>
                </a:solidFill>
                <a:ea typeface="MS PGothic" pitchFamily="34" charset="-128"/>
              </a:rPr>
              <a:pPr algn="r" defTabSz="895350"/>
              <a:t>28</a:t>
            </a:fld>
            <a:endParaRPr lang="en-CA" altLang="en-US" sz="13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5364" name="Footer Placeholder 4"/>
          <p:cNvSpPr txBox="1">
            <a:spLocks noGrp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580" tIns="44790" rIns="89580" bIns="44790" anchor="b"/>
          <a:lstStyle/>
          <a:p>
            <a:pPr defTabSz="895350" eaLnBrk="0" hangingPunct="0"/>
            <a:r>
              <a:rPr lang="en-US" sz="1200">
                <a:solidFill>
                  <a:srgbClr val="000000"/>
                </a:solidFill>
                <a:ea typeface="MS PGothic" pitchFamily="34" charset="-128"/>
              </a:rPr>
              <a:t>For GSK internal medical training only.</a:t>
            </a:r>
          </a:p>
        </p:txBody>
      </p:sp>
    </p:spTree>
    <p:extLst>
      <p:ext uri="{BB962C8B-B14F-4D97-AF65-F5344CB8AC3E}">
        <p14:creationId xmlns:p14="http://schemas.microsoft.com/office/powerpoint/2010/main" val="1782978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432D65-566E-49B5-BA1E-1C3C1E818490}" type="slidenum">
              <a:rPr lang="cs-CZ" sz="1200"/>
              <a:pPr algn="r"/>
              <a:t>37</a:t>
            </a:fld>
            <a:endParaRPr lang="cs-CZ" sz="1200"/>
          </a:p>
        </p:txBody>
      </p:sp>
      <p:sp>
        <p:nvSpPr>
          <p:cNvPr id="9728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62BC97D-961B-4521-9CB8-5FD37AA8B4BB}" type="slidenum">
              <a:rPr lang="cs-CZ" sz="1200"/>
              <a:pPr algn="r"/>
              <a:t>37</a:t>
            </a:fld>
            <a:endParaRPr lang="cs-CZ" sz="120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354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8044-0937-4566-8A67-96BCE0ED0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D185-6939-451A-AE50-155B0CE15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6216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8044-0937-4566-8A67-96BCE0ED0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D185-6939-451A-AE50-155B0CE15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420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8044-0937-4566-8A67-96BCE0ED0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D185-6939-451A-AE50-155B0CE15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5618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Footnot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268416"/>
            <a:ext cx="11328400" cy="424815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31802" y="6603617"/>
            <a:ext cx="2204130" cy="138499"/>
          </a:xfr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11870972" y="6430705"/>
            <a:ext cx="182742" cy="184666"/>
          </a:xfrm>
        </p:spPr>
        <p:txBody>
          <a:bodyPr wrap="none" lIns="0" tIns="0" rIns="0" bIns="0">
            <a:sp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A801B94-5CD2-428B-8BBF-3476D88452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90016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F70AE3B-D87C-4547-85DC-AC2917C9A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4901" y="145893"/>
            <a:ext cx="10560050" cy="74134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egnaposto numero diapositiva 4">
            <a:extLst>
              <a:ext uri="{FF2B5EF4-FFF2-40B4-BE49-F238E27FC236}">
                <a16:creationId xmlns:a16="http://schemas.microsoft.com/office/drawing/2014/main" id="{BDDE9603-3D62-4C9D-A1C9-A56D4299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6063" y="6587624"/>
            <a:ext cx="346284" cy="169277"/>
          </a:xfrm>
          <a:prstGeom prst="rect">
            <a:avLst/>
          </a:prstGeom>
        </p:spPr>
        <p:txBody>
          <a:bodyPr vert="horz" wrap="square" lIns="0" tIns="0" rIns="0" bIns="0" anchor="ctr" anchorCtr="0">
            <a:spAutoFit/>
          </a:bodyPr>
          <a:lstStyle>
            <a:lvl1pPr algn="r" eaLnBrk="1" latinLnBrk="0" hangingPunct="1">
              <a:defRPr kumimoji="0" sz="1100">
                <a:solidFill>
                  <a:schemeClr val="accent2"/>
                </a:solidFill>
              </a:defRPr>
            </a:lvl1pPr>
            <a:extLst/>
          </a:lstStyle>
          <a:p>
            <a:fld id="{91974DF9-AD47-4691-BA21-BBFCE3637A9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21C3444-AF59-4D28-9F7B-2F847D6065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7376" y="6595505"/>
            <a:ext cx="10514012" cy="138499"/>
          </a:xfrm>
        </p:spPr>
        <p:txBody>
          <a:bodyPr wrap="square" anchor="b">
            <a:spAutoFit/>
          </a:bodyPr>
          <a:lstStyle>
            <a:lvl1pPr>
              <a:spcBef>
                <a:spcPts val="600"/>
              </a:spcBef>
              <a:defRPr sz="1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36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5851603"/>
            <a:ext cx="98552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300"/>
              </a:spcBef>
              <a:buNone/>
              <a:defRPr sz="1000"/>
            </a:lvl1pPr>
            <a:lvl2pPr marL="228594" indent="0">
              <a:buNone/>
              <a:defRPr/>
            </a:lvl2pPr>
            <a:lvl3pPr marL="457189" indent="0">
              <a:buNone/>
              <a:defRPr/>
            </a:lvl3pPr>
            <a:lvl4pPr marL="685783" indent="0">
              <a:buNone/>
              <a:defRPr/>
            </a:lvl4pPr>
            <a:lvl5pPr marL="914377" indent="0">
              <a:buNone/>
              <a:defRPr/>
            </a:lvl5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1872"/>
            <a:ext cx="11277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9335B-6C2A-40C9-B365-41E70254A7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13194-3643-47C1-A39E-2F50980E7528}" type="datetime1">
              <a:rPr lang="en-US"/>
              <a:pPr>
                <a:defRPr/>
              </a:pPr>
              <a:t>6/12/2024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59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8044-0937-4566-8A67-96BCE0ED0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D185-6939-451A-AE50-155B0CE15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340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8044-0937-4566-8A67-96BCE0ED0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D185-6939-451A-AE50-155B0CE15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749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8044-0937-4566-8A67-96BCE0ED0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D185-6939-451A-AE50-155B0CE15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535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8044-0937-4566-8A67-96BCE0ED0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D185-6939-451A-AE50-155B0CE15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0442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8044-0937-4566-8A67-96BCE0ED0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D185-6939-451A-AE50-155B0CE15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2385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8044-0937-4566-8A67-96BCE0ED0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D185-6939-451A-AE50-155B0CE15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657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8044-0937-4566-8A67-96BCE0ED0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D185-6939-451A-AE50-155B0CE15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27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A8044-0937-4566-8A67-96BCE0ED0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2D185-6939-451A-AE50-155B0CE15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182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6A8044-0937-4566-8A67-96BCE0ED07B5}" type="datetimeFigureOut">
              <a:rPr lang="cs-CZ" smtClean="0"/>
              <a:t>12.06.2024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A2D185-6939-451A-AE50-155B0CE15A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4469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z/url?sa=i&amp;rct=j&amp;q=&amp;esrc=s&amp;source=images&amp;cd=&amp;cad=rja&amp;uact=8&amp;ved=0ahUKEwj60rGe9YzTAhVLvxQKHapgDG8QjRwIBw&amp;url=http://dychani.orlfnhk.cz/&amp;psig=AFQjCNFfBSBPkeGpLTuLca8KQb6kqnWh6A&amp;ust=1491467903972569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s://www.google.cz/url?sa=i&amp;rct=j&amp;q=&amp;esrc=s&amp;source=images&amp;cd=&amp;cad=rja&amp;uact=8&amp;ved=0ahUKEwjZ4e6J9YzTAhXIXRQKHarICzcQjRwIBw&amp;url=https://www.yelp.cz/biz/univerzita-karlova-v-praze-l%C3%A9ka%C5%99sk%C3%A1-fakulta-v-hradci-kr%C3%A1lov%C3%A9-hradec-kr%C3%A1lov%C3%A9&amp;psig=AFQjCNFfBSBPkeGpLTuLca8KQb6kqnWh6A&amp;ust=1491467903972569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7" Type="http://schemas.openxmlformats.org/officeDocument/2006/relationships/image" Target="../media/image4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2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29.png"/><Relationship Id="rId7" Type="http://schemas.openxmlformats.org/officeDocument/2006/relationships/image" Target="../media/image51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png"/><Relationship Id="rId9" Type="http://schemas.openxmlformats.org/officeDocument/2006/relationships/image" Target="../media/image53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wmf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2.png"/><Relationship Id="rId4" Type="http://schemas.openxmlformats.org/officeDocument/2006/relationships/image" Target="../media/image6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60.wmf"/><Relationship Id="rId4" Type="http://schemas.openxmlformats.org/officeDocument/2006/relationships/image" Target="../media/image6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jpeg"/><Relationship Id="rId5" Type="http://schemas.openxmlformats.org/officeDocument/2006/relationships/hyperlink" Target="http://www.google.cz/url?sa=i&amp;rct=j&amp;q=&amp;esrc=s&amp;source=images&amp;cd=&amp;cad=rja&amp;uact=8&amp;ved=0ahUKEwjZ3K636t_XAhVBxRQKHfiBCQ8QjRwIBw&amp;url=http://www.carima.co.za/led-traffic-lights-various.html&amp;psig=AOvVaw1UmzbGsWK3vTU90SoA8ynY&amp;ust=1511909052903442" TargetMode="External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/url?sa=i&amp;rct=j&amp;q=&amp;esrc=s&amp;source=images&amp;cd=&amp;cad=rja&amp;uact=8&amp;ved=2ahUKEwi2sKDQ8rzeAhVMPFAKHS2xBQ4QjRx6BAgBEAU&amp;url=https://www.geum.org/doporuceny-postup-diagnostiky-a-lecby-bronchialniho-astmatu/&amp;psig=AOvVaw02vulvNa-HEh497lFEhFRR&amp;ust=1541495030634218" TargetMode="External"/><Relationship Id="rId3" Type="http://schemas.openxmlformats.org/officeDocument/2006/relationships/image" Target="../media/image19.wm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8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3509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Návrh doporučeného postupu léčby těžkého astmatu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931305"/>
            <a:ext cx="9144000" cy="1655762"/>
          </a:xfrm>
        </p:spPr>
        <p:txBody>
          <a:bodyPr/>
          <a:lstStyle/>
          <a:p>
            <a:r>
              <a:rPr lang="cs-CZ" dirty="0"/>
              <a:t>Vratislav Sedlák</a:t>
            </a:r>
          </a:p>
        </p:txBody>
      </p:sp>
      <p:pic>
        <p:nvPicPr>
          <p:cNvPr id="4" name="Picture 3" descr="D:\!!Prace\_Aktualni prace\logo Plicní\png\logo pk-3.png">
            <a:extLst>
              <a:ext uri="{FF2B5EF4-FFF2-40B4-BE49-F238E27FC236}">
                <a16:creationId xmlns:a16="http://schemas.microsoft.com/office/drawing/2014/main" id="{0B004FDC-181A-492D-A66C-2329DCA67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70438"/>
          <a:stretch>
            <a:fillRect/>
          </a:stretch>
        </p:blipFill>
        <p:spPr bwMode="auto">
          <a:xfrm>
            <a:off x="1809340" y="5641495"/>
            <a:ext cx="997769" cy="94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!!Prace\Loga\_logo FN HK.png">
            <a:extLst>
              <a:ext uri="{FF2B5EF4-FFF2-40B4-BE49-F238E27FC236}">
                <a16:creationId xmlns:a16="http://schemas.microsoft.com/office/drawing/2014/main" id="{66D31D65-1CF3-4ED3-A5B4-50931036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223" y="5571229"/>
            <a:ext cx="999777" cy="101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Výsledek obrázku pro lékařská fakulta hradec králové">
            <a:hlinkClick r:id="rId4"/>
            <a:extLst>
              <a:ext uri="{FF2B5EF4-FFF2-40B4-BE49-F238E27FC236}">
                <a16:creationId xmlns:a16="http://schemas.microsoft.com/office/drawing/2014/main" id="{80F44CC3-E1A6-49C3-8280-2DBA1B805E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668000" y="5571229"/>
            <a:ext cx="997770" cy="99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Výsledek obrázku pro lékařská fakulta hradec králové">
            <a:hlinkClick r:id="rId6"/>
            <a:extLst>
              <a:ext uri="{FF2B5EF4-FFF2-40B4-BE49-F238E27FC236}">
                <a16:creationId xmlns:a16="http://schemas.microsoft.com/office/drawing/2014/main" id="{74CE6588-12FA-4BFC-ABCC-B92533873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537239" y="5582271"/>
            <a:ext cx="993755" cy="99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859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" y="189048"/>
            <a:ext cx="11474308" cy="2185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5380522" y="211756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GINA 2019</a:t>
            </a:r>
          </a:p>
        </p:txBody>
      </p:sp>
      <p:pic>
        <p:nvPicPr>
          <p:cNvPr id="13" name="Picture 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32161" y="147706"/>
            <a:ext cx="960916" cy="8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Vývojový diagram: alternativní postup 16"/>
          <p:cNvSpPr/>
          <p:nvPr/>
        </p:nvSpPr>
        <p:spPr>
          <a:xfrm>
            <a:off x="2622358" y="3210423"/>
            <a:ext cx="6896484" cy="1039097"/>
          </a:xfrm>
          <a:prstGeom prst="flowChartAlternateProcess">
            <a:avLst/>
          </a:prstGeom>
          <a:solidFill>
            <a:schemeClr val="bg1">
              <a:lumMod val="8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2400"/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1295400" y="2402440"/>
            <a:ext cx="9601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400" b="1">
                <a:latin typeface="Helvetica" charset="0"/>
                <a:cs typeface="Helvetica" charset="0"/>
              </a:rPr>
              <a:t>NEMOŽNOST DOSAŽENÍ KONTROLY ASTMATU LÉČBOU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7591730" y="4900106"/>
            <a:ext cx="3570208" cy="830997"/>
          </a:xfrm>
          <a:prstGeom prst="rect">
            <a:avLst/>
          </a:prstGeom>
          <a:solidFill>
            <a:srgbClr val="C0000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TĚŽKÉ REFRAKTERNÍ </a:t>
            </a:r>
          </a:p>
          <a:p>
            <a:pPr algn="ctr">
              <a:defRPr/>
            </a:pPr>
            <a:r>
              <a:rPr lang="cs-CZ" altLang="cs-CZ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ASTMA</a:t>
            </a: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1024091" y="4995357"/>
            <a:ext cx="3328154" cy="830997"/>
          </a:xfrm>
          <a:prstGeom prst="rect">
            <a:avLst/>
          </a:prstGeom>
          <a:solidFill>
            <a:srgbClr val="00B0F0"/>
          </a:solidFill>
          <a:ln/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OBTÍŽNĚ LÉČITELNÉ</a:t>
            </a:r>
          </a:p>
          <a:p>
            <a:pPr algn="ctr">
              <a:defRPr/>
            </a:pPr>
            <a:r>
              <a:rPr lang="cs-CZ" altLang="cs-CZ" sz="2400" b="1" dirty="0">
                <a:latin typeface="Helvetica" panose="020B0604020202020204" pitchFamily="34" charset="0"/>
                <a:cs typeface="Helvetica" panose="020B0604020202020204" pitchFamily="34" charset="0"/>
              </a:rPr>
              <a:t>ASTMA</a:t>
            </a:r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6070600" y="2787673"/>
            <a:ext cx="0" cy="38311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sz="2400"/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080839" y="3266040"/>
            <a:ext cx="59795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altLang="cs-CZ" sz="2400" b="1" dirty="0">
                <a:latin typeface="Helvetica" charset="0"/>
                <a:cs typeface="Helvetica" charset="0"/>
              </a:rPr>
              <a:t>VYŠETŘOVACÍ PROGRAM</a:t>
            </a:r>
          </a:p>
          <a:p>
            <a:pPr algn="ctr"/>
            <a:r>
              <a:rPr lang="cs-CZ" altLang="cs-CZ" sz="2400" b="1" dirty="0">
                <a:latin typeface="Helvetica" charset="0"/>
                <a:cs typeface="Helvetica" charset="0"/>
              </a:rPr>
              <a:t>EXTENSIVNÍ LÉČEBNÉ ÚSILÍ 6 MĚSÍCŮ</a:t>
            </a:r>
          </a:p>
        </p:txBody>
      </p:sp>
      <p:sp>
        <p:nvSpPr>
          <p:cNvPr id="23" name="Line 13"/>
          <p:cNvSpPr>
            <a:spLocks noChangeShapeType="1"/>
          </p:cNvSpPr>
          <p:nvPr/>
        </p:nvSpPr>
        <p:spPr bwMode="auto">
          <a:xfrm flipH="1">
            <a:off x="4246034" y="4227006"/>
            <a:ext cx="1631951" cy="575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sz="2400"/>
          </a:p>
        </p:txBody>
      </p:sp>
      <p:sp>
        <p:nvSpPr>
          <p:cNvPr id="24" name="Line 14"/>
          <p:cNvSpPr>
            <a:spLocks noChangeShapeType="1"/>
          </p:cNvSpPr>
          <p:nvPr/>
        </p:nvSpPr>
        <p:spPr bwMode="auto">
          <a:xfrm>
            <a:off x="6330951" y="4227006"/>
            <a:ext cx="1631949" cy="5757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sz="2400"/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1731975" y="5858957"/>
            <a:ext cx="209865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cs-CZ" altLang="cs-CZ" b="1">
                <a:latin typeface="Helvetica" charset="0"/>
                <a:cs typeface="Helvetica" charset="0"/>
              </a:rPr>
              <a:t> non-compliance</a:t>
            </a:r>
          </a:p>
          <a:p>
            <a:pPr algn="ctr">
              <a:buFontTx/>
              <a:buChar char="•"/>
            </a:pPr>
            <a:r>
              <a:rPr lang="cs-CZ" altLang="cs-CZ" b="1">
                <a:latin typeface="Helvetica" charset="0"/>
                <a:cs typeface="Helvetica" charset="0"/>
              </a:rPr>
              <a:t> komorbidity</a:t>
            </a:r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8142737" y="5858957"/>
            <a:ext cx="222689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cs-CZ" altLang="cs-CZ" b="1" dirty="0">
                <a:latin typeface="Helvetica" charset="0"/>
                <a:cs typeface="Helvetica" charset="0"/>
              </a:rPr>
              <a:t> intenzivní zánět</a:t>
            </a:r>
          </a:p>
          <a:p>
            <a:pPr algn="ctr">
              <a:buFontTx/>
              <a:buChar char="•"/>
            </a:pPr>
            <a:r>
              <a:rPr lang="cs-CZ" altLang="cs-CZ" b="1" dirty="0">
                <a:latin typeface="Helvetica" charset="0"/>
                <a:cs typeface="Helvetica" charset="0"/>
              </a:rPr>
              <a:t> kortikorezistence</a:t>
            </a:r>
          </a:p>
          <a:p>
            <a:pPr algn="ctr">
              <a:buFontTx/>
              <a:buChar char="•"/>
            </a:pPr>
            <a:r>
              <a:rPr lang="cs-CZ" altLang="cs-CZ" b="1" dirty="0">
                <a:latin typeface="Helvetica" charset="0"/>
                <a:cs typeface="Helvetica" charset="0"/>
              </a:rPr>
              <a:t> komorbidity</a:t>
            </a:r>
          </a:p>
        </p:txBody>
      </p:sp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4"/>
          <a:srcRect l="79733" t="3780" r="11407" b="84880"/>
          <a:stretch>
            <a:fillRect/>
          </a:stretch>
        </p:blipFill>
        <p:spPr bwMode="auto">
          <a:xfrm>
            <a:off x="5638801" y="5956324"/>
            <a:ext cx="912284" cy="71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Line 18"/>
          <p:cNvSpPr>
            <a:spLocks noChangeShapeType="1"/>
          </p:cNvSpPr>
          <p:nvPr/>
        </p:nvSpPr>
        <p:spPr bwMode="auto">
          <a:xfrm>
            <a:off x="4271433" y="5571091"/>
            <a:ext cx="1151467" cy="3852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sz="2400"/>
          </a:p>
        </p:txBody>
      </p:sp>
      <p:sp>
        <p:nvSpPr>
          <p:cNvPr id="29" name="Line 19"/>
          <p:cNvSpPr>
            <a:spLocks noChangeShapeType="1"/>
          </p:cNvSpPr>
          <p:nvPr/>
        </p:nvSpPr>
        <p:spPr bwMode="auto">
          <a:xfrm flipH="1">
            <a:off x="6959600" y="5571091"/>
            <a:ext cx="1153584" cy="38523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292049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  <p:bldP spid="25" grpId="0"/>
      <p:bldP spid="26" grpId="0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>
            <a:extLst>
              <a:ext uri="{FF2B5EF4-FFF2-40B4-BE49-F238E27FC236}">
                <a16:creationId xmlns:a16="http://schemas.microsoft.com/office/drawing/2014/main" id="{02754D77-DB00-41B1-BA76-0E6DFA05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926" y="115888"/>
            <a:ext cx="7294563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cs-CZ" sz="3200" dirty="0">
                <a:latin typeface="+mj-lt"/>
                <a:ea typeface="+mj-ea"/>
                <a:cs typeface="+mj-cs"/>
              </a:rPr>
              <a:t>STEPWISE MANAGEMENT STRATEGY 2011</a:t>
            </a:r>
          </a:p>
        </p:txBody>
      </p:sp>
      <p:pic>
        <p:nvPicPr>
          <p:cNvPr id="69635" name="Picture 2">
            <a:extLst>
              <a:ext uri="{FF2B5EF4-FFF2-40B4-BE49-F238E27FC236}">
                <a16:creationId xmlns:a16="http://schemas.microsoft.com/office/drawing/2014/main" id="{46B8D5C0-8459-4DAB-86A6-8EF8D89F0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9" y="1052513"/>
            <a:ext cx="6372225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Picture 3">
            <a:extLst>
              <a:ext uri="{FF2B5EF4-FFF2-40B4-BE49-F238E27FC236}">
                <a16:creationId xmlns:a16="http://schemas.microsoft.com/office/drawing/2014/main" id="{DA6697C0-A919-4475-AFF8-2783BA7AD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9" y="3690939"/>
            <a:ext cx="3819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Picture 4">
            <a:extLst>
              <a:ext uri="{FF2B5EF4-FFF2-40B4-BE49-F238E27FC236}">
                <a16:creationId xmlns:a16="http://schemas.microsoft.com/office/drawing/2014/main" id="{B802D7F9-9091-43F4-9F66-62B52BEFA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314" y="4349750"/>
            <a:ext cx="79533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Line 8">
            <a:extLst>
              <a:ext uri="{FF2B5EF4-FFF2-40B4-BE49-F238E27FC236}">
                <a16:creationId xmlns:a16="http://schemas.microsoft.com/office/drawing/2014/main" id="{31AB1D48-D429-4CF6-A705-4E888D1F1F5D}"/>
              </a:ext>
            </a:extLst>
          </p:cNvPr>
          <p:cNvSpPr>
            <a:spLocks noChangeShapeType="1"/>
          </p:cNvSpPr>
          <p:nvPr/>
        </p:nvSpPr>
        <p:spPr bwMode="auto">
          <a:xfrm>
            <a:off x="2751138" y="836613"/>
            <a:ext cx="64817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5">
            <a:extLst>
              <a:ext uri="{FF2B5EF4-FFF2-40B4-BE49-F238E27FC236}">
                <a16:creationId xmlns:a16="http://schemas.microsoft.com/office/drawing/2014/main" id="{05056524-2909-4EE9-A2F4-B2E232E76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4" y="44451"/>
            <a:ext cx="3284537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délník 19">
            <a:extLst>
              <a:ext uri="{FF2B5EF4-FFF2-40B4-BE49-F238E27FC236}">
                <a16:creationId xmlns:a16="http://schemas.microsoft.com/office/drawing/2014/main" id="{967EC90F-C75E-4FC0-B295-B6120E62CCEA}"/>
              </a:ext>
            </a:extLst>
          </p:cNvPr>
          <p:cNvSpPr/>
          <p:nvPr/>
        </p:nvSpPr>
        <p:spPr bwMode="auto">
          <a:xfrm>
            <a:off x="5808664" y="188913"/>
            <a:ext cx="3311525" cy="1008062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cs-CZ" sz="2800" dirty="0">
                <a:solidFill>
                  <a:srgbClr val="FFFF00"/>
                </a:solidFill>
              </a:rPr>
              <a:t>Nekontrolované AB</a:t>
            </a:r>
          </a:p>
          <a:p>
            <a:pPr algn="ctr">
              <a:lnSpc>
                <a:spcPct val="90000"/>
              </a:lnSpc>
              <a:defRPr/>
            </a:pPr>
            <a:r>
              <a:rPr lang="cs-CZ" sz="2800" dirty="0">
                <a:solidFill>
                  <a:srgbClr val="FFFF00"/>
                </a:solidFill>
                <a:sym typeface="Symbol"/>
              </a:rPr>
              <a:t> 2 </a:t>
            </a:r>
            <a:r>
              <a:rPr lang="cs-CZ" sz="2800" dirty="0" err="1">
                <a:solidFill>
                  <a:srgbClr val="FFFF00"/>
                </a:solidFill>
                <a:sym typeface="Symbol"/>
              </a:rPr>
              <a:t>AEs</a:t>
            </a:r>
            <a:r>
              <a:rPr lang="cs-CZ" sz="2800" dirty="0">
                <a:solidFill>
                  <a:srgbClr val="FFFF00"/>
                </a:solidFill>
                <a:sym typeface="Symbol"/>
              </a:rPr>
              <a:t> / rok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09CDB77F-EAC4-48F9-B598-3E14932620A1}"/>
              </a:ext>
            </a:extLst>
          </p:cNvPr>
          <p:cNvSpPr/>
          <p:nvPr/>
        </p:nvSpPr>
        <p:spPr bwMode="auto">
          <a:xfrm>
            <a:off x="5807968" y="1484784"/>
            <a:ext cx="3312368" cy="1008112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cs-CZ" sz="2800" dirty="0">
                <a:solidFill>
                  <a:srgbClr val="FFFF00"/>
                </a:solidFill>
              </a:rPr>
              <a:t>Dostatečná </a:t>
            </a:r>
            <a:r>
              <a:rPr lang="cs-CZ" sz="2800" dirty="0" err="1">
                <a:solidFill>
                  <a:srgbClr val="FFFF00"/>
                </a:solidFill>
              </a:rPr>
              <a:t>dd</a:t>
            </a:r>
            <a:r>
              <a:rPr lang="cs-CZ" sz="2800" dirty="0">
                <a:solidFill>
                  <a:srgbClr val="FFFF00"/>
                </a:solidFill>
              </a:rPr>
              <a:t>. IKS ?</a:t>
            </a: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879258E0-37C9-45B5-A2DC-4E660F1DD361}"/>
              </a:ext>
            </a:extLst>
          </p:cNvPr>
          <p:cNvSpPr/>
          <p:nvPr/>
        </p:nvSpPr>
        <p:spPr bwMode="auto">
          <a:xfrm>
            <a:off x="5807968" y="2708920"/>
            <a:ext cx="3312368" cy="1008112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cs-CZ" sz="2800" dirty="0">
                <a:solidFill>
                  <a:srgbClr val="FFFF00"/>
                </a:solidFill>
              </a:rPr>
              <a:t>Potvrzená dg. AB ?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9AB4435D-37C1-4F92-99A8-918765BF6C53}"/>
              </a:ext>
            </a:extLst>
          </p:cNvPr>
          <p:cNvSpPr/>
          <p:nvPr/>
        </p:nvSpPr>
        <p:spPr bwMode="auto">
          <a:xfrm>
            <a:off x="5807968" y="3933056"/>
            <a:ext cx="3312368" cy="1008112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cs-CZ" sz="2800" dirty="0">
                <a:solidFill>
                  <a:srgbClr val="FFFF00"/>
                </a:solidFill>
              </a:rPr>
              <a:t>Inhalační technika a edukace OK ?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58EEF08B-9151-436D-BF38-232F1B5D6BF1}"/>
              </a:ext>
            </a:extLst>
          </p:cNvPr>
          <p:cNvSpPr/>
          <p:nvPr/>
        </p:nvSpPr>
        <p:spPr bwMode="auto">
          <a:xfrm>
            <a:off x="5807968" y="5229200"/>
            <a:ext cx="3312368" cy="1008112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cs-CZ" sz="2800" dirty="0">
                <a:solidFill>
                  <a:srgbClr val="FFFF00"/>
                </a:solidFill>
              </a:rPr>
              <a:t>Compliance </a:t>
            </a:r>
          </a:p>
          <a:p>
            <a:pPr algn="ctr">
              <a:lnSpc>
                <a:spcPct val="90000"/>
              </a:lnSpc>
              <a:defRPr/>
            </a:pPr>
            <a:r>
              <a:rPr lang="cs-CZ" sz="2800" dirty="0">
                <a:solidFill>
                  <a:srgbClr val="FFFF00"/>
                </a:solidFill>
              </a:rPr>
              <a:t>Pacienta ? </a:t>
            </a:r>
          </a:p>
        </p:txBody>
      </p:sp>
      <p:sp>
        <p:nvSpPr>
          <p:cNvPr id="25" name="Šipka dolů 24">
            <a:extLst>
              <a:ext uri="{FF2B5EF4-FFF2-40B4-BE49-F238E27FC236}">
                <a16:creationId xmlns:a16="http://schemas.microsoft.com/office/drawing/2014/main" id="{94056C93-A2C4-462C-B9CB-2F4CE9F00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5500" y="1052514"/>
            <a:ext cx="469900" cy="4413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26" name="Šipka dolů 25">
            <a:extLst>
              <a:ext uri="{FF2B5EF4-FFF2-40B4-BE49-F238E27FC236}">
                <a16:creationId xmlns:a16="http://schemas.microsoft.com/office/drawing/2014/main" id="{C886E044-4C46-4995-AF1C-BD1F73169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863" y="2339976"/>
            <a:ext cx="469900" cy="4413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27" name="Šipka dolů 26">
            <a:extLst>
              <a:ext uri="{FF2B5EF4-FFF2-40B4-BE49-F238E27FC236}">
                <a16:creationId xmlns:a16="http://schemas.microsoft.com/office/drawing/2014/main" id="{BCB9FC48-CCC1-4912-8363-EF2F5A6FC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400" y="3563939"/>
            <a:ext cx="471488" cy="4413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28" name="Šipka dolů 27">
            <a:extLst>
              <a:ext uri="{FF2B5EF4-FFF2-40B4-BE49-F238E27FC236}">
                <a16:creationId xmlns:a16="http://schemas.microsoft.com/office/drawing/2014/main" id="{26BBEDBF-ED16-4DE4-8576-0613B6A13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400" y="4787901"/>
            <a:ext cx="471488" cy="4413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70676" name="Picture 3">
            <a:extLst>
              <a:ext uri="{FF2B5EF4-FFF2-40B4-BE49-F238E27FC236}">
                <a16:creationId xmlns:a16="http://schemas.microsoft.com/office/drawing/2014/main" id="{9786E141-8E39-4398-B10A-6452106D1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88" y="6380162"/>
            <a:ext cx="35004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délník 19">
            <a:extLst>
              <a:ext uri="{FF2B5EF4-FFF2-40B4-BE49-F238E27FC236}">
                <a16:creationId xmlns:a16="http://schemas.microsoft.com/office/drawing/2014/main" id="{F1545C33-36BD-4BDD-9F1C-13D50580BC25}"/>
              </a:ext>
            </a:extLst>
          </p:cNvPr>
          <p:cNvSpPr/>
          <p:nvPr/>
        </p:nvSpPr>
        <p:spPr bwMode="auto">
          <a:xfrm>
            <a:off x="2279576" y="476672"/>
            <a:ext cx="3312368" cy="1008112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cs-CZ" sz="2800" dirty="0">
                <a:solidFill>
                  <a:srgbClr val="FFFF00"/>
                </a:solidFill>
              </a:rPr>
              <a:t>Alternativní astma imitující dg. ?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638683F1-8D62-4F0E-A0EE-D64E00008049}"/>
              </a:ext>
            </a:extLst>
          </p:cNvPr>
          <p:cNvSpPr/>
          <p:nvPr/>
        </p:nvSpPr>
        <p:spPr bwMode="auto">
          <a:xfrm>
            <a:off x="2279576" y="1772816"/>
            <a:ext cx="3312368" cy="1008112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cs-CZ" sz="2800" dirty="0">
                <a:solidFill>
                  <a:srgbClr val="FFFF00"/>
                </a:solidFill>
              </a:rPr>
              <a:t>Environmentální expozice ? </a:t>
            </a:r>
            <a:r>
              <a:rPr lang="cs-CZ" sz="2000" dirty="0">
                <a:solidFill>
                  <a:srgbClr val="FFFF00"/>
                </a:solidFill>
              </a:rPr>
              <a:t>(</a:t>
            </a:r>
            <a:r>
              <a:rPr lang="cs-CZ" sz="2000" dirty="0" err="1">
                <a:solidFill>
                  <a:srgbClr val="FFFF00"/>
                </a:solidFill>
              </a:rPr>
              <a:t>work</a:t>
            </a:r>
            <a:r>
              <a:rPr lang="cs-CZ" sz="2000" dirty="0">
                <a:solidFill>
                  <a:srgbClr val="FFFF00"/>
                </a:solidFill>
              </a:rPr>
              <a:t>/</a:t>
            </a:r>
            <a:r>
              <a:rPr lang="cs-CZ" sz="2000" dirty="0" err="1">
                <a:solidFill>
                  <a:srgbClr val="FFFF00"/>
                </a:solidFill>
              </a:rPr>
              <a:t>school</a:t>
            </a:r>
            <a:r>
              <a:rPr lang="cs-CZ" sz="2000" dirty="0">
                <a:solidFill>
                  <a:srgbClr val="FFFF00"/>
                </a:solidFill>
              </a:rPr>
              <a:t>)</a:t>
            </a:r>
            <a:endParaRPr lang="cs-CZ" sz="2800" dirty="0">
              <a:solidFill>
                <a:srgbClr val="FFFF00"/>
              </a:solidFill>
            </a:endParaRPr>
          </a:p>
        </p:txBody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5B754DA-9541-44D2-9CB2-72C315DD4D3C}"/>
              </a:ext>
            </a:extLst>
          </p:cNvPr>
          <p:cNvSpPr/>
          <p:nvPr/>
        </p:nvSpPr>
        <p:spPr bwMode="auto">
          <a:xfrm>
            <a:off x="2279576" y="2996952"/>
            <a:ext cx="3312368" cy="1008112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cs-CZ" sz="2800" dirty="0" err="1">
                <a:solidFill>
                  <a:srgbClr val="FFFF00"/>
                </a:solidFill>
              </a:rPr>
              <a:t>Environmental</a:t>
            </a:r>
            <a:r>
              <a:rPr lang="cs-CZ" sz="2800" dirty="0">
                <a:solidFill>
                  <a:srgbClr val="FFFF00"/>
                </a:solidFill>
              </a:rPr>
              <a:t> expozice doma ? </a:t>
            </a:r>
          </a:p>
        </p:txBody>
      </p:sp>
      <p:sp>
        <p:nvSpPr>
          <p:cNvPr id="23" name="Obdélník 22">
            <a:extLst>
              <a:ext uri="{FF2B5EF4-FFF2-40B4-BE49-F238E27FC236}">
                <a16:creationId xmlns:a16="http://schemas.microsoft.com/office/drawing/2014/main" id="{D8708FE6-3DF2-4507-B538-151D00864C8A}"/>
              </a:ext>
            </a:extLst>
          </p:cNvPr>
          <p:cNvSpPr/>
          <p:nvPr/>
        </p:nvSpPr>
        <p:spPr bwMode="auto">
          <a:xfrm>
            <a:off x="2279576" y="4221088"/>
            <a:ext cx="3312368" cy="1008112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cs-CZ" sz="2800" dirty="0" err="1">
                <a:solidFill>
                  <a:srgbClr val="FFFF00"/>
                </a:solidFill>
              </a:rPr>
              <a:t>Bronchokonstrikci</a:t>
            </a:r>
            <a:r>
              <a:rPr lang="cs-CZ" sz="2800" dirty="0">
                <a:solidFill>
                  <a:srgbClr val="FFFF00"/>
                </a:solidFill>
              </a:rPr>
              <a:t> způsobující léky ? </a:t>
            </a:r>
          </a:p>
        </p:txBody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8C33221A-8836-4DDB-8E5B-F6D18209DE3C}"/>
              </a:ext>
            </a:extLst>
          </p:cNvPr>
          <p:cNvSpPr/>
          <p:nvPr/>
        </p:nvSpPr>
        <p:spPr bwMode="auto">
          <a:xfrm>
            <a:off x="2279576" y="5517232"/>
            <a:ext cx="3312368" cy="1008112"/>
          </a:xfrm>
          <a:prstGeom prst="rect">
            <a:avLst/>
          </a:prstGeom>
          <a:solidFill>
            <a:schemeClr val="tx2"/>
          </a:solidFill>
          <a:ln>
            <a:headEnd type="none" w="med" len="med"/>
            <a:tailEnd type="non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cs-CZ" sz="2800" dirty="0" err="1">
                <a:solidFill>
                  <a:srgbClr val="FFFF00"/>
                </a:solidFill>
              </a:rPr>
              <a:t>Komorbidity</a:t>
            </a:r>
            <a:r>
              <a:rPr lang="cs-CZ" sz="2800" dirty="0">
                <a:solidFill>
                  <a:srgbClr val="FFFF00"/>
                </a:solidFill>
              </a:rPr>
              <a:t> poznány a léčeny ? </a:t>
            </a:r>
          </a:p>
        </p:txBody>
      </p:sp>
      <p:pic>
        <p:nvPicPr>
          <p:cNvPr id="408578" name="Picture 2">
            <a:extLst>
              <a:ext uri="{FF2B5EF4-FFF2-40B4-BE49-F238E27FC236}">
                <a16:creationId xmlns:a16="http://schemas.microsoft.com/office/drawing/2014/main" id="{59CD62CE-AFAD-4D63-8DE6-577826658D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4813"/>
            <a:ext cx="3168650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8579" name="Picture 3">
            <a:extLst>
              <a:ext uri="{FF2B5EF4-FFF2-40B4-BE49-F238E27FC236}">
                <a16:creationId xmlns:a16="http://schemas.microsoft.com/office/drawing/2014/main" id="{1BB1C0A6-D289-4898-B3C6-6026F3B2D8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20939"/>
            <a:ext cx="3168650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Šipka dolů 9">
            <a:extLst>
              <a:ext uri="{FF2B5EF4-FFF2-40B4-BE49-F238E27FC236}">
                <a16:creationId xmlns:a16="http://schemas.microsoft.com/office/drawing/2014/main" id="{B61A1BB0-F1F6-4F29-92D4-B26CB88ED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1331914"/>
            <a:ext cx="469900" cy="4413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1" name="Šipka dolů 10">
            <a:extLst>
              <a:ext uri="{FF2B5EF4-FFF2-40B4-BE49-F238E27FC236}">
                <a16:creationId xmlns:a16="http://schemas.microsoft.com/office/drawing/2014/main" id="{7E57DBE5-EC3E-46A7-B827-D14975DBE2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2555876"/>
            <a:ext cx="469900" cy="4413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2" name="Šipka dolů 11">
            <a:extLst>
              <a:ext uri="{FF2B5EF4-FFF2-40B4-BE49-F238E27FC236}">
                <a16:creationId xmlns:a16="http://schemas.microsoft.com/office/drawing/2014/main" id="{30E57572-ABF0-4B2C-A387-8F13DB066F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3852864"/>
            <a:ext cx="469900" cy="439737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cs-CZ" altLang="cs-CZ" sz="1800">
              <a:solidFill>
                <a:schemeClr val="tx1"/>
              </a:solidFill>
            </a:endParaRPr>
          </a:p>
        </p:txBody>
      </p:sp>
      <p:sp>
        <p:nvSpPr>
          <p:cNvPr id="13" name="Šipka dolů 12">
            <a:extLst>
              <a:ext uri="{FF2B5EF4-FFF2-40B4-BE49-F238E27FC236}">
                <a16:creationId xmlns:a16="http://schemas.microsoft.com/office/drawing/2014/main" id="{B9E09542-6D0D-4B74-81FD-7DCDAC988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8075" y="5076825"/>
            <a:ext cx="469900" cy="439738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lang="cs-CZ" altLang="cs-CZ" sz="1800">
              <a:solidFill>
                <a:schemeClr val="tx1"/>
              </a:solidFill>
            </a:endParaRPr>
          </a:p>
        </p:txBody>
      </p:sp>
      <p:pic>
        <p:nvPicPr>
          <p:cNvPr id="71703" name="Picture 3">
            <a:extLst>
              <a:ext uri="{FF2B5EF4-FFF2-40B4-BE49-F238E27FC236}">
                <a16:creationId xmlns:a16="http://schemas.microsoft.com/office/drawing/2014/main" id="{370E0545-E637-4AAC-86CD-B260CFE3D8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9" y="6524626"/>
            <a:ext cx="35004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8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8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068"/>
          <a:stretch/>
        </p:blipFill>
        <p:spPr bwMode="auto">
          <a:xfrm>
            <a:off x="1166741" y="1"/>
            <a:ext cx="9854185" cy="18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34828" r="57711" b="38378"/>
          <a:stretch/>
        </p:blipFill>
        <p:spPr bwMode="auto">
          <a:xfrm>
            <a:off x="597809" y="1876927"/>
            <a:ext cx="4003068" cy="243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6679933" y="1588168"/>
            <a:ext cx="3782728" cy="8085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9258" y="1992429"/>
            <a:ext cx="7016826" cy="4052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F86A84D-0EB4-493C-867C-AF13C86723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410" y="4311394"/>
            <a:ext cx="4199467" cy="2306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Výsledek obrázku pro teřl">
            <a:extLst>
              <a:ext uri="{FF2B5EF4-FFF2-40B4-BE49-F238E27FC236}">
                <a16:creationId xmlns:a16="http://schemas.microsoft.com/office/drawing/2014/main" id="{02FC36A7-E4AC-433F-9F03-46AA6A5A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1084" y="4874114"/>
            <a:ext cx="9334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8362" y="6055214"/>
            <a:ext cx="3018618" cy="1024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0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0" t="34828" r="57711" b="38378"/>
          <a:stretch/>
        </p:blipFill>
        <p:spPr bwMode="auto">
          <a:xfrm>
            <a:off x="144379" y="673768"/>
            <a:ext cx="5602798" cy="340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8717" y="539015"/>
            <a:ext cx="5601732" cy="3676850"/>
          </a:xfrm>
          <a:prstGeom prst="rect">
            <a:avLst/>
          </a:prstGeom>
        </p:spPr>
      </p:pic>
      <p:pic>
        <p:nvPicPr>
          <p:cNvPr id="4" name="Picture 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8491" y="4556076"/>
            <a:ext cx="960916" cy="9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5"/>
          <a:srcRect l="79733" t="3780" r="11407" b="84880"/>
          <a:stretch>
            <a:fillRect/>
          </a:stretch>
        </p:blipFill>
        <p:spPr bwMode="auto">
          <a:xfrm>
            <a:off x="9951609" y="4537175"/>
            <a:ext cx="912284" cy="76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2" descr="VÃ½sledek obrÃ¡zku pro logo cpf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4" descr="VÃ½sledek obrÃ¡zku pro logo cpf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6493" y="4465369"/>
            <a:ext cx="854776" cy="854776"/>
          </a:xfrm>
          <a:prstGeom prst="rect">
            <a:avLst/>
          </a:prstGeom>
        </p:spPr>
      </p:pic>
      <p:pic>
        <p:nvPicPr>
          <p:cNvPr id="3078" name="Picture 6" descr="VÃ½sledek obrÃ¡zku pro CSAKI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899" y="4501245"/>
            <a:ext cx="1204343" cy="8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44" y="58059"/>
            <a:ext cx="9637456" cy="68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08235" y="1508787"/>
            <a:ext cx="3984000" cy="27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5" name="Rectangle 4"/>
          <p:cNvSpPr/>
          <p:nvPr/>
        </p:nvSpPr>
        <p:spPr>
          <a:xfrm>
            <a:off x="6650393" y="1504477"/>
            <a:ext cx="3984000" cy="27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6" name="Rectangle 5"/>
          <p:cNvSpPr/>
          <p:nvPr/>
        </p:nvSpPr>
        <p:spPr>
          <a:xfrm>
            <a:off x="9477828" y="4245384"/>
            <a:ext cx="2698595" cy="26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3" name="Rectangle 2"/>
          <p:cNvSpPr/>
          <p:nvPr/>
        </p:nvSpPr>
        <p:spPr>
          <a:xfrm>
            <a:off x="6642819" y="4245384"/>
            <a:ext cx="4416000" cy="26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7" name="Rectangle 6"/>
          <p:cNvSpPr/>
          <p:nvPr/>
        </p:nvSpPr>
        <p:spPr>
          <a:xfrm>
            <a:off x="5198921" y="1693163"/>
            <a:ext cx="3984000" cy="1499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8" name="Rectangle 7"/>
          <p:cNvSpPr/>
          <p:nvPr/>
        </p:nvSpPr>
        <p:spPr>
          <a:xfrm>
            <a:off x="5190756" y="3154975"/>
            <a:ext cx="3984000" cy="2302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691" y="245535"/>
            <a:ext cx="913707" cy="93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3"/>
          <p:cNvSpPr>
            <a:spLocks/>
          </p:cNvSpPr>
          <p:nvPr/>
        </p:nvSpPr>
        <p:spPr bwMode="auto">
          <a:xfrm>
            <a:off x="8330589" y="6653841"/>
            <a:ext cx="3797898" cy="2051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333">
                <a:solidFill>
                  <a:srgbClr val="002060"/>
                </a:solidFill>
                <a:cs typeface="Arial" pitchFamily="34" charset="0"/>
                <a:sym typeface="Arial" pitchFamily="34" charset="0"/>
              </a:rPr>
              <a:t>© Global Initiative for Asthma, www.ginasthma.org</a:t>
            </a:r>
          </a:p>
        </p:txBody>
      </p:sp>
    </p:spTree>
    <p:extLst>
      <p:ext uri="{BB962C8B-B14F-4D97-AF65-F5344CB8AC3E}">
        <p14:creationId xmlns:p14="http://schemas.microsoft.com/office/powerpoint/2010/main" val="3264010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44" y="58059"/>
            <a:ext cx="9637456" cy="68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521373" y="4245384"/>
            <a:ext cx="1349297" cy="26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4" name="Rectangle 3"/>
          <p:cNvSpPr/>
          <p:nvPr/>
        </p:nvSpPr>
        <p:spPr>
          <a:xfrm>
            <a:off x="8208235" y="1508787"/>
            <a:ext cx="2618891" cy="2736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5" name="Rectangle 4"/>
          <p:cNvSpPr/>
          <p:nvPr/>
        </p:nvSpPr>
        <p:spPr>
          <a:xfrm>
            <a:off x="10200021" y="1508787"/>
            <a:ext cx="672000" cy="98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691" y="245535"/>
            <a:ext cx="913707" cy="93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3"/>
          <p:cNvSpPr>
            <a:spLocks/>
          </p:cNvSpPr>
          <p:nvPr/>
        </p:nvSpPr>
        <p:spPr bwMode="auto">
          <a:xfrm>
            <a:off x="8330589" y="6653841"/>
            <a:ext cx="3797898" cy="2051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333">
                <a:solidFill>
                  <a:srgbClr val="002060"/>
                </a:solidFill>
                <a:cs typeface="Arial" pitchFamily="34" charset="0"/>
                <a:sym typeface="Arial" pitchFamily="34" charset="0"/>
              </a:rPr>
              <a:t>© Global Initiative for Asthma, www.ginasthma.org</a:t>
            </a:r>
          </a:p>
        </p:txBody>
      </p:sp>
    </p:spTree>
    <p:extLst>
      <p:ext uri="{BB962C8B-B14F-4D97-AF65-F5344CB8AC3E}">
        <p14:creationId xmlns:p14="http://schemas.microsoft.com/office/powerpoint/2010/main" val="3588723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144" y="58059"/>
            <a:ext cx="9637456" cy="6815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200021" y="1508787"/>
            <a:ext cx="672000" cy="988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pic>
        <p:nvPicPr>
          <p:cNvPr id="8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691" y="245535"/>
            <a:ext cx="913707" cy="93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3"/>
          <p:cNvSpPr>
            <a:spLocks/>
          </p:cNvSpPr>
          <p:nvPr/>
        </p:nvSpPr>
        <p:spPr bwMode="auto">
          <a:xfrm>
            <a:off x="8330589" y="6653841"/>
            <a:ext cx="3797898" cy="2051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333">
                <a:solidFill>
                  <a:srgbClr val="002060"/>
                </a:solidFill>
                <a:cs typeface="Arial" pitchFamily="34" charset="0"/>
                <a:sym typeface="Arial" pitchFamily="34" charset="0"/>
              </a:rPr>
              <a:t>© Global Initiative for Asthma, www.ginasthma.org</a:t>
            </a:r>
          </a:p>
        </p:txBody>
      </p:sp>
    </p:spTree>
    <p:extLst>
      <p:ext uri="{BB962C8B-B14F-4D97-AF65-F5344CB8AC3E}">
        <p14:creationId xmlns:p14="http://schemas.microsoft.com/office/powerpoint/2010/main" val="225547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29" y="58061"/>
            <a:ext cx="9936000" cy="680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36572" y="1504477"/>
            <a:ext cx="1785256" cy="5284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sp>
        <p:nvSpPr>
          <p:cNvPr id="4" name="Rectangle 3"/>
          <p:cNvSpPr/>
          <p:nvPr/>
        </p:nvSpPr>
        <p:spPr>
          <a:xfrm>
            <a:off x="5892799" y="1573104"/>
            <a:ext cx="5050971" cy="5284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grpSp>
        <p:nvGrpSpPr>
          <p:cNvPr id="6" name="Group 5"/>
          <p:cNvGrpSpPr/>
          <p:nvPr/>
        </p:nvGrpSpPr>
        <p:grpSpPr>
          <a:xfrm>
            <a:off x="2989943" y="1573105"/>
            <a:ext cx="2046485" cy="4131700"/>
            <a:chOff x="2242457" y="2318657"/>
            <a:chExt cx="1534864" cy="1959945"/>
          </a:xfrm>
        </p:grpSpPr>
        <p:sp>
          <p:nvSpPr>
            <p:cNvPr id="5" name="Rectangle 4"/>
            <p:cNvSpPr/>
            <p:nvPr/>
          </p:nvSpPr>
          <p:spPr>
            <a:xfrm>
              <a:off x="2242457" y="2448520"/>
              <a:ext cx="1534864" cy="18300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873828" y="2318657"/>
              <a:ext cx="359229" cy="259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240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105851" y="4528801"/>
            <a:ext cx="3037948" cy="18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691" y="245535"/>
            <a:ext cx="913707" cy="93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3"/>
          <p:cNvSpPr>
            <a:spLocks/>
          </p:cNvSpPr>
          <p:nvPr/>
        </p:nvSpPr>
        <p:spPr bwMode="auto">
          <a:xfrm>
            <a:off x="8330589" y="6653841"/>
            <a:ext cx="3797898" cy="2051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333">
                <a:solidFill>
                  <a:srgbClr val="002060"/>
                </a:solidFill>
                <a:cs typeface="Arial" pitchFamily="34" charset="0"/>
                <a:sym typeface="Arial" pitchFamily="34" charset="0"/>
              </a:rPr>
              <a:t>© Global Initiative for Asthma, www.ginasthma.org</a:t>
            </a:r>
          </a:p>
        </p:txBody>
      </p:sp>
    </p:spTree>
    <p:extLst>
      <p:ext uri="{BB962C8B-B14F-4D97-AF65-F5344CB8AC3E}">
        <p14:creationId xmlns:p14="http://schemas.microsoft.com/office/powerpoint/2010/main" val="620528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A910D2-DFC8-4CC8-8944-FDA85673CE0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6" name="Skupina 5"/>
          <p:cNvGrpSpPr/>
          <p:nvPr/>
        </p:nvGrpSpPr>
        <p:grpSpPr>
          <a:xfrm>
            <a:off x="431371" y="2084851"/>
            <a:ext cx="5600623" cy="3552395"/>
            <a:chOff x="2483768" y="195486"/>
            <a:chExt cx="4200467" cy="2664296"/>
          </a:xfrm>
        </p:grpSpPr>
        <p:pic>
          <p:nvPicPr>
            <p:cNvPr id="7495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4764" t="56558" r="59510" b="5334"/>
            <a:stretch>
              <a:fillRect/>
            </a:stretch>
          </p:blipFill>
          <p:spPr bwMode="auto">
            <a:xfrm>
              <a:off x="2483768" y="339502"/>
              <a:ext cx="4200467" cy="2520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élník 4"/>
            <p:cNvSpPr/>
            <p:nvPr/>
          </p:nvSpPr>
          <p:spPr>
            <a:xfrm>
              <a:off x="5004048" y="195486"/>
              <a:ext cx="1584176" cy="10081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2400"/>
            </a:p>
          </p:txBody>
        </p:sp>
      </p:grpSp>
      <p:sp>
        <p:nvSpPr>
          <p:cNvPr id="7" name="Nadpis 1"/>
          <p:cNvSpPr txBox="1">
            <a:spLocks/>
          </p:cNvSpPr>
          <p:nvPr/>
        </p:nvSpPr>
        <p:spPr bwMode="auto">
          <a:xfrm>
            <a:off x="3051243" y="251520"/>
            <a:ext cx="6117099" cy="969235"/>
          </a:xfrm>
          <a:prstGeom prst="rect">
            <a:avLst/>
          </a:prstGeom>
          <a:ln w="127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altLang="cs-CZ" sz="4267" dirty="0">
                <a:solidFill>
                  <a:srgbClr val="FFFF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Když se astma nedaří ?</a:t>
            </a:r>
          </a:p>
        </p:txBody>
      </p:sp>
      <p:pic>
        <p:nvPicPr>
          <p:cNvPr id="7495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9851" y="1508787"/>
            <a:ext cx="6382149" cy="176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95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64353" y="6405331"/>
            <a:ext cx="2742175" cy="260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95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8075" y="3525011"/>
            <a:ext cx="4901935" cy="2402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Přímá spojovací čára 12"/>
          <p:cNvCxnSpPr/>
          <p:nvPr/>
        </p:nvCxnSpPr>
        <p:spPr>
          <a:xfrm>
            <a:off x="8997877" y="5061181"/>
            <a:ext cx="25922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čára 13"/>
          <p:cNvCxnSpPr/>
          <p:nvPr/>
        </p:nvCxnSpPr>
        <p:spPr>
          <a:xfrm>
            <a:off x="6845472" y="5271816"/>
            <a:ext cx="230425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9576" name="Picture 8"/>
          <p:cNvPicPr>
            <a:picLocks noChangeAspect="1" noChangeArrowheads="1"/>
          </p:cNvPicPr>
          <p:nvPr/>
        </p:nvPicPr>
        <p:blipFill>
          <a:blip r:embed="rId6" cstate="print"/>
          <a:srcRect l="28910" t="12237" r="42180" b="16787"/>
          <a:stretch>
            <a:fillRect/>
          </a:stretch>
        </p:blipFill>
        <p:spPr bwMode="auto">
          <a:xfrm>
            <a:off x="719403" y="260648"/>
            <a:ext cx="1440160" cy="198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528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29" y="58061"/>
            <a:ext cx="9936000" cy="680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50857" y="1573104"/>
            <a:ext cx="5102772" cy="52848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pic>
        <p:nvPicPr>
          <p:cNvPr id="11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691" y="245535"/>
            <a:ext cx="913707" cy="93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3"/>
          <p:cNvSpPr>
            <a:spLocks/>
          </p:cNvSpPr>
          <p:nvPr/>
        </p:nvSpPr>
        <p:spPr bwMode="auto">
          <a:xfrm>
            <a:off x="8330589" y="6653841"/>
            <a:ext cx="3797898" cy="2051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333">
                <a:solidFill>
                  <a:srgbClr val="002060"/>
                </a:solidFill>
                <a:cs typeface="Arial" pitchFamily="34" charset="0"/>
                <a:sym typeface="Arial" pitchFamily="34" charset="0"/>
              </a:rPr>
              <a:t>© Global Initiative for Asthma, www.ginasthma.org</a:t>
            </a:r>
          </a:p>
        </p:txBody>
      </p:sp>
    </p:spTree>
    <p:extLst>
      <p:ext uri="{BB962C8B-B14F-4D97-AF65-F5344CB8AC3E}">
        <p14:creationId xmlns:p14="http://schemas.microsoft.com/office/powerpoint/2010/main" val="828557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29" y="58061"/>
            <a:ext cx="9936000" cy="680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691" y="245535"/>
            <a:ext cx="913707" cy="93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3"/>
          <p:cNvSpPr>
            <a:spLocks/>
          </p:cNvSpPr>
          <p:nvPr/>
        </p:nvSpPr>
        <p:spPr bwMode="auto">
          <a:xfrm>
            <a:off x="8330589" y="6653841"/>
            <a:ext cx="3797898" cy="2051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333">
                <a:solidFill>
                  <a:srgbClr val="002060"/>
                </a:solidFill>
                <a:cs typeface="Arial" pitchFamily="34" charset="0"/>
                <a:sym typeface="Arial" pitchFamily="34" charset="0"/>
              </a:rPr>
              <a:t>© Global Initiative for Asthma, www.ginasthma.org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8200572" y="1573104"/>
            <a:ext cx="2838541" cy="5080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2098308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29" y="58061"/>
            <a:ext cx="9936000" cy="680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691" y="245535"/>
            <a:ext cx="913707" cy="93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3"/>
          <p:cNvSpPr>
            <a:spLocks/>
          </p:cNvSpPr>
          <p:nvPr/>
        </p:nvSpPr>
        <p:spPr bwMode="auto">
          <a:xfrm>
            <a:off x="8330589" y="6653841"/>
            <a:ext cx="3797898" cy="2051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333">
                <a:solidFill>
                  <a:srgbClr val="002060"/>
                </a:solidFill>
                <a:cs typeface="Arial" pitchFamily="34" charset="0"/>
                <a:sym typeface="Arial" pitchFamily="34" charset="0"/>
              </a:rPr>
              <a:t>© Global Initiative for Asthma, www.ginasthma.org</a:t>
            </a:r>
          </a:p>
        </p:txBody>
      </p:sp>
      <p:sp>
        <p:nvSpPr>
          <p:cNvPr id="8" name="Rectangle 7"/>
          <p:cNvSpPr/>
          <p:nvPr/>
        </p:nvSpPr>
        <p:spPr>
          <a:xfrm>
            <a:off x="8200572" y="3976915"/>
            <a:ext cx="2838541" cy="2676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</p:spTree>
    <p:extLst>
      <p:ext uri="{BB962C8B-B14F-4D97-AF65-F5344CB8AC3E}">
        <p14:creationId xmlns:p14="http://schemas.microsoft.com/office/powerpoint/2010/main" val="15491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29" y="58061"/>
            <a:ext cx="9936000" cy="680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691" y="245535"/>
            <a:ext cx="913707" cy="93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3"/>
          <p:cNvSpPr>
            <a:spLocks/>
          </p:cNvSpPr>
          <p:nvPr/>
        </p:nvSpPr>
        <p:spPr bwMode="auto">
          <a:xfrm>
            <a:off x="8330589" y="6653841"/>
            <a:ext cx="3797898" cy="2051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333">
                <a:solidFill>
                  <a:srgbClr val="002060"/>
                </a:solidFill>
                <a:cs typeface="Arial" pitchFamily="34" charset="0"/>
                <a:sym typeface="Arial" pitchFamily="34" charset="0"/>
              </a:rPr>
              <a:t>© Global Initiative for Asthma, www.ginasthma.org</a:t>
            </a:r>
          </a:p>
        </p:txBody>
      </p:sp>
    </p:spTree>
    <p:extLst>
      <p:ext uri="{BB962C8B-B14F-4D97-AF65-F5344CB8AC3E}">
        <p14:creationId xmlns:p14="http://schemas.microsoft.com/office/powerpoint/2010/main" val="5434040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7" y="72574"/>
            <a:ext cx="9550379" cy="67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23430" y="1030515"/>
            <a:ext cx="5558985" cy="58274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240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691" y="245535"/>
            <a:ext cx="913707" cy="93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3"/>
          <p:cNvSpPr>
            <a:spLocks/>
          </p:cNvSpPr>
          <p:nvPr/>
        </p:nvSpPr>
        <p:spPr bwMode="auto">
          <a:xfrm>
            <a:off x="8330589" y="6653841"/>
            <a:ext cx="3797898" cy="2051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333">
                <a:solidFill>
                  <a:srgbClr val="002060"/>
                </a:solidFill>
                <a:cs typeface="Arial" pitchFamily="34" charset="0"/>
                <a:sym typeface="Arial" pitchFamily="34" charset="0"/>
              </a:rPr>
              <a:t>© Global Initiative for Asthma, www.ginasthma.org</a:t>
            </a:r>
          </a:p>
        </p:txBody>
      </p:sp>
    </p:spTree>
    <p:extLst>
      <p:ext uri="{BB962C8B-B14F-4D97-AF65-F5344CB8AC3E}">
        <p14:creationId xmlns:p14="http://schemas.microsoft.com/office/powerpoint/2010/main" val="1156950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07" y="72574"/>
            <a:ext cx="9550379" cy="67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691" y="245535"/>
            <a:ext cx="913707" cy="93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3"/>
          <p:cNvSpPr>
            <a:spLocks/>
          </p:cNvSpPr>
          <p:nvPr/>
        </p:nvSpPr>
        <p:spPr bwMode="auto">
          <a:xfrm>
            <a:off x="8330589" y="6653841"/>
            <a:ext cx="3797898" cy="2051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333">
                <a:solidFill>
                  <a:srgbClr val="002060"/>
                </a:solidFill>
                <a:cs typeface="Arial" pitchFamily="34" charset="0"/>
                <a:sym typeface="Arial" pitchFamily="34" charset="0"/>
              </a:rPr>
              <a:t>© Global Initiative for Asthma, www.ginasthma.org</a:t>
            </a:r>
          </a:p>
        </p:txBody>
      </p:sp>
    </p:spTree>
    <p:extLst>
      <p:ext uri="{BB962C8B-B14F-4D97-AF65-F5344CB8AC3E}">
        <p14:creationId xmlns:p14="http://schemas.microsoft.com/office/powerpoint/2010/main" val="3601374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ounded Rectangle 2"/>
          <p:cNvSpPr>
            <a:spLocks/>
          </p:cNvSpPr>
          <p:nvPr/>
        </p:nvSpPr>
        <p:spPr bwMode="auto">
          <a:xfrm>
            <a:off x="2208214" y="117475"/>
            <a:ext cx="1152525" cy="4895850"/>
          </a:xfrm>
          <a:custGeom>
            <a:avLst/>
            <a:gdLst>
              <a:gd name="T0" fmla="*/ 0 w 968638"/>
              <a:gd name="T1" fmla="*/ 526523 h 3537065"/>
              <a:gd name="T2" fmla="*/ 1024186 w 968638"/>
              <a:gd name="T3" fmla="*/ 0 h 3537065"/>
              <a:gd name="T4" fmla="*/ 1024186 w 968638"/>
              <a:gd name="T5" fmla="*/ 5458950 h 3537065"/>
              <a:gd name="T6" fmla="*/ 855371 w 968638"/>
              <a:gd name="T7" fmla="*/ 5717009 h 3537065"/>
              <a:gd name="T8" fmla="*/ 180124 w 968638"/>
              <a:gd name="T9" fmla="*/ 5717009 h 3537065"/>
              <a:gd name="T10" fmla="*/ 11307 w 968638"/>
              <a:gd name="T11" fmla="*/ 5458950 h 3537065"/>
              <a:gd name="T12" fmla="*/ 0 w 968638"/>
              <a:gd name="T13" fmla="*/ 526523 h 35370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8638"/>
              <a:gd name="T22" fmla="*/ 0 h 3537065"/>
              <a:gd name="T23" fmla="*/ 968638 w 968638"/>
              <a:gd name="T24" fmla="*/ 3537065 h 35370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8638" h="3537065">
                <a:moveTo>
                  <a:pt x="0" y="325755"/>
                </a:moveTo>
                <a:lnTo>
                  <a:pt x="968638" y="0"/>
                </a:lnTo>
                <a:lnTo>
                  <a:pt x="968638" y="3377405"/>
                </a:lnTo>
                <a:cubicBezTo>
                  <a:pt x="968638" y="3465583"/>
                  <a:pt x="897156" y="3537065"/>
                  <a:pt x="808978" y="3537065"/>
                </a:cubicBezTo>
                <a:lnTo>
                  <a:pt x="170355" y="3537065"/>
                </a:lnTo>
                <a:cubicBezTo>
                  <a:pt x="82177" y="3537065"/>
                  <a:pt x="10695" y="3465583"/>
                  <a:pt x="10695" y="3377405"/>
                </a:cubicBezTo>
                <a:cubicBezTo>
                  <a:pt x="10695" y="2251603"/>
                  <a:pt x="0" y="1451557"/>
                  <a:pt x="0" y="325755"/>
                </a:cubicBezTo>
                <a:close/>
              </a:path>
            </a:pathLst>
          </a:custGeom>
          <a:solidFill>
            <a:srgbClr val="FF9933"/>
          </a:solidFill>
          <a:ln w="50800" cap="flat" cmpd="sng" algn="ctr">
            <a:solidFill>
              <a:srgbClr val="134679"/>
            </a:solidFill>
            <a:prstDash val="solid"/>
            <a:round/>
            <a:headEnd/>
            <a:tailEnd/>
          </a:ln>
        </p:spPr>
        <p:txBody>
          <a:bodyPr anchor="ctr"/>
          <a:lstStyle/>
          <a:p>
            <a:endParaRPr lang="cs-CZ"/>
          </a:p>
        </p:txBody>
      </p:sp>
      <p:sp>
        <p:nvSpPr>
          <p:cNvPr id="69634" name="Rectangle 15"/>
          <p:cNvSpPr>
            <a:spLocks/>
          </p:cNvSpPr>
          <p:nvPr/>
        </p:nvSpPr>
        <p:spPr bwMode="auto">
          <a:xfrm>
            <a:off x="2227263" y="693739"/>
            <a:ext cx="1128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2813">
              <a:lnSpc>
                <a:spcPct val="120000"/>
              </a:lnSpc>
            </a:pPr>
            <a:r>
              <a:rPr lang="cs-CZ" altLang="en-US" sz="2100">
                <a:latin typeface="Calibri" pitchFamily="34" charset="0"/>
                <a:sym typeface="Arial Bold"/>
              </a:rPr>
              <a:t>KROK</a:t>
            </a:r>
            <a:r>
              <a:rPr lang="en-US" altLang="en-US" sz="2100">
                <a:latin typeface="Calibri" pitchFamily="34" charset="0"/>
                <a:ea typeface="MS PGothic" pitchFamily="34" charset="-128"/>
                <a:sym typeface="Arial Bold"/>
              </a:rPr>
              <a:t> 5</a:t>
            </a:r>
          </a:p>
        </p:txBody>
      </p:sp>
      <p:sp>
        <p:nvSpPr>
          <p:cNvPr id="69635" name="Rectangle 26"/>
          <p:cNvSpPr>
            <a:spLocks/>
          </p:cNvSpPr>
          <p:nvPr/>
        </p:nvSpPr>
        <p:spPr bwMode="auto">
          <a:xfrm>
            <a:off x="2208214" y="1281114"/>
            <a:ext cx="1068387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r>
              <a:rPr lang="cs-CZ" altLang="cs-CZ" sz="1600" b="1" dirty="0">
                <a:latin typeface="Calibri" pitchFamily="34" charset="0"/>
                <a:ea typeface="MS PGothic" pitchFamily="34" charset="-128"/>
              </a:rPr>
              <a:t>NCTA</a:t>
            </a:r>
          </a:p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r>
              <a:rPr lang="cs-CZ" altLang="cs-CZ" sz="1600" b="1" dirty="0">
                <a:latin typeface="Calibri" pitchFamily="34" charset="0"/>
                <a:ea typeface="MS PGothic" pitchFamily="34" charset="-128"/>
              </a:rPr>
              <a:t>Anti-IgE</a:t>
            </a:r>
          </a:p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r>
              <a:rPr lang="cs-CZ" altLang="cs-CZ" sz="1600" b="1" dirty="0">
                <a:latin typeface="Calibri" pitchFamily="34" charset="0"/>
                <a:ea typeface="MS PGothic" pitchFamily="34" charset="-128"/>
              </a:rPr>
              <a:t>Anti-IL-5/5R</a:t>
            </a:r>
          </a:p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r>
              <a:rPr lang="cs-CZ" altLang="cs-CZ" sz="1600" b="1" dirty="0" err="1">
                <a:latin typeface="Calibri" pitchFamily="34" charset="0"/>
                <a:ea typeface="MS PGothic" pitchFamily="34" charset="-128"/>
              </a:rPr>
              <a:t>Makrolid</a:t>
            </a:r>
            <a:endParaRPr lang="cs-CZ" altLang="cs-CZ" sz="1600" b="1" dirty="0">
              <a:latin typeface="Calibri" pitchFamily="34" charset="0"/>
              <a:ea typeface="MS PGothic" pitchFamily="34" charset="-128"/>
            </a:endParaRPr>
          </a:p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r>
              <a:rPr lang="cs-CZ" altLang="cs-CZ" sz="1600" b="1" dirty="0">
                <a:latin typeface="Calibri" pitchFamily="34" charset="0"/>
                <a:ea typeface="MS PGothic" pitchFamily="34" charset="-128"/>
              </a:rPr>
              <a:t>BT</a:t>
            </a:r>
          </a:p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r>
              <a:rPr lang="cs-CZ" altLang="cs-CZ" sz="1600" b="1" dirty="0" err="1">
                <a:latin typeface="Calibri" pitchFamily="34" charset="0"/>
                <a:ea typeface="MS PGothic" pitchFamily="34" charset="-128"/>
              </a:rPr>
              <a:t>IgEnIO</a:t>
            </a:r>
            <a:endParaRPr lang="cs-CZ" altLang="cs-CZ" sz="1600" b="1" dirty="0">
              <a:latin typeface="Calibri" pitchFamily="34" charset="0"/>
              <a:ea typeface="MS PGothic" pitchFamily="34" charset="-128"/>
            </a:endParaRPr>
          </a:p>
          <a:p>
            <a:pPr algn="ctr" defTabSz="912813">
              <a:lnSpc>
                <a:spcPct val="85000"/>
              </a:lnSpc>
              <a:spcBef>
                <a:spcPts val="100"/>
              </a:spcBef>
            </a:pPr>
            <a:endParaRPr lang="en-US" altLang="cs-CZ" sz="1600" b="1" dirty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9636" name="Rectangle 21"/>
          <p:cNvSpPr>
            <a:spLocks/>
          </p:cNvSpPr>
          <p:nvPr/>
        </p:nvSpPr>
        <p:spPr bwMode="auto">
          <a:xfrm>
            <a:off x="2281238" y="3368675"/>
            <a:ext cx="1020762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912813">
              <a:lnSpc>
                <a:spcPct val="90000"/>
              </a:lnSpc>
            </a:pPr>
            <a:r>
              <a:rPr lang="cs-CZ" altLang="cs-CZ" sz="1400" i="1">
                <a:latin typeface="Calibri" pitchFamily="34" charset="0"/>
                <a:ea typeface="MS PGothic" pitchFamily="34" charset="-128"/>
                <a:sym typeface="Arial Italic"/>
              </a:rPr>
              <a:t>TIO</a:t>
            </a:r>
            <a:endParaRPr lang="en-US" altLang="cs-CZ" sz="1400" i="1">
              <a:latin typeface="Calibri" pitchFamily="34" charset="0"/>
              <a:ea typeface="MS PGothic" pitchFamily="34" charset="-128"/>
              <a:sym typeface="Arial Italic"/>
            </a:endParaRPr>
          </a:p>
          <a:p>
            <a:pPr algn="ctr" defTabSz="912813">
              <a:lnSpc>
                <a:spcPct val="90000"/>
              </a:lnSpc>
            </a:pPr>
            <a:r>
              <a:rPr lang="cs-CZ" altLang="cs-CZ" sz="1400" i="1">
                <a:latin typeface="Calibri" pitchFamily="34" charset="0"/>
                <a:ea typeface="MS PGothic" pitchFamily="34" charset="-128"/>
                <a:sym typeface="Arial Italic"/>
              </a:rPr>
              <a:t>Steroidy</a:t>
            </a:r>
            <a:endParaRPr lang="en-US" altLang="cs-CZ" sz="1400" i="1">
              <a:latin typeface="Calibri" pitchFamily="34" charset="0"/>
              <a:ea typeface="MS PGothic" pitchFamily="34" charset="-128"/>
              <a:sym typeface="Arial Italic"/>
            </a:endParaRPr>
          </a:p>
        </p:txBody>
      </p:sp>
      <p:grpSp>
        <p:nvGrpSpPr>
          <p:cNvPr id="69653" name="Group 5"/>
          <p:cNvGrpSpPr>
            <a:grpSpLocks/>
          </p:cNvGrpSpPr>
          <p:nvPr/>
        </p:nvGrpSpPr>
        <p:grpSpPr bwMode="auto">
          <a:xfrm>
            <a:off x="208750" y="4981575"/>
            <a:ext cx="1800225" cy="1655762"/>
            <a:chOff x="3696" y="860"/>
            <a:chExt cx="1906" cy="1520"/>
          </a:xfrm>
        </p:grpSpPr>
        <p:grpSp>
          <p:nvGrpSpPr>
            <p:cNvPr id="69654" name="Skupina 5"/>
            <p:cNvGrpSpPr>
              <a:grpSpLocks/>
            </p:cNvGrpSpPr>
            <p:nvPr/>
          </p:nvGrpSpPr>
          <p:grpSpPr bwMode="auto">
            <a:xfrm>
              <a:off x="3696" y="860"/>
              <a:ext cx="1906" cy="1520"/>
              <a:chOff x="5725299" y="4348453"/>
              <a:chExt cx="2500311" cy="2514332"/>
            </a:xfrm>
          </p:grpSpPr>
          <p:pic>
            <p:nvPicPr>
              <p:cNvPr id="69656" name="Picture 1" descr="SLIDE 46.jpg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725299" y="4348453"/>
                <a:ext cx="2500311" cy="2514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8"/>
              <p:cNvSpPr/>
              <p:nvPr/>
            </p:nvSpPr>
            <p:spPr>
              <a:xfrm rot="18616622">
                <a:off x="5998691" y="4874087"/>
                <a:ext cx="1663488" cy="15098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none">
                <a:prstTxWarp prst="textArchUp">
                  <a:avLst>
                    <a:gd name="adj" fmla="val 5457498"/>
                  </a:avLst>
                </a:prstTxWarp>
                <a:spAutoFit/>
              </a:bodyPr>
              <a:lstStyle/>
              <a:p>
                <a:pPr algn="ctr" defTabSz="914248">
                  <a:defRPr/>
                </a:pPr>
                <a:r>
                  <a:rPr lang="en-AU" sz="900" kern="110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cs typeface="Arial"/>
                  </a:rPr>
                  <a:t>REVIEW RESPONSE</a:t>
                </a:r>
              </a:p>
            </p:txBody>
          </p:sp>
          <p:sp>
            <p:nvSpPr>
              <p:cNvPr id="2" name="Rectangle 9"/>
              <p:cNvSpPr/>
              <p:nvPr/>
            </p:nvSpPr>
            <p:spPr>
              <a:xfrm rot="3533141">
                <a:off x="6175649" y="4855626"/>
                <a:ext cx="1563056" cy="15098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none">
                <a:prstTxWarp prst="textArchUp">
                  <a:avLst>
                    <a:gd name="adj" fmla="val 5457498"/>
                  </a:avLst>
                </a:prstTxWarp>
                <a:spAutoFit/>
              </a:bodyPr>
              <a:lstStyle/>
              <a:p>
                <a:pPr algn="ctr" defTabSz="914248">
                  <a:defRPr/>
                </a:pPr>
                <a:r>
                  <a:rPr lang="en-AU" sz="90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cs typeface="Arial"/>
                  </a:rPr>
                  <a:t>ASSESS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1356104">
                <a:off x="6174447" y="5333139"/>
                <a:ext cx="1492013" cy="1214002"/>
              </a:xfrm>
              <a:prstGeom prst="rect">
                <a:avLst/>
              </a:prstGeom>
              <a:noFill/>
            </p:spPr>
            <p:txBody>
              <a:bodyPr spcFirstLastPara="1" wrap="none">
                <a:prstTxWarp prst="textArchDown">
                  <a:avLst>
                    <a:gd name="adj" fmla="val 16604063"/>
                  </a:avLst>
                </a:prstTxWarp>
                <a:spAutoFit/>
              </a:bodyPr>
              <a:lstStyle/>
              <a:p>
                <a:pPr algn="ctr" defTabSz="914248">
                  <a:defRPr/>
                </a:pPr>
                <a:r>
                  <a:rPr lang="en-AU" sz="900" kern="110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Arial"/>
                    <a:ea typeface="ＭＳ Ｐゴシック" charset="0"/>
                    <a:cs typeface="Arial"/>
                  </a:rPr>
                  <a:t>ADJUST TREATMENT</a:t>
                </a:r>
                <a:endParaRPr lang="en-US" sz="900" kern="11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69655" name="Picture 5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1" y="1376"/>
              <a:ext cx="680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4" descr="Výsledek obrázku pro NUCALA">
            <a:extLst>
              <a:ext uri="{FF2B5EF4-FFF2-40B4-BE49-F238E27FC236}">
                <a16:creationId xmlns:a16="http://schemas.microsoft.com/office/drawing/2014/main" id="{D9714AB2-D545-422F-B852-BF19A3D15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7953" y="600076"/>
            <a:ext cx="1743075" cy="981075"/>
          </a:xfrm>
          <a:prstGeom prst="rect">
            <a:avLst/>
          </a:prstGeom>
          <a:noFill/>
        </p:spPr>
      </p:pic>
      <p:pic>
        <p:nvPicPr>
          <p:cNvPr id="22" name="Picture 5" descr="Výsledek obrázku pro CINQAERO">
            <a:extLst>
              <a:ext uri="{FF2B5EF4-FFF2-40B4-BE49-F238E27FC236}">
                <a16:creationId xmlns:a16="http://schemas.microsoft.com/office/drawing/2014/main" id="{0D9C5FA1-1A74-4BEF-A20B-BD04C85DB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29018" y="4745038"/>
            <a:ext cx="1458912" cy="1458912"/>
          </a:xfrm>
          <a:prstGeom prst="rect">
            <a:avLst/>
          </a:prstGeom>
          <a:noFill/>
        </p:spPr>
      </p:pic>
      <p:pic>
        <p:nvPicPr>
          <p:cNvPr id="23" name="Picture 6" descr="Výsledek obrázku pro fasenra">
            <a:extLst>
              <a:ext uri="{FF2B5EF4-FFF2-40B4-BE49-F238E27FC236}">
                <a16:creationId xmlns:a16="http://schemas.microsoft.com/office/drawing/2014/main" id="{27FF2B2F-0227-429D-B231-49526EC57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33825" y="2169321"/>
            <a:ext cx="1871662" cy="496887"/>
          </a:xfrm>
          <a:prstGeom prst="rect">
            <a:avLst/>
          </a:prstGeom>
          <a:noFill/>
        </p:spPr>
      </p:pic>
      <p:pic>
        <p:nvPicPr>
          <p:cNvPr id="24" name="Picture 7" descr="Výsledek obrázku pro Dupixent">
            <a:extLst>
              <a:ext uri="{FF2B5EF4-FFF2-40B4-BE49-F238E27FC236}">
                <a16:creationId xmlns:a16="http://schemas.microsoft.com/office/drawing/2014/main" id="{2520D83C-8B8D-403D-A138-8A1E84BB6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5342" y="5572146"/>
            <a:ext cx="1584325" cy="474621"/>
          </a:xfrm>
          <a:prstGeom prst="rect">
            <a:avLst/>
          </a:prstGeom>
          <a:noFill/>
        </p:spPr>
      </p:pic>
      <p:pic>
        <p:nvPicPr>
          <p:cNvPr id="25" name="Picture 11" descr="Výsledek obrázku pro alair">
            <a:extLst>
              <a:ext uri="{FF2B5EF4-FFF2-40B4-BE49-F238E27FC236}">
                <a16:creationId xmlns:a16="http://schemas.microsoft.com/office/drawing/2014/main" id="{1E06EC61-7823-447F-BABE-BA1B4CE1B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182494" y="386557"/>
            <a:ext cx="1598613" cy="1011238"/>
          </a:xfrm>
          <a:prstGeom prst="rect">
            <a:avLst/>
          </a:prstGeom>
          <a:noFill/>
        </p:spPr>
      </p:pic>
      <p:grpSp>
        <p:nvGrpSpPr>
          <p:cNvPr id="4" name="Skupina 3">
            <a:extLst>
              <a:ext uri="{FF2B5EF4-FFF2-40B4-BE49-F238E27FC236}">
                <a16:creationId xmlns:a16="http://schemas.microsoft.com/office/drawing/2014/main" id="{F0BAA602-89A6-4D37-A82A-FE7DA5D178E3}"/>
              </a:ext>
            </a:extLst>
          </p:cNvPr>
          <p:cNvGrpSpPr/>
          <p:nvPr/>
        </p:nvGrpSpPr>
        <p:grpSpPr>
          <a:xfrm>
            <a:off x="6022482" y="1781969"/>
            <a:ext cx="4565650" cy="2878214"/>
            <a:chOff x="5448300" y="1866825"/>
            <a:chExt cx="4565650" cy="2878214"/>
          </a:xfrm>
        </p:grpSpPr>
        <p:pic>
          <p:nvPicPr>
            <p:cNvPr id="69652" name="Picture 29" descr="z-NamIcymkXGgzTSv-MQQUcyaUKVgBa78znWiQCUIbPUVVpkaw7Im3tulTG_bmnzy5gxpRxbTCZqL7ep-EqKOD1aB-wCW0NBDO-Z2g7jnDPQ6BM-iZrBwqfVtxI62v5bPobIQZXa4kHOF5rciBxTO8IVTpcgZvJ4NeufXgrQMBaR8BaXSQQsd3_1r0wgs3Z4grPXsq7WQe9_cni57tSnVK-VBIhBq_AeE5UMyI9TMjlk4AvdMpPzyLmnnJdozrpSIXK-nAo8t8B89Ay8s6VZq7Y71p7Z5CLRv0iOSEPZ0vMxmb0ardjciG3o6XzcQdji-icB_KvC6X-b1wwtjkVYDXoIsUOLn86TnYMiEx897l2Jwp596x8f94hLWzm4Ay0c3fjB1tFNqA-bG1bG3UZEUVSiqYi4-rU5hUkUdzEy5z_vnvtlo8EpY9DLsjkR9BOZAZcUIl0WfpBDLzFnKiMwtJ3cVQcwo-TTSHGTe0XFZqhhyBFPPsuO21MkALuqQgPFwXehuKL9pqftHIjuYR3SE0Api-SaiBwekeOhJRt2DcHlkbourFXRigYrt2Lk5q1C02v5yzLw7yhKdF8qy0tsaMzMIfXdNs04U12udvJ14vg=w1110-h640-no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448300" y="2112964"/>
              <a:ext cx="4565650" cy="263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44D67B8D-75DC-4C17-896D-4BEC55E37290}"/>
                </a:ext>
              </a:extLst>
            </p:cNvPr>
            <p:cNvSpPr txBox="1"/>
            <p:nvPr/>
          </p:nvSpPr>
          <p:spPr>
            <a:xfrm>
              <a:off x="8275074" y="1866825"/>
              <a:ext cx="1076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dirty="0"/>
                <a:t>Alergolog</a:t>
              </a:r>
            </a:p>
          </p:txBody>
        </p:sp>
      </p:grpSp>
      <p:pic>
        <p:nvPicPr>
          <p:cNvPr id="1030" name="Picture 6" descr="VÃ½sledek obrÃ¡zku pro azitromyci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091" y="3857900"/>
            <a:ext cx="1637396" cy="163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ovéPole 27">
            <a:extLst>
              <a:ext uri="{FF2B5EF4-FFF2-40B4-BE49-F238E27FC236}">
                <a16:creationId xmlns:a16="http://schemas.microsoft.com/office/drawing/2014/main" id="{44D67B8D-75DC-4C17-896D-4BEC55E37290}"/>
              </a:ext>
            </a:extLst>
          </p:cNvPr>
          <p:cNvSpPr txBox="1"/>
          <p:nvPr/>
        </p:nvSpPr>
        <p:spPr>
          <a:xfrm>
            <a:off x="6897869" y="1993775"/>
            <a:ext cx="1252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Pneumolog</a:t>
            </a:r>
          </a:p>
        </p:txBody>
      </p:sp>
      <p:pic>
        <p:nvPicPr>
          <p:cNvPr id="1032" name="Picture 8" descr="VÃ½sledek obrÃ¡zku pro igenio freseniu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701" y="289699"/>
            <a:ext cx="1782120" cy="100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12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BF27A8CE-95E7-47CB-B89C-46F8AD3554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52" y="1245246"/>
            <a:ext cx="10346438" cy="379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2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ChangeArrowheads="1"/>
          </p:cNvSpPr>
          <p:nvPr/>
        </p:nvSpPr>
        <p:spPr bwMode="auto">
          <a:xfrm>
            <a:off x="1524001" y="-123109"/>
            <a:ext cx="1847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altLang="en-US" sz="10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30051" name="Rectangle 4"/>
          <p:cNvSpPr>
            <a:spLocks noChangeArrowheads="1"/>
          </p:cNvSpPr>
          <p:nvPr/>
        </p:nvSpPr>
        <p:spPr bwMode="auto">
          <a:xfrm>
            <a:off x="1524001" y="-123109"/>
            <a:ext cx="184731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endParaRPr lang="en-US" altLang="en-US" sz="100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14339" name="Slide Number Placeholder 19"/>
          <p:cNvSpPr txBox="1">
            <a:spLocks noGrp="1"/>
          </p:cNvSpPr>
          <p:nvPr/>
        </p:nvSpPr>
        <p:spPr bwMode="auto">
          <a:xfrm>
            <a:off x="9491133" y="6436785"/>
            <a:ext cx="831851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fld id="{421C5512-6C5E-4D3D-9130-6C03C1A0A8A6}" type="slidenum">
              <a:rPr lang="en-GB" sz="800">
                <a:solidFill>
                  <a:srgbClr val="9A8B7D"/>
                </a:solidFill>
                <a:ea typeface="MS PGothic" pitchFamily="34" charset="-128"/>
              </a:rPr>
              <a:pPr algn="r" eaLnBrk="0" hangingPunct="0"/>
              <a:t>28</a:t>
            </a:fld>
            <a:endParaRPr lang="en-GB" sz="800">
              <a:solidFill>
                <a:srgbClr val="9A8B7D"/>
              </a:solidFill>
              <a:ea typeface="MS PGothic" pitchFamily="34" charset="-128"/>
            </a:endParaRPr>
          </a:p>
        </p:txBody>
      </p:sp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8064501" y="6548967"/>
            <a:ext cx="3169457" cy="23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cs-CZ" sz="933">
                <a:solidFill>
                  <a:srgbClr val="FFFF00"/>
                </a:solidFill>
                <a:ea typeface="MS PGothic" pitchFamily="34" charset="-128"/>
              </a:rPr>
              <a:t>Brusselle, G., et al.: Ann Am Thorac Soc. 2014: 11; S322-S328.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7867" y="338668"/>
            <a:ext cx="9745133" cy="562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AF86A84D-0EB4-493C-867C-AF13C867236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3960" y="811035"/>
            <a:ext cx="5599289" cy="307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Šipka: dolů 1">
            <a:extLst>
              <a:ext uri="{FF2B5EF4-FFF2-40B4-BE49-F238E27FC236}">
                <a16:creationId xmlns:a16="http://schemas.microsoft.com/office/drawing/2014/main" id="{DBCB9996-E0E0-4549-B5F1-3B03E55C4B47}"/>
              </a:ext>
            </a:extLst>
          </p:cNvPr>
          <p:cNvSpPr/>
          <p:nvPr/>
        </p:nvSpPr>
        <p:spPr>
          <a:xfrm rot="13213149">
            <a:off x="4168228" y="3493082"/>
            <a:ext cx="346192" cy="1971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9" name="Šipka: dolů 8">
            <a:extLst>
              <a:ext uri="{FF2B5EF4-FFF2-40B4-BE49-F238E27FC236}">
                <a16:creationId xmlns:a16="http://schemas.microsoft.com/office/drawing/2014/main" id="{558FAA64-AA6F-482F-8CD0-78F7E3DE1966}"/>
              </a:ext>
            </a:extLst>
          </p:cNvPr>
          <p:cNvSpPr/>
          <p:nvPr/>
        </p:nvSpPr>
        <p:spPr>
          <a:xfrm rot="10800000">
            <a:off x="5223351" y="3911292"/>
            <a:ext cx="325884" cy="15515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D888C2B8-C3D8-4016-BAAF-9CA5D2C59D2A}"/>
              </a:ext>
            </a:extLst>
          </p:cNvPr>
          <p:cNvSpPr/>
          <p:nvPr/>
        </p:nvSpPr>
        <p:spPr>
          <a:xfrm rot="7537060">
            <a:off x="7770988" y="3786192"/>
            <a:ext cx="346192" cy="19717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pic>
        <p:nvPicPr>
          <p:cNvPr id="11" name="Picture 2" descr="Výsledek obrázku pro teřl">
            <a:extLst>
              <a:ext uri="{FF2B5EF4-FFF2-40B4-BE49-F238E27FC236}">
                <a16:creationId xmlns:a16="http://schemas.microsoft.com/office/drawing/2014/main" id="{02FC36A7-E4AC-433F-9F03-46AA6A5A6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573" y="338667"/>
            <a:ext cx="1244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160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E2FD308-544D-4EC9-BB48-0A2276762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227"/>
            <a:ext cx="12097896" cy="6555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243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1026">
            <a:extLst>
              <a:ext uri="{FF2B5EF4-FFF2-40B4-BE49-F238E27FC236}">
                <a16:creationId xmlns:a16="http://schemas.microsoft.com/office/drawing/2014/main" id="{DFC5EC26-E65B-4F68-BD5F-E947BC88B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6" y="1268414"/>
            <a:ext cx="3457575" cy="257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027" descr="back_lungs copy right">
            <a:extLst>
              <a:ext uri="{FF2B5EF4-FFF2-40B4-BE49-F238E27FC236}">
                <a16:creationId xmlns:a16="http://schemas.microsoft.com/office/drawing/2014/main" id="{1667528E-073C-4D07-97E3-49E6FC1EBB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9" y="26988"/>
            <a:ext cx="42497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0" name="Text Box 1028">
            <a:extLst>
              <a:ext uri="{FF2B5EF4-FFF2-40B4-BE49-F238E27FC236}">
                <a16:creationId xmlns:a16="http://schemas.microsoft.com/office/drawing/2014/main" id="{8157E3FB-F8D9-4D04-B204-481B05AA9F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726" y="276225"/>
            <a:ext cx="7294563" cy="711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cs-CZ" sz="4000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Farmakoekonomika OLA</a:t>
            </a:r>
          </a:p>
        </p:txBody>
      </p:sp>
      <p:sp>
        <p:nvSpPr>
          <p:cNvPr id="111621" name="Rectangle 1029">
            <a:extLst>
              <a:ext uri="{FF2B5EF4-FFF2-40B4-BE49-F238E27FC236}">
                <a16:creationId xmlns:a16="http://schemas.microsoft.com/office/drawing/2014/main" id="{4E1F9B2C-64E2-4403-863F-06D3BBE10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1" y="1082675"/>
            <a:ext cx="8659813" cy="47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40000"/>
              </a:lnSpc>
            </a:pPr>
            <a:r>
              <a:rPr lang="cs-CZ" altLang="cs-CZ" sz="2000">
                <a:solidFill>
                  <a:srgbClr val="FF3300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Přímé náklady 			           </a:t>
            </a:r>
            <a:r>
              <a:rPr lang="cs-CZ" altLang="cs-CZ" sz="2000">
                <a:solidFill>
                  <a:srgbClr val="000099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Náklady na antiastmatika</a:t>
            </a:r>
          </a:p>
        </p:txBody>
      </p:sp>
      <p:sp>
        <p:nvSpPr>
          <p:cNvPr id="2055" name="Rectangle 1030">
            <a:extLst>
              <a:ext uri="{FF2B5EF4-FFF2-40B4-BE49-F238E27FC236}">
                <a16:creationId xmlns:a16="http://schemas.microsoft.com/office/drawing/2014/main" id="{45673369-BAEA-44A4-B4FA-07D42E218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2263" y="6565900"/>
            <a:ext cx="4000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cs-CZ" altLang="cs-CZ" sz="1200" b="0">
                <a:solidFill>
                  <a:srgbClr val="FF3300"/>
                </a:solidFill>
                <a:latin typeface="Tahoma" panose="020B0604030504040204" pitchFamily="34" charset="0"/>
                <a:cs typeface="Arial" panose="020B0604020202020204" pitchFamily="34" charset="0"/>
              </a:rPr>
              <a:t>Doležal T., Slíva J, Farmakoekonomika 2007; 2: 3, 65-69</a:t>
            </a:r>
          </a:p>
        </p:txBody>
      </p:sp>
      <p:pic>
        <p:nvPicPr>
          <p:cNvPr id="111623" name="Picture 1031">
            <a:extLst>
              <a:ext uri="{FF2B5EF4-FFF2-40B4-BE49-F238E27FC236}">
                <a16:creationId xmlns:a16="http://schemas.microsoft.com/office/drawing/2014/main" id="{00F7B191-188A-4CA2-8D03-3C8D1F4B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1" y="1989138"/>
            <a:ext cx="4176713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4" name="Rectangle 1032">
            <a:extLst>
              <a:ext uri="{FF2B5EF4-FFF2-40B4-BE49-F238E27FC236}">
                <a16:creationId xmlns:a16="http://schemas.microsoft.com/office/drawing/2014/main" id="{27EBC2A9-0A0D-49FF-A250-920C2E0FE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3917950"/>
            <a:ext cx="2233612" cy="47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65125" algn="l"/>
                <a:tab pos="715963" algn="l"/>
                <a:tab pos="990600" algn="l"/>
              </a:tabLs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>
              <a:lnSpc>
                <a:spcPct val="140000"/>
              </a:lnSpc>
            </a:pPr>
            <a:r>
              <a:rPr lang="cs-CZ" altLang="cs-CZ" sz="2000">
                <a:solidFill>
                  <a:srgbClr val="000099"/>
                </a:solidFill>
                <a:latin typeface="Arial CE" panose="020B0604020202020204" pitchFamily="34" charset="0"/>
                <a:cs typeface="Arial" panose="020B0604020202020204" pitchFamily="34" charset="0"/>
              </a:rPr>
              <a:t>Nepřímé náklady</a:t>
            </a:r>
          </a:p>
        </p:txBody>
      </p:sp>
      <p:pic>
        <p:nvPicPr>
          <p:cNvPr id="111625" name="Picture 1033">
            <a:extLst>
              <a:ext uri="{FF2B5EF4-FFF2-40B4-BE49-F238E27FC236}">
                <a16:creationId xmlns:a16="http://schemas.microsoft.com/office/drawing/2014/main" id="{1E2A1DEC-BA8E-4662-BCA1-F1192968A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4364038"/>
            <a:ext cx="457200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2">
            <a:extLst>
              <a:ext uri="{FF2B5EF4-FFF2-40B4-BE49-F238E27FC236}">
                <a16:creationId xmlns:a16="http://schemas.microsoft.com/office/drawing/2014/main" id="{BBD055B1-CA26-43AF-9675-D7D711E23B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553575" y="188914"/>
          <a:ext cx="863600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7" imgW="1467055" imgH="1362265" progId="Paint.Picture">
                  <p:embed/>
                </p:oleObj>
              </mc:Choice>
              <mc:Fallback>
                <p:oleObj name="Rastrový obrázek" r:id="rId7" imgW="1467055" imgH="1362265" progId="Paint.Picture">
                  <p:embed/>
                  <p:pic>
                    <p:nvPicPr>
                      <p:cNvPr id="2050" name="Object 2">
                        <a:extLst>
                          <a:ext uri="{FF2B5EF4-FFF2-40B4-BE49-F238E27FC236}">
                            <a16:creationId xmlns:a16="http://schemas.microsoft.com/office/drawing/2014/main" id="{BBD055B1-CA26-43AF-9675-D7D711E23B0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3575" y="188914"/>
                        <a:ext cx="863600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1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/>
      <p:bldP spid="111621" grpId="0" build="allAtOnce"/>
      <p:bldP spid="111624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850C0113-E28A-4E55-8970-8CAEFBBF1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25" y="452053"/>
            <a:ext cx="11354486" cy="596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754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body" sz="quarter" idx="11"/>
          </p:nvPr>
        </p:nvSpPr>
        <p:spPr bwMode="auto">
          <a:xfrm>
            <a:off x="1063593" y="6612382"/>
            <a:ext cx="65" cy="129203"/>
          </a:xfrm>
          <a:noFill/>
          <a:ln>
            <a:miter lim="800000"/>
            <a:headEnd/>
            <a:tailEnd/>
          </a:ln>
        </p:spPr>
        <p:txBody>
          <a:bodyPr vert="horz" wrap="none" lIns="0" tIns="0" rIns="0" bIns="0" numCol="1" rtlCol="0" anchor="b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None/>
            </a:pPr>
            <a:endParaRPr lang="cs-CZ" sz="933" b="1">
              <a:solidFill>
                <a:schemeClr val="bg1"/>
              </a:solidFill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/>
          <a:srcRect l="7201" t="17429" r="23013" b="5838"/>
          <a:stretch>
            <a:fillRect/>
          </a:stretch>
        </p:blipFill>
        <p:spPr bwMode="auto">
          <a:xfrm>
            <a:off x="1606552" y="0"/>
            <a:ext cx="9036049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5700" y="5164667"/>
            <a:ext cx="2931584" cy="169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Content Placeholder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3285" y="5321301"/>
            <a:ext cx="2586567" cy="1420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351FDF5-4D3C-4473-861D-19FD0CC68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30521" t="82573" r="46838" b="7931"/>
          <a:stretch/>
        </p:blipFill>
        <p:spPr bwMode="auto">
          <a:xfrm>
            <a:off x="4648204" y="5321301"/>
            <a:ext cx="2931584" cy="69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4A065FA6-4C55-49C9-8197-D6E27B8F166A}"/>
              </a:ext>
            </a:extLst>
          </p:cNvPr>
          <p:cNvSpPr/>
          <p:nvPr/>
        </p:nvSpPr>
        <p:spPr>
          <a:xfrm>
            <a:off x="4932421" y="5395327"/>
            <a:ext cx="1127982" cy="4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90967A2-4420-4431-908B-84739D42480F}"/>
              </a:ext>
            </a:extLst>
          </p:cNvPr>
          <p:cNvSpPr txBox="1"/>
          <p:nvPr/>
        </p:nvSpPr>
        <p:spPr>
          <a:xfrm>
            <a:off x="4922409" y="5384919"/>
            <a:ext cx="114800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dirty="0" err="1"/>
              <a:t>Benralizumab</a:t>
            </a:r>
            <a:endParaRPr lang="cs-CZ" sz="1200" dirty="0"/>
          </a:p>
          <a:p>
            <a:r>
              <a:rPr lang="cs-CZ" sz="1000" dirty="0" err="1"/>
              <a:t>sys</a:t>
            </a:r>
            <a:r>
              <a:rPr lang="cs-CZ" sz="1000" dirty="0"/>
              <a:t>. kortikoterapie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69FA5DD-6000-4614-B4E4-51C2A74B3AA5}"/>
              </a:ext>
            </a:extLst>
          </p:cNvPr>
          <p:cNvSpPr/>
          <p:nvPr/>
        </p:nvSpPr>
        <p:spPr>
          <a:xfrm>
            <a:off x="6223391" y="5395327"/>
            <a:ext cx="1127982" cy="475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90C5072F-6AD8-463C-8924-BEE18AC5AE38}"/>
              </a:ext>
            </a:extLst>
          </p:cNvPr>
          <p:cNvSpPr txBox="1"/>
          <p:nvPr/>
        </p:nvSpPr>
        <p:spPr>
          <a:xfrm>
            <a:off x="6213379" y="5384919"/>
            <a:ext cx="1148006" cy="430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dirty="0" err="1"/>
              <a:t>Dupilumab</a:t>
            </a:r>
            <a:endParaRPr lang="cs-CZ" sz="1200" dirty="0"/>
          </a:p>
          <a:p>
            <a:r>
              <a:rPr lang="cs-CZ" sz="1000" dirty="0" err="1"/>
              <a:t>sys</a:t>
            </a:r>
            <a:r>
              <a:rPr lang="cs-CZ" sz="1000" dirty="0"/>
              <a:t>. kortikoterapie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493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/>
          <a:srcRect l="7201" t="17429" r="23013" b="5838"/>
          <a:stretch>
            <a:fillRect/>
          </a:stretch>
        </p:blipFill>
        <p:spPr bwMode="auto">
          <a:xfrm>
            <a:off x="1631950" y="720725"/>
            <a:ext cx="9036050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4933" name="Rectangle 5"/>
          <p:cNvSpPr>
            <a:spLocks noChangeArrowheads="1"/>
          </p:cNvSpPr>
          <p:nvPr/>
        </p:nvSpPr>
        <p:spPr bwMode="auto">
          <a:xfrm>
            <a:off x="1738314" y="3429000"/>
            <a:ext cx="8713787" cy="25923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2493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3389" y="3429000"/>
            <a:ext cx="54514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5" name="Picture 6"/>
          <p:cNvPicPr>
            <a:picLocks noChangeAspect="1" noChangeArrowheads="1"/>
          </p:cNvPicPr>
          <p:nvPr/>
        </p:nvPicPr>
        <p:blipFill>
          <a:blip r:embed="rId4"/>
          <a:srcRect b="35550"/>
          <a:stretch>
            <a:fillRect/>
          </a:stretch>
        </p:blipFill>
        <p:spPr bwMode="auto">
          <a:xfrm>
            <a:off x="7248525" y="4365626"/>
            <a:ext cx="3240088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6" name="Picture 4"/>
          <p:cNvPicPr>
            <a:picLocks noChangeAspect="1" noChangeArrowheads="1"/>
          </p:cNvPicPr>
          <p:nvPr/>
        </p:nvPicPr>
        <p:blipFill>
          <a:blip r:embed="rId5"/>
          <a:srcRect l="13785" t="14012" r="13368" b="29985"/>
          <a:stretch>
            <a:fillRect/>
          </a:stretch>
        </p:blipFill>
        <p:spPr bwMode="auto">
          <a:xfrm>
            <a:off x="7824788" y="3429001"/>
            <a:ext cx="2197100" cy="94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725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4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257300"/>
            <a:ext cx="11734800" cy="4572000"/>
          </a:xfrm>
        </p:spPr>
        <p:txBody>
          <a:bodyPr/>
          <a:lstStyle/>
          <a:p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Prediktory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úspěchu biologické léčby – OMALIZUMAB</a:t>
            </a:r>
          </a:p>
          <a:p>
            <a:pPr lvl="1"/>
            <a:r>
              <a:rPr lang="cs-CZ" dirty="0"/>
              <a:t>Eozinofily periferní krve </a:t>
            </a:r>
            <a:r>
              <a:rPr lang="en-GB" dirty="0"/>
              <a:t>&gt;260 </a:t>
            </a:r>
            <a:r>
              <a:rPr lang="en-GB" dirty="0" err="1"/>
              <a:t>uL</a:t>
            </a:r>
            <a:endParaRPr lang="en-GB" dirty="0"/>
          </a:p>
          <a:p>
            <a:pPr lvl="1"/>
            <a:r>
              <a:rPr lang="en-GB" dirty="0" err="1"/>
              <a:t>FeNO</a:t>
            </a:r>
            <a:r>
              <a:rPr lang="en-GB" dirty="0"/>
              <a:t> &gt;20 ppb</a:t>
            </a:r>
          </a:p>
          <a:p>
            <a:pPr lvl="1"/>
            <a:r>
              <a:rPr lang="en-GB" dirty="0" err="1"/>
              <a:t>Klinick</a:t>
            </a:r>
            <a:r>
              <a:rPr lang="cs-CZ" dirty="0"/>
              <a:t>é projevy alergie</a:t>
            </a:r>
          </a:p>
          <a:p>
            <a:pPr lvl="1"/>
            <a:r>
              <a:rPr lang="cs-CZ" dirty="0"/>
              <a:t>Astma vzniklé v dětství</a:t>
            </a:r>
          </a:p>
          <a:p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Prediktory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úspěchu biologické léčby – 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-IL5/</a:t>
            </a:r>
            <a:r>
              <a:rPr lang="cs-CZ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antil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-IL-5</a:t>
            </a:r>
            <a:r>
              <a:rPr lang="el-GR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</a:t>
            </a:r>
            <a:r>
              <a:rPr lang="cs-CZ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</a:p>
          <a:p>
            <a:pPr lvl="1"/>
            <a:r>
              <a:rPr lang="cs-CZ" dirty="0"/>
              <a:t>Hodnota </a:t>
            </a:r>
            <a:r>
              <a:rPr lang="cs-CZ" dirty="0" err="1"/>
              <a:t>eosinofilů</a:t>
            </a:r>
            <a:r>
              <a:rPr lang="cs-CZ" dirty="0"/>
              <a:t> periferní krve</a:t>
            </a:r>
          </a:p>
          <a:p>
            <a:pPr lvl="1"/>
            <a:r>
              <a:rPr lang="cs-CZ" dirty="0"/>
              <a:t>Počet exacerbací v předchozím roce</a:t>
            </a:r>
          </a:p>
          <a:p>
            <a:pPr lvl="1"/>
            <a:r>
              <a:rPr lang="cs-CZ" dirty="0"/>
              <a:t>Astma vzniklé v dospělosti </a:t>
            </a:r>
          </a:p>
          <a:p>
            <a:pPr lvl="1"/>
            <a:r>
              <a:rPr lang="cs-CZ" dirty="0"/>
              <a:t>Nosní polypy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8188"/>
            <a:ext cx="10515600" cy="1325563"/>
          </a:xfrm>
        </p:spPr>
        <p:txBody>
          <a:bodyPr/>
          <a:lstStyle/>
          <a:p>
            <a:r>
              <a:rPr lang="cs-CZ" dirty="0"/>
              <a:t>GINA 2018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8849B-B502-4220-8BEA-D8FA5F14908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 l="28910" t="12237" r="42180" b="16787"/>
          <a:stretch>
            <a:fillRect/>
          </a:stretch>
        </p:blipFill>
        <p:spPr bwMode="auto">
          <a:xfrm>
            <a:off x="10704513" y="164638"/>
            <a:ext cx="1162095" cy="160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1314" name="Picture 2"/>
          <p:cNvPicPr>
            <a:picLocks noChangeAspect="1" noChangeArrowheads="1"/>
          </p:cNvPicPr>
          <p:nvPr/>
        </p:nvPicPr>
        <p:blipFill>
          <a:blip r:embed="rId4" cstate="print"/>
          <a:srcRect l="14523" t="6151" r="14477" b="4919"/>
          <a:stretch>
            <a:fillRect/>
          </a:stretch>
        </p:blipFill>
        <p:spPr bwMode="auto">
          <a:xfrm>
            <a:off x="8400256" y="2084851"/>
            <a:ext cx="3543104" cy="2496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Obdélník 16"/>
          <p:cNvSpPr/>
          <p:nvPr/>
        </p:nvSpPr>
        <p:spPr>
          <a:xfrm>
            <a:off x="8400256" y="4869160"/>
            <a:ext cx="3503712" cy="1241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33" indent="-4233" algn="ctr" eaLnBrk="0" hangingPunct="0">
              <a:tabLst>
                <a:tab pos="4057549" algn="l"/>
                <a:tab pos="4444889" algn="l"/>
              </a:tabLst>
            </a:pPr>
            <a:r>
              <a:rPr lang="cs-CZ" sz="1867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Hodnota </a:t>
            </a:r>
            <a:r>
              <a:rPr lang="cs-CZ" sz="1867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FeNO</a:t>
            </a:r>
            <a:r>
              <a:rPr lang="cs-CZ" sz="1867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nad 31 </a:t>
            </a:r>
            <a:r>
              <a:rPr lang="cs-CZ" sz="1867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ppb</a:t>
            </a:r>
            <a:r>
              <a:rPr lang="cs-CZ" sz="1867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 před léčbou predikuje úspěšnou odezvu na léčbu (OR 8,2, AUC 0,6, p=0.009, specificita 58%)</a:t>
            </a: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55840" y="4485118"/>
            <a:ext cx="3360373" cy="197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22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8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11495451" cy="800100"/>
          </a:xfrm>
        </p:spPr>
        <p:txBody>
          <a:bodyPr/>
          <a:lstStyle/>
          <a:p>
            <a:r>
              <a:rPr lang="cs-CZ" dirty="0"/>
              <a:t>Sledování efektu léčby ? 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Hodnocení po 4/12 měsících ? 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EA69335B-6C2A-40C9-B365-41E70254A742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6" name="Šipka doprava 5"/>
          <p:cNvSpPr/>
          <p:nvPr/>
        </p:nvSpPr>
        <p:spPr>
          <a:xfrm rot="1106945">
            <a:off x="2742500" y="1757002"/>
            <a:ext cx="1618432" cy="306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7" name="Obdélník 6"/>
          <p:cNvSpPr/>
          <p:nvPr/>
        </p:nvSpPr>
        <p:spPr>
          <a:xfrm>
            <a:off x="4271798" y="2276872"/>
            <a:ext cx="1794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Chybí efekt ?</a:t>
            </a:r>
            <a:endParaRPr lang="cs-CZ" sz="24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2173215"/>
              </p:ext>
            </p:extLst>
          </p:nvPr>
        </p:nvGraphicFramePr>
        <p:xfrm>
          <a:off x="6960096" y="2084851"/>
          <a:ext cx="4640064" cy="2901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Šipka doprava 8"/>
          <p:cNvSpPr/>
          <p:nvPr/>
        </p:nvSpPr>
        <p:spPr>
          <a:xfrm rot="407777">
            <a:off x="6103188" y="2471018"/>
            <a:ext cx="970736" cy="1791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0" name="Šipka doprava 9"/>
          <p:cNvSpPr/>
          <p:nvPr/>
        </p:nvSpPr>
        <p:spPr>
          <a:xfrm rot="1745731">
            <a:off x="5774955" y="3047495"/>
            <a:ext cx="1243624" cy="1869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1" name="Šipka doprava 10"/>
          <p:cNvSpPr/>
          <p:nvPr/>
        </p:nvSpPr>
        <p:spPr>
          <a:xfrm rot="2400807">
            <a:off x="5166537" y="3530629"/>
            <a:ext cx="1875196" cy="180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2" name="Šipka doprava 11"/>
          <p:cNvSpPr/>
          <p:nvPr/>
        </p:nvSpPr>
        <p:spPr>
          <a:xfrm rot="3766814">
            <a:off x="1280605" y="2337318"/>
            <a:ext cx="1618432" cy="306284"/>
          </a:xfrm>
          <a:prstGeom prst="rightArrow">
            <a:avLst/>
          </a:prstGeom>
          <a:solidFill>
            <a:srgbClr val="7BFD2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3" name="Obdélník 12"/>
          <p:cNvSpPr/>
          <p:nvPr/>
        </p:nvSpPr>
        <p:spPr>
          <a:xfrm>
            <a:off x="2063552" y="3332989"/>
            <a:ext cx="21339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Pozitivní efekt ?</a:t>
            </a:r>
            <a:endParaRPr lang="cs-CZ" sz="2400" dirty="0"/>
          </a:p>
        </p:txBody>
      </p:sp>
      <p:graphicFrame>
        <p:nvGraphicFramePr>
          <p:cNvPr id="14" name="Diagram 13"/>
          <p:cNvGraphicFramePr/>
          <p:nvPr/>
        </p:nvGraphicFramePr>
        <p:xfrm>
          <a:off x="719403" y="3813043"/>
          <a:ext cx="4352032" cy="2784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13" cstate="print"/>
          <a:srcRect l="28910" t="12237" r="42180" b="16787"/>
          <a:stretch>
            <a:fillRect/>
          </a:stretch>
        </p:blipFill>
        <p:spPr bwMode="auto">
          <a:xfrm>
            <a:off x="10800523" y="5061182"/>
            <a:ext cx="1162095" cy="160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50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Graphic spid="8" grpId="0">
        <p:bldAsOne/>
      </p:bldGraphic>
      <p:bldP spid="9" grpId="0" animBg="1"/>
      <p:bldP spid="10" grpId="0" animBg="1"/>
      <p:bldP spid="11" grpId="0" animBg="1"/>
      <p:bldP spid="12" grpId="0" animBg="1"/>
      <p:bldP spid="13" grpId="0"/>
      <p:bldGraphic spid="14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Picture 4"/>
          <p:cNvPicPr>
            <a:picLocks noChangeAspect="1" noChangeArrowheads="1"/>
          </p:cNvPicPr>
          <p:nvPr/>
        </p:nvPicPr>
        <p:blipFill>
          <a:blip r:embed="rId2"/>
          <a:srcRect l="7005" t="28094" r="6966" b="32910"/>
          <a:stretch>
            <a:fillRect/>
          </a:stretch>
        </p:blipFill>
        <p:spPr bwMode="auto">
          <a:xfrm>
            <a:off x="1666875" y="1989138"/>
            <a:ext cx="8858250" cy="225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2" name="Picture 5"/>
          <p:cNvPicPr>
            <a:picLocks noChangeAspect="1" noChangeArrowheads="1"/>
          </p:cNvPicPr>
          <p:nvPr/>
        </p:nvPicPr>
        <p:blipFill>
          <a:blip r:embed="rId3"/>
          <a:srcRect l="26714" t="35768" r="11629" b="28894"/>
          <a:stretch>
            <a:fillRect/>
          </a:stretch>
        </p:blipFill>
        <p:spPr bwMode="auto">
          <a:xfrm>
            <a:off x="3143251" y="0"/>
            <a:ext cx="6481763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6240463" y="6453188"/>
            <a:ext cx="394370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900"/>
              <a:t>Eur Respir J 2017; 49: 1700634 [https://doi.org/10.1183/13993003.00634-2017].</a:t>
            </a:r>
          </a:p>
        </p:txBody>
      </p:sp>
      <p:pic>
        <p:nvPicPr>
          <p:cNvPr id="92164" name="Picture 7"/>
          <p:cNvPicPr>
            <a:picLocks noChangeAspect="1" noChangeArrowheads="1"/>
          </p:cNvPicPr>
          <p:nvPr/>
        </p:nvPicPr>
        <p:blipFill>
          <a:blip r:embed="rId4"/>
          <a:srcRect l="50047" t="11584" r="2158" b="11159"/>
          <a:stretch>
            <a:fillRect/>
          </a:stretch>
        </p:blipFill>
        <p:spPr bwMode="auto">
          <a:xfrm>
            <a:off x="2640014" y="4292601"/>
            <a:ext cx="2592387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5" name="Picture 9" descr="Výsledek obrázku pro traffic lights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8301" y="4292601"/>
            <a:ext cx="213677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514242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cs-CZ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Závěr</a:t>
            </a:r>
          </a:p>
        </p:txBody>
      </p:sp>
      <p:sp>
        <p:nvSpPr>
          <p:cNvPr id="95234" name="Rectangle 3"/>
          <p:cNvSpPr>
            <a:spLocks noGrp="1"/>
          </p:cNvSpPr>
          <p:nvPr>
            <p:ph type="body" idx="4294967295"/>
          </p:nvPr>
        </p:nvSpPr>
        <p:spPr>
          <a:xfrm>
            <a:off x="1981200" y="1412876"/>
            <a:ext cx="8229600" cy="4525963"/>
          </a:xfrm>
        </p:spPr>
        <p:txBody>
          <a:bodyPr/>
          <a:lstStyle/>
          <a:p>
            <a:r>
              <a:rPr lang="cs-CZ"/>
              <a:t>Personalizovaná medicína proniká do léčby AB</a:t>
            </a:r>
          </a:p>
          <a:p>
            <a:r>
              <a:rPr lang="cs-CZ"/>
              <a:t>Biomarkery a klinické charakteristiky určí fenotyp</a:t>
            </a:r>
          </a:p>
          <a:p>
            <a:r>
              <a:rPr lang="cs-CZ"/>
              <a:t>Eozinofily periferní krve u pacientu GINA 4-5</a:t>
            </a:r>
          </a:p>
          <a:p>
            <a:pPr lvl="1"/>
            <a:r>
              <a:rPr lang="cs-CZ"/>
              <a:t>perzistující eozinofilie u pacientů na IKS/OKS</a:t>
            </a:r>
          </a:p>
          <a:p>
            <a:r>
              <a:rPr lang="cs-CZ"/>
              <a:t>Koncentrace FeNO </a:t>
            </a:r>
          </a:p>
          <a:p>
            <a:pPr lvl="1"/>
            <a:r>
              <a:rPr lang="cs-CZ"/>
              <a:t>užívají léčbu ? co dělat s vysokou hodnotou ? </a:t>
            </a:r>
          </a:p>
          <a:p>
            <a:r>
              <a:rPr lang="cs-CZ"/>
              <a:t>OKS nasadit až v centru !</a:t>
            </a:r>
          </a:p>
          <a:p>
            <a:r>
              <a:rPr lang="cs-CZ"/>
              <a:t>Budou v ČR zdroje ? </a:t>
            </a:r>
          </a:p>
        </p:txBody>
      </p:sp>
    </p:spTree>
    <p:extLst>
      <p:ext uri="{BB962C8B-B14F-4D97-AF65-F5344CB8AC3E}">
        <p14:creationId xmlns:p14="http://schemas.microsoft.com/office/powerpoint/2010/main" val="4163755009"/>
      </p:ext>
    </p:extLst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2" descr="KLatedrála štětec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90038" cy="1019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04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08213" y="160339"/>
            <a:ext cx="8229600" cy="820737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cs-CZ" sz="24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Děkuji za pozornost</a:t>
            </a:r>
          </a:p>
        </p:txBody>
      </p:sp>
      <p:pic>
        <p:nvPicPr>
          <p:cNvPr id="230404" name="Picture 4" descr="FNHK 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18614" y="652464"/>
            <a:ext cx="790575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D:\!!Prace\_Aktualni prace\logo Plicní\png\logo pk-3.png">
            <a:extLst>
              <a:ext uri="{FF2B5EF4-FFF2-40B4-BE49-F238E27FC236}">
                <a16:creationId xmlns:a16="http://schemas.microsoft.com/office/drawing/2014/main" id="{1C55C725-E915-4F5A-8D23-E94147367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3014" y="622300"/>
            <a:ext cx="2835275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77240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6" descr="http://dopodomani.me/wp-content/uploads/2011/04/cumulus.jpg">
            <a:extLst>
              <a:ext uri="{FF2B5EF4-FFF2-40B4-BE49-F238E27FC236}">
                <a16:creationId xmlns:a16="http://schemas.microsoft.com/office/drawing/2014/main" id="{15079161-063E-4519-8998-5E63C9EFA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2">
            <a:extLst>
              <a:ext uri="{FF2B5EF4-FFF2-40B4-BE49-F238E27FC236}">
                <a16:creationId xmlns:a16="http://schemas.microsoft.com/office/drawing/2014/main" id="{3A1C3626-27E9-48AB-A6DF-566A750E0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266951"/>
            <a:ext cx="8216900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6" name="Picture 24">
            <a:extLst>
              <a:ext uri="{FF2B5EF4-FFF2-40B4-BE49-F238E27FC236}">
                <a16:creationId xmlns:a16="http://schemas.microsoft.com/office/drawing/2014/main" id="{61B81430-A73F-4170-B40C-4944BE391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7" name="Picture 7" descr="ČPFS - Logo">
            <a:extLst>
              <a:ext uri="{FF2B5EF4-FFF2-40B4-BE49-F238E27FC236}">
                <a16:creationId xmlns:a16="http://schemas.microsoft.com/office/drawing/2014/main" id="{A32C976F-C071-4F6F-81BF-BD702B25E5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9" y="3714750"/>
            <a:ext cx="1081087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8" name="TextovéPole 6">
            <a:extLst>
              <a:ext uri="{FF2B5EF4-FFF2-40B4-BE49-F238E27FC236}">
                <a16:creationId xmlns:a16="http://schemas.microsoft.com/office/drawing/2014/main" id="{285323CA-E31A-44B5-9E9E-F6A1D131C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6314" y="4214813"/>
            <a:ext cx="17859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1pPr>
            <a:lvl2pPr marL="742950" indent="-28575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2pPr>
            <a:lvl3pPr marL="11430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3pPr>
            <a:lvl4pPr marL="16002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4pPr>
            <a:lvl5pPr marL="2057400" indent="-228600" algn="ctr" eaLnBrk="0" hangingPunct="0"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cs-CZ" altLang="cs-CZ" sz="3200">
                <a:solidFill>
                  <a:srgbClr val="000066"/>
                </a:solidFill>
              </a:rPr>
              <a:t>ČSAKI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9"/>
          <p:cNvGrpSpPr>
            <a:grpSpLocks/>
          </p:cNvGrpSpPr>
          <p:nvPr/>
        </p:nvGrpSpPr>
        <p:grpSpPr bwMode="auto">
          <a:xfrm>
            <a:off x="4631267" y="1"/>
            <a:ext cx="5223933" cy="5837767"/>
            <a:chOff x="2500298" y="928670"/>
            <a:chExt cx="3917950" cy="4937125"/>
          </a:xfrm>
        </p:grpSpPr>
        <p:pic>
          <p:nvPicPr>
            <p:cNvPr id="8202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00298" y="928670"/>
              <a:ext cx="3917950" cy="493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bdélník 7"/>
            <p:cNvSpPr/>
            <p:nvPr/>
          </p:nvSpPr>
          <p:spPr>
            <a:xfrm>
              <a:off x="2643174" y="1000108"/>
              <a:ext cx="3571900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sz="2133" dirty="0">
                  <a:ln>
                    <a:solidFill>
                      <a:schemeClr val="tx1"/>
                    </a:solidFill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PROBLEMATICKÉ TĚŽKÉ ASTMA ?</a:t>
              </a:r>
            </a:p>
          </p:txBody>
        </p:sp>
      </p:grpSp>
      <p:sp>
        <p:nvSpPr>
          <p:cNvPr id="8194" name="AutoShape 4" descr="data:image/jpeg;base64,/9j/4AAQSkZJRgABAQAAAQABAAD/2wCEAAkGBhQQERMSExQWFBUWGSIYGBgXGB0dHhodGBkWGB4iGBwZHicmIR0jGxYaHy8iJCcqLC0tFx8yNjA2NSYtLCkBCQoKDgwOGg8PGjAkHyQqLS81MikwLDIuKTUwLC4vNSkwLy8qNCwsMC0qLCwrLC8vLC8qNC8vLywsKi4sMiosLf/AABEIAFwBUAMBIgACEQEDEQH/xAAcAAEAAgMBAQEAAAAAAAAAAAAABAUCAwYHAQj/xABBEAACAgEDAgQEBAMFBAsBAAABAgMRAAQSIQUxBhNBUSJhcYEUMkKRB1KhIzNicsFDgpKxFiQ1c4OTstHh8PEV/8QAGQEBAAMBAQAAAAAAAAAAAAAAAAECAwQF/8QAMBEAAQMCAwYFBAIDAAAAAAAAAQACEQMhMUFRBBJhocHwE3GBsdEiMmKRBRRC4fH/2gAMAwEAAhEDEQA/APccYxhExjGETGM0aqfYBwTZq6sCwaJA5q+PvkgSoJgStksyrRYgWaF+57ZqHUI7C7hZ3UP8nDfteVvUJo4IzNq3AFKCtnbuH8i99x+XtlPF/EfQG+HFk3cd9/er75u2g5wloJ8lzP2hrDDiB54rr4Zg6qym1YWD7g8jM8o+nda0utASGQEod2wfCeDf5TVi/bJ8EjIwjclvZzVk9+yj6/SvpmbmEGDY6FatqAgHEahTcYxma1TGMYRMYxhEzCadUUs7BVHcsQAPqTmeUnWOpu0n4WBEkkZNzmS9iIfh+OuSW5AUZdjd4wqPeGiVcJMpJUMCVqwDyL5Fj0sZnlH4c6bNprjZYBH3DRbwd3A+IOTfHrfoBlpD1CN2ZEkRmX8yqwJH1ANjDmwfpuFDHyBvWKkYyKeqRCTyvNj8z+Teu7/hu8r9BrWOs1iM3wIsRUHsu5ZS370P2wGEgnhPOFJqAEDUxynorrGV/UuspFAZgyMK+D41Ac+gDEgd/nkjQOzRIXKFioJKfls/y2Tx87yN0gSpDwTAUjGMZVWTGMYRMYxhExjGETGMYRMYxhExjGETGMYRMYxhExjGETGMYRMjaZt5LlCjKSvPrX0PI54zfIeD9PXInSABEACDV/lYsO/u3Jyw+0lUP3ALdq9FHMu2RFde9MAR/XOT8W62PRiBYZ00wD/HGiKSVPrt70Kr2O75Z1usRmjcI21ypCsfQkGj9jnlfT9DHp5Y49ZGV1BnDGSQ2jx83THjv3v/AOB17K0Okk4Za/tcW2PLYAGOenCylacnqPU4tRpYmijjILyEVdEk3XFsDtrk13z0rVQb1I5+xo/Y+l9sziUAAKAF9K7V8qzPMq1bfIgQAt6FDwwZMk3Kj6KbcvNcGuG3dq7n3+RyRkHpNU+3bW8/l9zybv65OzF4grZhloTGMZVXTGMYRM5iTVLo9fK8xCx6lECyHhQ0W4FWPpYaxftnT5hNCrgqyhge4IsH7HNGODZnArOowugjEXVR1zqIk02oWCRWlETEBGBaq7gA39PnlJ0bpcbHRyJqYKTlFjiVWYbCGUkSEnjvx3GdZpOnRQ35caJffaoF/sMQ9MiRy6xIrnuwUAn7gZo2qGtLW9Fi6iXuDnddZXKRuujkUK0Gohk1FAfD5scjubNi920k3dMB9Mj9bVvxWsPJgXyDqFT8zR7Zrqv0juw7kXz79kvS4g/mCKMP/MFG796vMOqSeVDNKqruEbNyO+xWI3VyR9/XNG1xvWFzbmFm7ZzuwTYX5HuPRUXVeqQiWBY10/8Acl0llbbGqEhaShyTQ4FcDJXgRwdFHRBpnHw9vzt2HoPlk7pkSTQQO0cd7FcAKKUsoY7Qbrk5NWIIDsUC7ahQsnk38yfXM3vG7uRn8/K0p0zv+ITaPj4W3GVvS+tfiGKiN12j4ywra9/k+ZA5JHFEe+WWYuaWmCuhrg4SExjGVVkxmE0wRWZuAoJP0As5jptSsiLIptXAZT2sEWO/yyYMSokTC24xjIUpjGMImMYwiYxjCJjGMImMYwiYxjCJjGMImRtJFs+EsCe4FAcCh2Hz7+lnEvUolO0yID7bhf7ZssH4lA3VQJBH9aury1wFSQTZbc5Tx1qoyIICnnSNKrCEd2WmHJ7KCfU+x9jnRjVUyIwJZgTwOBVd+fnxlX1HQI8olV0BWRDJZHaLef3/ALT1+X31ow18lZV5czdCeDujSaTTCORrJYsFBsID2UE96/1OXTuB3IHpz7nIr9UX9H9ofZfcixZ7Cx6n3HvjRB2UmUDk7lBolflxxx6HvlXy4lzlZm6wBjclIhi2irLc+tf6ZsyNJ1KNTTOqn/Edv/Os3q4IsEEe4zMg4laAjALLGMZCsmMYwiZr1KMyMFO1iCA1XRI4NfI85szGRAwIPYij98kKCuU6DH5E0cU8ciTlSBL5rPHNQsnluGrmiOPTNOh6Sk8erllkltZpQh8xgIgjHlADQ9+b9u2X2i8NwxSLIN7MoITfI7hAe+0MTXHHvlT0fwvHJ57TI/OokO0s4Vhv+ElLAYV8uc7fFaZcCcuuF15/guENIBx9hjbpzUfT66XVL0+KVmRZo2eQqSpkKBaXcOQCDuNd8+6y4H1mlVmaL8I0oDMWMbUy0CxJphzRP0zodZoYNSDE1ExEcK1NGa4oqbU1/TGl6BDGkiBSfNFSMzMWewV+Jib7Ejvx6ZXxmjL09Zn9K/gPOc8fSI/fcrm9RJI8fTtOgtZIdzL5hj37I46XeoJA+Ikgd6z7Omp0sDoW8pJZo0jIkMhiWQ7X+NwD9Lut2dJquhQyRJEVIWOthDMGTaNo2sDd1x359c+R9BhETxMpdX5fzGZyx4HJY36DtVVjx2wLZ9ZnHon9d8m+XSIwnnzUSTokemimeMyA+UwO6V2s7Sbpifi47jKKPRtHpdHqWlleVngFl2oLIyKVCg0RtPJIJJ5zpdJ4cij3cyNalKeV2AVu4ALcdu/f55s1GhgWOKJ6VFZBGCxHxIQUAN2Ta9ubrKtqxaSb9hWNGbwBbnqqp4fxetnilZxHCqbY1dk3FwxLMUIJqqHNDIkMeomg1EEchcwajYGZyDJGu1ijOvIPxFd3yy/6j0KKdg7blcCg6OyNR9CVIsfI4PQIfJEAUqgNjazKbu73A3d82TzgVWgD09Iz9UNFxJ9c8ZywyVJpjE+m1cQjlhdFJkjeRjttGK7W3G1O09jR5yz8I6NY9JCVv440Y2xPJQdtxND5DjJOg6HFCJAoZjJ+dnYszcEclj2okV88y6T0ePSpsj3V/iYseBQHxHgAACsh9QEEAnEeytTpOa4OIGBHPyU7GMZzLqTGM1fik3+XuXft3bb523V17XxeIUTC24zXJqVVlVmAZ7CgnlqFmh60Oc2YUymMYwiYxmvT6lZF3IwZeRamxwaPI9iKwkrZjGMImVvWfEUGjW5nCk9lHLH6KOfv2yu8b+KfwMI20ZZLCA9hXdj9LHHuRnjOq1byuXkYuzckk2Tno7LsRrDedYe68vbf5AUDuNEu9l3vUP4pTSsI9JDRY0pYbmJPso4v98tNN4Z1EiGbqGolcVfkxttH+8UofWu3vnz+GXhtY4RqnFySXtv9KduPm3v7V876c9ejLMkW6ZlNMIxYU+zOSFB+Ra8ivVZTcWUREZ5qdmovqtFSuZnLJZdH0sCIDAioPWgAb/xHvf1ObNF1RZmcJZC/q9D9D/8Ab79iCef6pDIrKqRFFmYKymRRx3qgGFd+ORyR2NZJ1nXjoYrfSS7AQN0bI4BYgW53BhyeW2ke5zgJJMlekAAIC6IjNEmgjbugPf077u9+9/6ZFk62vntpkG+VUEjCwAqsSFsnvZU9garmrF4R9ZcahYJISgZGcSb1K/AUBHvfx3yAKHF80BIQgHFbV1saTiBVAYpusVQ5NA+tkKxHpSHLDObmjchdRtFltwO7kq1bARtHelHfjeck+JPEo0elbV7DJEihjtYBqJAFBhz3HqMhTCuZIgwpgGB9CLH7HOd6l4Ija20zvpZPeJiFP1QGv2rLE9ZCwLKwVd4BRdxJbcAQBS2W57AHIms8RSw6V9VJpiiohdkMi7wF57Abbrmt2XZUcz7Ss30m1BDguQ1XizqHTZBHqQsy/pYitwH8rrXPyIvOl6D/ABC02qIUkwyH9L9j/lbsfvR+WS1jTqmiUyJtSZA6WQWXcLB7cML+eeK9Q0TQyyRP+ZGKn7H/AJHv989SjTpbW0yIcNF5G0VK2xOBB3mnX5X6Hxnl/wDD3xo6yJpZm3I3wxse6n0Un1U9h7Gvt6hnn16DqLt1y9PZ9obXZvNTGMZguhMpYvELeZGHgeNJWKRsxF2AzDcndbCkjvlxIDRrg1xfvnE6Xo2p8zSySQuXjlBlkefdutXUmNLoJ8QbsDwBWb0mtcDvd81z1nuaRu94cD081aaTWrBP1GVzSoUYn5CIZJ0XiMtKkckLQ+aCYyzKb2iyGCk7WrmjkTXeHpJh1BOFE+zyySKJRB3A7DcK5zPo2jHmIT09IGUG5AIuDX+z28m/fjjNSGFpOcD2HHXzWLTUDgBYScvyPDTDBb9J4oEjyAROEiZ1lkJAVdl/c2BfHaxeRpPFzgQt+FfZOQIiXQXYLDcP02BY5yT0zQtFBqhIgO6WVwpYUysSRZuhY9+2c50fVhI9PLqE1bRx0yWieVHu+EGw29goagWvjmss1jDMDDjjz1VXVKggExPDC44adwun1fX2ErQwwtM6AGSmVQm7sCzHliOaGQOp9UTUx6SRLH/WkUqwplZSwKsPQg5t8mbS6ieRITPHOQ/wsoZXChSCHI+EgA2O3OR4ugTCOIsAZG1Y1EgBFIDfAJ70K7d+cq0MEHrwurONR0i+eXG0a94Ky1nXyJWhhhad0AMlMqhd3YEseWI5oZ8PidDCkqKzM7+UsfAbzObVrNCtpJPsMj+TNpdRO6QmeOch/hZQyuFCkEOR8JABsHjnKnqWgkg0ysynzpdUJf7IgtEz3/dhiA5CjbXY2SeBhtNhgeWf7lHVajZPnlhe0az3CvOneIHl1D6doDGyAFjvUimvaRXJBquO3rmjp/W4otHC6JIQ7FI4y252Ys3G5j8ibJ4AzDw/qFWZg6agTyjcXnVBuEdCl8skALu7cd8h/wDRuT8FpVaJZJIJC7RMVIcEuCLNrdMCL9RklrJg2w9bHjqoD6kSLmDlhccMYur3pPW/Od4njMUqAMVLBgVa6KsvB5FfLN/Udc8exY4mlZr7EBVAF2zHt8vfInQtKoLsujXS8AA1GGbvdiO6AodzzmjxHpZneLYryQ029I5fLJbjaWawSvfgH1vnMt1pqRl/rz6rbeeKU5+XHy6eisuk9TGoj3hShDMjKatWRirCxweQeRlLrdakPUWkkbai6Syf/H/5k8AeuTPCOgeCF45ECESuQA24bXbcKPehdc88ZD634bfU6syflAgAjksfDKsu9fhvkV34qsswMFRwJsqPL3U2kC9llqdU0s/T3aNoizSHa1WB5ZrdXY16emSYupRxnXSBXuI7ntr3ERK3wg8Lxxmv8PPNJopJIwjRs/m0ykC0KgrzyCfTuL5zCTpEpXqQ28z35fI+L+xVPfj4hXNZP04HTX8vhV+sSQM9Pw+fhZ6fxbvMLeRIIZWCLISB8TCxS/m22K3V/TN8Ovijn1jHcvlhGkZmJWtjEbV9KAN0Oc16zpkjQ6NQvMUkbOLHARaPrzXyzRrPD7zN1BT8Kzqio1+qoQbA5oGsRTPD/o6KZqiMz5fieqmdO63JMyn8NIkT8rIzJdVYLJdgH75V+HOriLTwxKpklkd6QeiiV7Zieyj+p4GWfTOoag7I5NMyEcO+9CnA7rRs2fSuLyp6R0GbS+XMiW7MUnj3L8SGRyrKSa3KD2vkH3yQGwQYGEXxx498FUl8tIk4zbDDKO+KkeIuqebvhSOSRImBnKMq2AN+wFjZNUSB6cXznQaHVrLGkiG1dQw+hGczqOi+XqJ2bRrqllberVHuUlQCreZVLa2CPc502iiCRooRY6A+BapfkKrgHM6u6GAN75rWjvl7i7u9svleffxb6axMM4soAUb/AAkmx+/I+wzznP0Rq9IkqNHIoZGFEHsRnmHiT+GMsRL6b+1T+Q/nX6fzD+uensO1sDRTfaF5P8jsTy81WCZxVvrJZ9R0AjRE+cIglKfi+AgOF9mKg19c6HwZ1HTTaSIaWlRFCmPs0bAcrIvcNd3ffv655r4R8VP06Vo5Fby2PxoRTKf5gD613HqKz0tOnaPXVqUCs3pLGSkn0LoQ3+6T9s4Nr2d1N5ORXpbFtLatMN/yGIVnqtEJGjYkjY24V6/XKXxP1wxzaXSBUH4ospklFxrsUHbXG6Rr+FSQOD7VlnH0gr2nnr2LA/1ZSf65hqfD8cy7Jt0yfyyG1Nci1AAP3Gca7lW9Y8Ox6kWztJPEPhaPYsq3zSspUrfsWAyFF4Z1n4dSdUBNsIZJVEyC+6rJSyAEAAmz96GX+m8PRRDbFvjX+VZGr34BJr7ZlL0KKQVJulH8sjsyn6oTtP3GEVd4R66epaMySR+WdzRNtNq2w7S0TeqE8g/LKP8AiDKf/wCLr0b8ypz/AOYt18twb7EZ3iRhQFUAACgBxQ+WUnU/BsGpVkmMrq/DL5hAYHbYO2uPgX9rwio00ep0Yi1sW7WIYkEsTAeYgCj4tMQAPrH+rvd5N8T9Zh1fR9XNA4dGgfkehCmwwPIYeoPIzo9DoRCqorMVUBQGN0BwOe/b3ym1XgTSu88hDqZxU2yRlWQEV8arSk1+qr+eEW7wN/2bov8AuI//AEDPI/FmrWXW6h15UuaPvVLf9M6vxF4ti0kH4LROzBV2b91hFArajepri749Oe3OdC8FanVkFU2Rn/aPwK+Q7n7fvntbDS8EGrUtOq8D+Qq/2HCjSExotHhLQtNrIFQXTq5+SowYk/t+5Ge75TeGvCsWhTanxO353Pdv/YfLLnOLbNoFZ8twC9DYNlOz04diUxjGcS71o0Wq81A+10v9LimFEjkfbN+cUNfM3TtKyysJXnVd5JPeVl+L3Hbj1rN83T5k1ccC6qbbJEzSszbj8LL/AHYPCE3XAoD51nSaFzeMeS5BtFhabDTNddjOQOpki0/UkEkh8kny2ZyzLcSt+Y89yayw6trGVNFTkF5oweeWBBJB9x75XwTOPcSriuImO5jorvU6dZEZHFqwKsPcEUf6ZU6fwsi7A0s0qJRWN3tRt7WABuqhW6+2QRp5dRrdVGZ5EhQR/CjFSSyHsw5UcEmuSa545iafqcz6bSReYwaaVoml7sFQyHgn9ZCgX9fXLtpuAgO09JE+yzdUY4y5uvrBj31XZ5XdB6kdRCJGAUlmFD/C7L6/TK2HfpdZFAJJJI5kc1IxdkaPabDHmiGqj6jKvQatxpdLCjGPz55EaQd1UNKxC32Y1QP1yBRlv6/V/hSa8OvlNuP0x7rt8g9U6SuoC7iyMjbkdDTKaI4+xIo5VQ79LrIoBJJJHMjmpGLsjR7TYY80Q1UfUZRNqXmRAJ5/xpmCyRK7gKN/xDaOFQJyG79uecllEzIPd/i6VK4iHDu3zZdRoNAsM/PnSyMn99JyAoYfACKCknmgOa5y4zndRq2h1YQMzImkZ9pYncVcUTfdq4v55UdM/GSLBOolLuVdyZk8pkY/EBFfFKeOLsc4NIv+olQKwYd0A45enyu5xjGcq7ExjGETGMYRMYxhExjGETGMYRMYxhFC6j0aHUCpokk/zDkfQ9x9jlFH4AjhfzNLNLp2/wAJDKfqrdx986rGatqvaIBtyWT6NN5ki+uf7VZpfxScSeVMP5luNv8AhO4H/iGWKNY5FfL/APMyxlCZV2t3c0xjGVVkxjGEUTUyzdo0W/d3ofsoJP04ym13hebVcanVNsP+zhXYv0JJYn750mM0bULPtWTqQf8AddUnS/Bmk09FIVLD9T/Eftu7fbLvGMq57nmXGVZjGsENEeSYxjKq6YxjCKtTw/EIooQG2ROJF+I3uViws+os5Jfp6GZZje9VKDnimIJ4+wyTjLF7jmqBjRgOwoDdEiInBBI1H95z3+EJx7cDIcPhGENGzNLI0ZBRnckrt7AegHv71zl3jLCo8YFQaTDiFGg6eiSSyi90u3dzx8AIFD04ORG8OQmAQUdgbep3HcrFi1qw5BBJrLTGV33a9hT4bTlrzVb0/oSQuZNzySEbd8jbiF70OwAvngc5i3hyEwCCjsDb1O47lYsWtWHIIJNZaYyfEdMyo8JkRCrdB0NIXaXc8shG3fI25to52r2AF+2cf093SApHNql1FsRAIwdrMxI3s8fIsi3Lc8nPQsZoysRM3w5LJ+zgxu2x5+qhRdOHmJO/96I/LNHiiQx4/wAwyJpfDKRMCkkyorbhEJDsBu+B323+m6+WXGMz8R2q18NpyTGMZRaJjGMImMYwiYxjCJjGMImMYwi//9k="/>
          <p:cNvSpPr>
            <a:spLocks noChangeAspect="1" noChangeArrowheads="1"/>
          </p:cNvSpPr>
          <p:nvPr/>
        </p:nvSpPr>
        <p:spPr bwMode="auto">
          <a:xfrm>
            <a:off x="207433" y="-143933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altLang="cs-CZ" sz="2400">
              <a:latin typeface="Arial" charset="0"/>
            </a:endParaRPr>
          </a:p>
        </p:txBody>
      </p:sp>
      <p:pic>
        <p:nvPicPr>
          <p:cNvPr id="19459" name="Picture 10"/>
          <p:cNvPicPr>
            <a:picLocks noChangeAspect="1" noChangeArrowheads="1"/>
          </p:cNvPicPr>
          <p:nvPr/>
        </p:nvPicPr>
        <p:blipFill>
          <a:blip r:embed="rId4" cstate="print"/>
          <a:srcRect l="79733" t="3780" r="11407" b="84880"/>
          <a:stretch>
            <a:fillRect/>
          </a:stretch>
        </p:blipFill>
        <p:spPr bwMode="auto">
          <a:xfrm>
            <a:off x="6610351" y="5985934"/>
            <a:ext cx="1058333" cy="85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1" name="Text Box 9"/>
          <p:cNvSpPr txBox="1">
            <a:spLocks noChangeArrowheads="1"/>
          </p:cNvSpPr>
          <p:nvPr/>
        </p:nvSpPr>
        <p:spPr bwMode="auto">
          <a:xfrm>
            <a:off x="336652" y="321734"/>
            <a:ext cx="350288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Než pošleš, zamysli se</a:t>
            </a:r>
          </a:p>
        </p:txBody>
      </p:sp>
      <p:pic>
        <p:nvPicPr>
          <p:cNvPr id="19462" name="Picture 2" descr="Výsledek obrázku pro ČPF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83034" y="2127251"/>
            <a:ext cx="1439333" cy="9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4" descr="Výsledek obrázku pro logo ČPF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91685" y="1773767"/>
            <a:ext cx="518583" cy="518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Výsledek obrázku pro logo ČSAKI"/>
          <p:cNvPicPr>
            <a:picLocks noChangeAspect="1" noChangeArrowheads="1"/>
          </p:cNvPicPr>
          <p:nvPr/>
        </p:nvPicPr>
        <p:blipFill>
          <a:blip r:embed="rId7" cstate="print"/>
          <a:srcRect r="64087"/>
          <a:stretch>
            <a:fillRect/>
          </a:stretch>
        </p:blipFill>
        <p:spPr bwMode="auto">
          <a:xfrm>
            <a:off x="2260600" y="1752601"/>
            <a:ext cx="687917" cy="52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12" descr="Výsledek obrázku pro teřl doporučený postup diagnostiky a léčby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18117" y="2990852"/>
            <a:ext cx="2260600" cy="328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10191751" y="954617"/>
            <a:ext cx="161935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BHR ?</a:t>
            </a:r>
          </a:p>
          <a:p>
            <a:pPr>
              <a:defRPr/>
            </a:pPr>
            <a:endParaRPr lang="cs-CZ" alt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cs-CZ" alt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RTG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ALERGO</a:t>
            </a:r>
          </a:p>
          <a:p>
            <a:pPr>
              <a:defRPr/>
            </a:pP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ORL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INH umí ?</a:t>
            </a:r>
          </a:p>
          <a:p>
            <a:pPr>
              <a:defRPr/>
            </a:pPr>
            <a:r>
              <a:rPr lang="cs-CZ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REŽIM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433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>
            <a:extLst>
              <a:ext uri="{FF2B5EF4-FFF2-40B4-BE49-F238E27FC236}">
                <a16:creationId xmlns:a16="http://schemas.microsoft.com/office/drawing/2014/main" id="{9E58C294-8413-4BB6-8F60-3A707D60AE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476250"/>
            <a:ext cx="7993063" cy="590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5CC01C-47FA-4399-8C12-B245CC0C518B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/>
          <a:lstStyle/>
          <a:p>
            <a:r>
              <a:rPr lang="cs-CZ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n-lt"/>
              </a:rPr>
              <a:t>Co se změnilo a proč nový dokument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27494A-4F9B-4103-BBC3-752480792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ATS/ERS </a:t>
            </a:r>
            <a:r>
              <a:rPr lang="cs-CZ" dirty="0" err="1"/>
              <a:t>guidelines</a:t>
            </a:r>
            <a:r>
              <a:rPr lang="cs-CZ" dirty="0"/>
              <a:t> pro těžké astma 2014</a:t>
            </a:r>
          </a:p>
          <a:p>
            <a:r>
              <a:rPr lang="cs-CZ" dirty="0"/>
              <a:t>GINA </a:t>
            </a:r>
            <a:r>
              <a:rPr lang="cs-CZ" dirty="0" err="1"/>
              <a:t>guidelines</a:t>
            </a:r>
            <a:r>
              <a:rPr lang="cs-CZ" dirty="0"/>
              <a:t> pro těžké astma 2018</a:t>
            </a:r>
          </a:p>
          <a:p>
            <a:r>
              <a:rPr lang="cs-CZ" dirty="0"/>
              <a:t>SHARP iniciativa ERS</a:t>
            </a:r>
          </a:p>
          <a:p>
            <a:r>
              <a:rPr lang="cs-CZ" dirty="0"/>
              <a:t>nové léky</a:t>
            </a:r>
          </a:p>
          <a:p>
            <a:r>
              <a:rPr lang="cs-CZ" dirty="0"/>
              <a:t>nové nefarmakologické postupy</a:t>
            </a:r>
          </a:p>
          <a:p>
            <a:r>
              <a:rPr lang="cs-CZ" dirty="0"/>
              <a:t>příprava národní databáze doporučených postupů – vazba na úhradu</a:t>
            </a:r>
          </a:p>
          <a:p>
            <a:r>
              <a:rPr lang="cs-CZ" dirty="0"/>
              <a:t>mnohem častější než těžké refrakterní astma jsou případy obtížně léčitelného astmatu, lékaři by měli vědět, jak tyto dvě skupiny odlišit</a:t>
            </a:r>
          </a:p>
          <a:p>
            <a:r>
              <a:rPr lang="cs-CZ" dirty="0"/>
              <a:t>v centrech sledujeme jen malou část pacientů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32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964"/>
            <a:ext cx="10515600" cy="1325563"/>
          </a:xfrm>
        </p:spPr>
        <p:txBody>
          <a:bodyPr/>
          <a:lstStyle/>
          <a:p>
            <a:r>
              <a:rPr lang="en-AU" dirty="0" err="1"/>
              <a:t>Terminolog</a:t>
            </a:r>
            <a:r>
              <a:rPr lang="cs-CZ" dirty="0" err="1"/>
              <a:t>ie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45705"/>
            <a:ext cx="11273928" cy="5198639"/>
          </a:xfrm>
        </p:spPr>
        <p:txBody>
          <a:bodyPr>
            <a:normAutofit/>
          </a:bodyPr>
          <a:lstStyle/>
          <a:p>
            <a:r>
              <a:rPr lang="cs-CZ" dirty="0"/>
              <a:t>Nekontrolované astma</a:t>
            </a:r>
          </a:p>
          <a:p>
            <a:pPr lvl="1"/>
            <a:r>
              <a:rPr lang="cs-CZ" dirty="0"/>
              <a:t>časté příznaky a/nebo exacerbace</a:t>
            </a:r>
          </a:p>
          <a:p>
            <a:pPr lvl="1"/>
            <a:r>
              <a:rPr lang="cs-CZ" dirty="0"/>
              <a:t>nemusí jít o těžké astma (špatná léčba, nespolupráce pacienta, expozice spouštěčům)</a:t>
            </a:r>
            <a:endParaRPr lang="en-AU" dirty="0"/>
          </a:p>
          <a:p>
            <a:r>
              <a:rPr lang="cs-CZ" dirty="0"/>
              <a:t>Obtížně léčitelné astma</a:t>
            </a:r>
          </a:p>
          <a:p>
            <a:pPr lvl="1"/>
            <a:r>
              <a:rPr lang="en-AU" dirty="0" err="1"/>
              <a:t>Astma</a:t>
            </a:r>
            <a:r>
              <a:rPr lang="en-AU" dirty="0"/>
              <a:t> </a:t>
            </a:r>
            <a:r>
              <a:rPr lang="cs-CZ" dirty="0"/>
              <a:t>není pod kontrolou i přes náročnou léčbu</a:t>
            </a:r>
            <a:endParaRPr lang="en-AU" dirty="0"/>
          </a:p>
          <a:p>
            <a:pPr lvl="1"/>
            <a:r>
              <a:rPr lang="cs-CZ" dirty="0"/>
              <a:t>Důvodem špatně kontroly mohou být – nesprávná dg., nesprávná technika inhalace, komorbidity, nespolupráce pacienta</a:t>
            </a:r>
            <a:endParaRPr lang="en-AU" dirty="0"/>
          </a:p>
          <a:p>
            <a:r>
              <a:rPr lang="cs-CZ" dirty="0"/>
              <a:t>Těžké refrakterní astma (v AJ „severe asthma“ dle GINA</a:t>
            </a:r>
            <a:endParaRPr lang="en-AU" dirty="0"/>
          </a:p>
          <a:p>
            <a:pPr lvl="1"/>
            <a:r>
              <a:rPr lang="cs-CZ" dirty="0"/>
              <a:t>astma není pod kontrolou i přes maximální optimalizovanou léčbu a léčbu přidružených faktorů a/nebo rychle se horšící astma po snížení léčby</a:t>
            </a:r>
            <a:r>
              <a:rPr lang="en-AU" dirty="0"/>
              <a:t> </a:t>
            </a:r>
            <a:r>
              <a:rPr lang="en-AU" sz="2000" i="1" dirty="0"/>
              <a:t>(Chung, ERJ 2014)</a:t>
            </a:r>
            <a:r>
              <a:rPr lang="cs-CZ" sz="2000" i="1" dirty="0"/>
              <a:t>,  relativně nízká odezva na kortikoidy, výjimečně kompletně refrakterní astma</a:t>
            </a:r>
            <a:endParaRPr lang="en-AU" i="1" dirty="0"/>
          </a:p>
        </p:txBody>
      </p:sp>
      <p:sp>
        <p:nvSpPr>
          <p:cNvPr id="4" name="Rectangle 23"/>
          <p:cNvSpPr>
            <a:spLocks/>
          </p:cNvSpPr>
          <p:nvPr/>
        </p:nvSpPr>
        <p:spPr bwMode="auto">
          <a:xfrm>
            <a:off x="8069325" y="6653841"/>
            <a:ext cx="3797898" cy="20512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1333">
                <a:solidFill>
                  <a:srgbClr val="FFFFFF"/>
                </a:solidFill>
                <a:cs typeface="Arial" pitchFamily="34" charset="0"/>
                <a:sym typeface="Arial" pitchFamily="34" charset="0"/>
              </a:rPr>
              <a:t>© Global Initiative for Asthma, www.ginasthma.org</a:t>
            </a:r>
          </a:p>
        </p:txBody>
      </p:sp>
    </p:spTree>
    <p:extLst>
      <p:ext uri="{BB962C8B-B14F-4D97-AF65-F5344CB8AC3E}">
        <p14:creationId xmlns:p14="http://schemas.microsoft.com/office/powerpoint/2010/main" val="307296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49" descr="SLIDE 66-6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4463" y="1123950"/>
            <a:ext cx="8237537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0" name="Rectangle 28"/>
          <p:cNvSpPr>
            <a:spLocks/>
          </p:cNvSpPr>
          <p:nvPr/>
        </p:nvSpPr>
        <p:spPr bwMode="auto">
          <a:xfrm>
            <a:off x="3983038" y="4484688"/>
            <a:ext cx="7115175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54169" bIns="0"/>
          <a:lstStyle/>
          <a:p>
            <a:pPr marL="49213" defTabSz="1217613"/>
            <a:endParaRPr lang="cs-CZ" altLang="en-US" sz="1600" i="1">
              <a:latin typeface="Calibri" pitchFamily="34" charset="0"/>
            </a:endParaRPr>
          </a:p>
        </p:txBody>
      </p:sp>
      <p:sp>
        <p:nvSpPr>
          <p:cNvPr id="63491" name="Rectangle 11"/>
          <p:cNvSpPr>
            <a:spLocks/>
          </p:cNvSpPr>
          <p:nvPr/>
        </p:nvSpPr>
        <p:spPr bwMode="auto">
          <a:xfrm>
            <a:off x="4330700" y="2413000"/>
            <a:ext cx="82708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217613">
              <a:lnSpc>
                <a:spcPct val="120000"/>
              </a:lnSpc>
            </a:pPr>
            <a:r>
              <a:rPr lang="cs-CZ" altLang="en-US" sz="1500" i="1">
                <a:latin typeface="Calibri" pitchFamily="34" charset="0"/>
                <a:sym typeface="Arial Bold"/>
              </a:rPr>
              <a:t>KROK</a:t>
            </a:r>
            <a:r>
              <a:rPr lang="en-US" altLang="en-US" sz="1500" i="1">
                <a:latin typeface="Calibri" pitchFamily="34" charset="0"/>
                <a:sym typeface="Arial Bold"/>
              </a:rPr>
              <a:t> 1</a:t>
            </a:r>
          </a:p>
        </p:txBody>
      </p:sp>
      <p:sp>
        <p:nvSpPr>
          <p:cNvPr id="63492" name="Rectangle 12"/>
          <p:cNvSpPr>
            <a:spLocks/>
          </p:cNvSpPr>
          <p:nvPr/>
        </p:nvSpPr>
        <p:spPr bwMode="auto">
          <a:xfrm>
            <a:off x="5040313" y="2316163"/>
            <a:ext cx="3911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217613">
              <a:lnSpc>
                <a:spcPct val="120000"/>
              </a:lnSpc>
            </a:pPr>
            <a:r>
              <a:rPr lang="cs-CZ" altLang="en-US" sz="1500" i="1">
                <a:latin typeface="Calibri" pitchFamily="34" charset="0"/>
                <a:sym typeface="Arial Bold"/>
              </a:rPr>
              <a:t>KROK 2</a:t>
            </a:r>
            <a:endParaRPr lang="en-US" altLang="en-US" sz="1500" i="1">
              <a:latin typeface="Calibri" pitchFamily="34" charset="0"/>
              <a:sym typeface="Arial Bold"/>
            </a:endParaRPr>
          </a:p>
        </p:txBody>
      </p:sp>
      <p:sp>
        <p:nvSpPr>
          <p:cNvPr id="63493" name="Rectangle 13"/>
          <p:cNvSpPr>
            <a:spLocks/>
          </p:cNvSpPr>
          <p:nvPr/>
        </p:nvSpPr>
        <p:spPr bwMode="auto">
          <a:xfrm>
            <a:off x="8977313" y="2468563"/>
            <a:ext cx="12334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217613">
              <a:lnSpc>
                <a:spcPct val="120000"/>
              </a:lnSpc>
            </a:pPr>
            <a:r>
              <a:rPr lang="en-US" altLang="en-US" sz="1500" i="1">
                <a:latin typeface="Calibri" pitchFamily="34" charset="0"/>
                <a:sym typeface="Arial Bold"/>
              </a:rPr>
              <a:t>K</a:t>
            </a:r>
            <a:r>
              <a:rPr lang="cs-CZ" altLang="en-US" sz="1500" i="1">
                <a:latin typeface="Calibri" pitchFamily="34" charset="0"/>
                <a:sym typeface="Arial Bold"/>
              </a:rPr>
              <a:t>ROK </a:t>
            </a:r>
            <a:r>
              <a:rPr lang="en-US" altLang="en-US" sz="1500" i="1">
                <a:latin typeface="Calibri" pitchFamily="34" charset="0"/>
                <a:sym typeface="Arial Bold"/>
              </a:rPr>
              <a:t>3</a:t>
            </a:r>
          </a:p>
        </p:txBody>
      </p:sp>
      <p:sp>
        <p:nvSpPr>
          <p:cNvPr id="63494" name="Rectangle 14"/>
          <p:cNvSpPr>
            <a:spLocks/>
          </p:cNvSpPr>
          <p:nvPr/>
        </p:nvSpPr>
        <p:spPr bwMode="auto">
          <a:xfrm>
            <a:off x="10148888" y="2138363"/>
            <a:ext cx="987425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217613">
              <a:lnSpc>
                <a:spcPct val="120000"/>
              </a:lnSpc>
            </a:pPr>
            <a:r>
              <a:rPr lang="cs-CZ" altLang="en-US" sz="1500" i="1">
                <a:latin typeface="Calibri" pitchFamily="34" charset="0"/>
                <a:sym typeface="Arial Bold"/>
              </a:rPr>
              <a:t> KROK</a:t>
            </a:r>
            <a:r>
              <a:rPr lang="en-US" altLang="en-US" sz="1500" i="1">
                <a:latin typeface="Calibri" pitchFamily="34" charset="0"/>
                <a:sym typeface="Arial Bold"/>
              </a:rPr>
              <a:t> 4</a:t>
            </a:r>
          </a:p>
        </p:txBody>
      </p:sp>
      <p:sp>
        <p:nvSpPr>
          <p:cNvPr id="63495" name="Rectangle 15"/>
          <p:cNvSpPr>
            <a:spLocks/>
          </p:cNvSpPr>
          <p:nvPr/>
        </p:nvSpPr>
        <p:spPr bwMode="auto">
          <a:xfrm>
            <a:off x="11209338" y="1878013"/>
            <a:ext cx="79375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217613">
              <a:lnSpc>
                <a:spcPct val="120000"/>
              </a:lnSpc>
            </a:pPr>
            <a:r>
              <a:rPr lang="cs-CZ" altLang="en-US" sz="1500" i="1">
                <a:latin typeface="Calibri" pitchFamily="34" charset="0"/>
                <a:sym typeface="Arial Bold"/>
              </a:rPr>
              <a:t>KROK</a:t>
            </a:r>
            <a:r>
              <a:rPr lang="en-US" altLang="en-US" sz="1500" i="1">
                <a:latin typeface="Calibri" pitchFamily="34" charset="0"/>
                <a:sym typeface="Arial Bold"/>
              </a:rPr>
              <a:t> 5</a:t>
            </a:r>
          </a:p>
        </p:txBody>
      </p:sp>
      <p:sp>
        <p:nvSpPr>
          <p:cNvPr id="63496" name="Rectangle 16"/>
          <p:cNvSpPr>
            <a:spLocks/>
          </p:cNvSpPr>
          <p:nvPr/>
        </p:nvSpPr>
        <p:spPr bwMode="auto">
          <a:xfrm>
            <a:off x="5078413" y="3022600"/>
            <a:ext cx="3990975" cy="30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217613">
              <a:lnSpc>
                <a:spcPct val="120000"/>
              </a:lnSpc>
            </a:pPr>
            <a:r>
              <a:rPr lang="cs-CZ" altLang="en-US" sz="1500" i="1">
                <a:latin typeface="Calibri" pitchFamily="34" charset="0"/>
              </a:rPr>
              <a:t>Nízká dávka IKS</a:t>
            </a:r>
            <a:endParaRPr lang="en-US" altLang="en-US" sz="1500" i="1">
              <a:latin typeface="Calibri" pitchFamily="34" charset="0"/>
            </a:endParaRPr>
          </a:p>
        </p:txBody>
      </p:sp>
      <p:sp>
        <p:nvSpPr>
          <p:cNvPr id="63497" name="Rectangle 17"/>
          <p:cNvSpPr>
            <a:spLocks/>
          </p:cNvSpPr>
          <p:nvPr/>
        </p:nvSpPr>
        <p:spPr bwMode="auto">
          <a:xfrm>
            <a:off x="4306888" y="3441700"/>
            <a:ext cx="828675" cy="31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217613"/>
            <a:r>
              <a:rPr lang="cs-CZ" altLang="cs-CZ" sz="800" i="1">
                <a:latin typeface="Calibri" pitchFamily="34" charset="0"/>
                <a:sym typeface="Arial Italic"/>
              </a:rPr>
              <a:t>zvaž nízkou dávku IKS</a:t>
            </a:r>
            <a:endParaRPr lang="en-US" altLang="cs-CZ" sz="800" i="1">
              <a:latin typeface="Calibri" pitchFamily="34" charset="0"/>
              <a:sym typeface="Arial Italic"/>
            </a:endParaRPr>
          </a:p>
        </p:txBody>
      </p:sp>
      <p:sp>
        <p:nvSpPr>
          <p:cNvPr id="63498" name="Rectangle 18"/>
          <p:cNvSpPr>
            <a:spLocks/>
          </p:cNvSpPr>
          <p:nvPr/>
        </p:nvSpPr>
        <p:spPr bwMode="auto">
          <a:xfrm>
            <a:off x="4933950" y="3333750"/>
            <a:ext cx="3894138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217613"/>
            <a:r>
              <a:rPr lang="cs-CZ" sz="900" i="1">
                <a:ea typeface="MS PGothic" pitchFamily="34" charset="-128"/>
                <a:sym typeface="Arial Italic"/>
              </a:rPr>
              <a:t>Antileukotrien</a:t>
            </a:r>
            <a:r>
              <a:rPr lang="en-US" sz="900" i="1">
                <a:ea typeface="MS PGothic" pitchFamily="34" charset="-128"/>
                <a:sym typeface="Arial Italic"/>
              </a:rPr>
              <a:t> (LTRA)</a:t>
            </a:r>
          </a:p>
          <a:p>
            <a:pPr algn="ctr" defTabSz="1217613"/>
            <a:r>
              <a:rPr lang="cs-CZ" sz="900" i="1">
                <a:ea typeface="MS PGothic" pitchFamily="34" charset="-128"/>
                <a:sym typeface="Arial Italic"/>
              </a:rPr>
              <a:t>Nízká dávka teofylinu</a:t>
            </a:r>
            <a:endParaRPr lang="en-US" sz="900" i="1">
              <a:solidFill>
                <a:srgbClr val="595959"/>
              </a:solidFill>
              <a:ea typeface="MS PGothic" pitchFamily="34" charset="-128"/>
              <a:sym typeface="Arial Italic"/>
            </a:endParaRPr>
          </a:p>
        </p:txBody>
      </p:sp>
      <p:sp>
        <p:nvSpPr>
          <p:cNvPr id="63499" name="Rectangle 19"/>
          <p:cNvSpPr>
            <a:spLocks/>
          </p:cNvSpPr>
          <p:nvPr/>
        </p:nvSpPr>
        <p:spPr bwMode="auto">
          <a:xfrm>
            <a:off x="9072563" y="3302000"/>
            <a:ext cx="11303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217613"/>
            <a:r>
              <a:rPr lang="cs-CZ" altLang="cs-CZ" sz="900" i="1">
                <a:latin typeface="Calibri" pitchFamily="34" charset="0"/>
                <a:sym typeface="Arial Italic"/>
              </a:rPr>
              <a:t>Střední/Vysoká IKS</a:t>
            </a:r>
          </a:p>
          <a:p>
            <a:pPr algn="ctr" defTabSz="1217613"/>
            <a:r>
              <a:rPr lang="cs-CZ" altLang="cs-CZ" sz="900" i="1">
                <a:latin typeface="Calibri" pitchFamily="34" charset="0"/>
                <a:sym typeface="Arial Italic"/>
              </a:rPr>
              <a:t>Low IKS + LTRA </a:t>
            </a:r>
          </a:p>
          <a:p>
            <a:pPr algn="ctr" defTabSz="1217613"/>
            <a:r>
              <a:rPr lang="cs-CZ" altLang="cs-CZ" sz="900" i="1">
                <a:latin typeface="Calibri" pitchFamily="34" charset="0"/>
                <a:sym typeface="Arial Italic"/>
              </a:rPr>
              <a:t>teofyllin</a:t>
            </a:r>
            <a:endParaRPr lang="en-US" altLang="cs-CZ" sz="900" i="1">
              <a:latin typeface="Calibri" pitchFamily="34" charset="0"/>
              <a:sym typeface="Arial Italic"/>
            </a:endParaRPr>
          </a:p>
        </p:txBody>
      </p:sp>
      <p:sp>
        <p:nvSpPr>
          <p:cNvPr id="63500" name="Rectangle 22"/>
          <p:cNvSpPr>
            <a:spLocks/>
          </p:cNvSpPr>
          <p:nvPr/>
        </p:nvSpPr>
        <p:spPr bwMode="auto">
          <a:xfrm>
            <a:off x="4394200" y="3716338"/>
            <a:ext cx="48704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217613">
              <a:lnSpc>
                <a:spcPct val="120000"/>
              </a:lnSpc>
            </a:pPr>
            <a:r>
              <a:rPr lang="cs-CZ" altLang="cs-CZ" sz="1500" i="1">
                <a:latin typeface="Calibri" pitchFamily="34" charset="0"/>
              </a:rPr>
              <a:t>SABA dle potřeby</a:t>
            </a:r>
            <a:endParaRPr lang="en-US" altLang="cs-CZ" sz="1500" i="1">
              <a:latin typeface="Calibri" pitchFamily="34" charset="0"/>
            </a:endParaRPr>
          </a:p>
        </p:txBody>
      </p:sp>
      <p:sp>
        <p:nvSpPr>
          <p:cNvPr id="63501" name="Rectangle 24"/>
          <p:cNvSpPr>
            <a:spLocks/>
          </p:cNvSpPr>
          <p:nvPr/>
        </p:nvSpPr>
        <p:spPr bwMode="auto">
          <a:xfrm>
            <a:off x="8990013" y="2852738"/>
            <a:ext cx="1208087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217613">
              <a:lnSpc>
                <a:spcPct val="110000"/>
              </a:lnSpc>
            </a:pPr>
            <a:r>
              <a:rPr lang="cs-CZ" altLang="en-US" sz="1100" i="1">
                <a:latin typeface="Calibri" pitchFamily="34" charset="0"/>
              </a:rPr>
              <a:t>Nízká dávka </a:t>
            </a:r>
          </a:p>
          <a:p>
            <a:pPr algn="ctr" defTabSz="1217613">
              <a:lnSpc>
                <a:spcPct val="110000"/>
              </a:lnSpc>
            </a:pPr>
            <a:r>
              <a:rPr lang="cs-CZ" altLang="en-US" sz="1100" i="1">
                <a:latin typeface="Calibri" pitchFamily="34" charset="0"/>
              </a:rPr>
              <a:t>IKS/LABA</a:t>
            </a:r>
            <a:endParaRPr lang="en-US" altLang="en-US" sz="1100" i="1">
              <a:latin typeface="Calibri" pitchFamily="34" charset="0"/>
            </a:endParaRPr>
          </a:p>
        </p:txBody>
      </p:sp>
      <p:sp>
        <p:nvSpPr>
          <p:cNvPr id="63502" name="Rectangle 25"/>
          <p:cNvSpPr>
            <a:spLocks/>
          </p:cNvSpPr>
          <p:nvPr/>
        </p:nvSpPr>
        <p:spPr bwMode="auto">
          <a:xfrm>
            <a:off x="10179050" y="2468563"/>
            <a:ext cx="9763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217613">
              <a:lnSpc>
                <a:spcPct val="110000"/>
              </a:lnSpc>
            </a:pPr>
            <a:r>
              <a:rPr lang="cs-CZ" altLang="en-US" sz="1100" i="1">
                <a:latin typeface="Calibri" pitchFamily="34" charset="0"/>
              </a:rPr>
              <a:t>St</a:t>
            </a:r>
            <a:r>
              <a:rPr lang="en-US" altLang="en-US" sz="1100" i="1">
                <a:latin typeface="Calibri" pitchFamily="34" charset="0"/>
              </a:rPr>
              <a:t>ř</a:t>
            </a:r>
            <a:r>
              <a:rPr lang="cs-CZ" altLang="en-US" sz="1100" i="1">
                <a:latin typeface="Calibri" pitchFamily="34" charset="0"/>
              </a:rPr>
              <a:t>/Vysoká</a:t>
            </a:r>
            <a:r>
              <a:rPr lang="en-US" altLang="en-US" sz="1100" i="1">
                <a:latin typeface="Calibri" pitchFamily="34" charset="0"/>
              </a:rPr>
              <a:t> </a:t>
            </a:r>
            <a:br>
              <a:rPr lang="en-US" altLang="en-US" sz="1100" i="1">
                <a:latin typeface="Calibri" pitchFamily="34" charset="0"/>
              </a:rPr>
            </a:br>
            <a:r>
              <a:rPr lang="en-US" altLang="en-US" sz="1100" i="1">
                <a:latin typeface="Calibri" pitchFamily="34" charset="0"/>
              </a:rPr>
              <a:t>I</a:t>
            </a:r>
            <a:r>
              <a:rPr lang="cs-CZ" altLang="en-US" sz="1100" i="1">
                <a:latin typeface="Calibri" pitchFamily="34" charset="0"/>
              </a:rPr>
              <a:t>KS/LABA</a:t>
            </a:r>
          </a:p>
          <a:p>
            <a:pPr algn="ctr" defTabSz="1217613">
              <a:lnSpc>
                <a:spcPct val="110000"/>
              </a:lnSpc>
            </a:pPr>
            <a:r>
              <a:rPr lang="cs-CZ" altLang="en-US" sz="1100" i="1">
                <a:latin typeface="Calibri" pitchFamily="34" charset="0"/>
              </a:rPr>
              <a:t>+</a:t>
            </a:r>
          </a:p>
          <a:p>
            <a:pPr algn="ctr" defTabSz="1217613">
              <a:lnSpc>
                <a:spcPct val="110000"/>
              </a:lnSpc>
            </a:pPr>
            <a:r>
              <a:rPr lang="cs-CZ" altLang="en-US" sz="900" i="1">
                <a:latin typeface="Calibri" pitchFamily="34" charset="0"/>
              </a:rPr>
              <a:t>TIOTROPIUM</a:t>
            </a:r>
          </a:p>
          <a:p>
            <a:pPr algn="ctr" defTabSz="1217613">
              <a:lnSpc>
                <a:spcPct val="110000"/>
              </a:lnSpc>
            </a:pPr>
            <a:endParaRPr lang="cs-CZ" altLang="en-US" sz="500" i="1">
              <a:latin typeface="Calibri" pitchFamily="34" charset="0"/>
            </a:endParaRPr>
          </a:p>
          <a:p>
            <a:pPr algn="ctr" defTabSz="1217613">
              <a:lnSpc>
                <a:spcPct val="110000"/>
              </a:lnSpc>
            </a:pPr>
            <a:endParaRPr lang="cs-CZ" altLang="en-US" sz="500" i="1">
              <a:latin typeface="Calibri" pitchFamily="34" charset="0"/>
            </a:endParaRPr>
          </a:p>
          <a:p>
            <a:pPr algn="ctr" defTabSz="1217613">
              <a:lnSpc>
                <a:spcPct val="110000"/>
              </a:lnSpc>
            </a:pPr>
            <a:r>
              <a:rPr lang="cs-CZ" altLang="en-US" sz="900" i="1">
                <a:latin typeface="Calibri" pitchFamily="34" charset="0"/>
              </a:rPr>
              <a:t>V</a:t>
            </a:r>
            <a:r>
              <a:rPr lang="en-US" altLang="en-US" sz="900" i="1">
                <a:latin typeface="Calibri" pitchFamily="34" charset="0"/>
              </a:rPr>
              <a:t>y</a:t>
            </a:r>
            <a:r>
              <a:rPr lang="cs-CZ" altLang="en-US" sz="900" i="1">
                <a:latin typeface="Calibri" pitchFamily="34" charset="0"/>
              </a:rPr>
              <a:t>s IKS</a:t>
            </a:r>
            <a:endParaRPr lang="en-US" altLang="en-US" sz="900" i="1">
              <a:latin typeface="Calibri" pitchFamily="34" charset="0"/>
            </a:endParaRPr>
          </a:p>
          <a:p>
            <a:pPr algn="ctr" defTabSz="1217613">
              <a:lnSpc>
                <a:spcPct val="110000"/>
              </a:lnSpc>
            </a:pPr>
            <a:r>
              <a:rPr lang="cs-CZ" altLang="en-US" sz="900" i="1">
                <a:latin typeface="Calibri" pitchFamily="34" charset="0"/>
              </a:rPr>
              <a:t>+ LTR č</a:t>
            </a:r>
            <a:r>
              <a:rPr lang="en-US" altLang="en-US" sz="900" i="1">
                <a:latin typeface="Calibri" pitchFamily="34" charset="0"/>
              </a:rPr>
              <a:t>i</a:t>
            </a:r>
            <a:r>
              <a:rPr lang="cs-CZ" altLang="en-US" sz="900" i="1">
                <a:latin typeface="Calibri" pitchFamily="34" charset="0"/>
              </a:rPr>
              <a:t> TEO</a:t>
            </a:r>
            <a:endParaRPr lang="en-US" altLang="en-US" sz="900" i="1">
              <a:latin typeface="Calibri" pitchFamily="34" charset="0"/>
            </a:endParaRPr>
          </a:p>
        </p:txBody>
      </p:sp>
      <p:sp>
        <p:nvSpPr>
          <p:cNvPr id="63503" name="Rectangle 26"/>
          <p:cNvSpPr>
            <a:spLocks/>
          </p:cNvSpPr>
          <p:nvPr/>
        </p:nvSpPr>
        <p:spPr bwMode="auto">
          <a:xfrm>
            <a:off x="11183938" y="2373313"/>
            <a:ext cx="752475" cy="80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217613">
              <a:lnSpc>
                <a:spcPct val="85000"/>
              </a:lnSpc>
              <a:spcBef>
                <a:spcPts val="138"/>
              </a:spcBef>
            </a:pPr>
            <a:r>
              <a:rPr lang="cs-CZ" altLang="cs-CZ" sz="1100" i="1">
                <a:latin typeface="Calibri" pitchFamily="34" charset="0"/>
              </a:rPr>
              <a:t>NCTA</a:t>
            </a:r>
          </a:p>
          <a:p>
            <a:pPr algn="ctr" defTabSz="1217613">
              <a:lnSpc>
                <a:spcPct val="85000"/>
              </a:lnSpc>
              <a:spcBef>
                <a:spcPts val="138"/>
              </a:spcBef>
            </a:pPr>
            <a:r>
              <a:rPr lang="cs-CZ" altLang="cs-CZ" sz="1100" i="1">
                <a:latin typeface="Calibri" pitchFamily="34" charset="0"/>
              </a:rPr>
              <a:t>Anti-IgE</a:t>
            </a:r>
          </a:p>
          <a:p>
            <a:pPr algn="ctr" defTabSz="1217613">
              <a:lnSpc>
                <a:spcPct val="85000"/>
              </a:lnSpc>
              <a:spcBef>
                <a:spcPts val="138"/>
              </a:spcBef>
            </a:pPr>
            <a:r>
              <a:rPr lang="cs-CZ" altLang="cs-CZ" sz="1100" i="1">
                <a:latin typeface="Calibri" pitchFamily="34" charset="0"/>
              </a:rPr>
              <a:t>AntiEoS</a:t>
            </a:r>
          </a:p>
          <a:p>
            <a:pPr algn="ctr" defTabSz="1217613">
              <a:lnSpc>
                <a:spcPct val="85000"/>
              </a:lnSpc>
              <a:spcBef>
                <a:spcPts val="138"/>
              </a:spcBef>
            </a:pPr>
            <a:r>
              <a:rPr lang="cs-CZ" altLang="cs-CZ" sz="1100" i="1">
                <a:latin typeface="Calibri" pitchFamily="34" charset="0"/>
              </a:rPr>
              <a:t>Makrolid</a:t>
            </a:r>
          </a:p>
          <a:p>
            <a:pPr algn="ctr" defTabSz="1217613">
              <a:lnSpc>
                <a:spcPct val="85000"/>
              </a:lnSpc>
              <a:spcBef>
                <a:spcPts val="138"/>
              </a:spcBef>
            </a:pPr>
            <a:r>
              <a:rPr lang="cs-CZ" altLang="cs-CZ" sz="1100" i="1">
                <a:latin typeface="Calibri" pitchFamily="34" charset="0"/>
              </a:rPr>
              <a:t>BT</a:t>
            </a:r>
          </a:p>
          <a:p>
            <a:pPr algn="ctr" defTabSz="1217613">
              <a:lnSpc>
                <a:spcPct val="85000"/>
              </a:lnSpc>
              <a:spcBef>
                <a:spcPts val="138"/>
              </a:spcBef>
            </a:pPr>
            <a:endParaRPr lang="en-US" altLang="cs-CZ" sz="1100" i="1">
              <a:latin typeface="Calibri" pitchFamily="34" charset="0"/>
            </a:endParaRPr>
          </a:p>
        </p:txBody>
      </p:sp>
      <p:sp>
        <p:nvSpPr>
          <p:cNvPr id="63504" name="Rectangle 21"/>
          <p:cNvSpPr>
            <a:spLocks/>
          </p:cNvSpPr>
          <p:nvPr/>
        </p:nvSpPr>
        <p:spPr bwMode="auto">
          <a:xfrm>
            <a:off x="11234738" y="3300413"/>
            <a:ext cx="7175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1217613">
              <a:lnSpc>
                <a:spcPct val="90000"/>
              </a:lnSpc>
            </a:pPr>
            <a:r>
              <a:rPr lang="cs-CZ" altLang="cs-CZ" sz="900" i="1">
                <a:latin typeface="Calibri" pitchFamily="34" charset="0"/>
                <a:sym typeface="Arial Italic"/>
              </a:rPr>
              <a:t>TIO</a:t>
            </a:r>
            <a:endParaRPr lang="en-US" altLang="cs-CZ" sz="900" i="1">
              <a:latin typeface="Calibri" pitchFamily="34" charset="0"/>
              <a:sym typeface="Arial Italic"/>
            </a:endParaRPr>
          </a:p>
          <a:p>
            <a:pPr algn="ctr" defTabSz="1217613">
              <a:lnSpc>
                <a:spcPct val="90000"/>
              </a:lnSpc>
            </a:pPr>
            <a:r>
              <a:rPr lang="cs-CZ" altLang="cs-CZ" sz="900" i="1">
                <a:latin typeface="Calibri" pitchFamily="34" charset="0"/>
                <a:sym typeface="Arial Italic"/>
              </a:rPr>
              <a:t>Steroidy</a:t>
            </a:r>
            <a:endParaRPr lang="en-US" altLang="cs-CZ" sz="900" i="1">
              <a:latin typeface="Calibri" pitchFamily="34" charset="0"/>
              <a:sym typeface="Arial Italic"/>
            </a:endParaRPr>
          </a:p>
        </p:txBody>
      </p:sp>
      <p:sp>
        <p:nvSpPr>
          <p:cNvPr id="35" name="Rounded Rectangle 2"/>
          <p:cNvSpPr/>
          <p:nvPr/>
        </p:nvSpPr>
        <p:spPr>
          <a:xfrm>
            <a:off x="11183938" y="1220788"/>
            <a:ext cx="811212" cy="2874962"/>
          </a:xfrm>
          <a:custGeom>
            <a:avLst/>
            <a:gdLst>
              <a:gd name="connsiteX0" fmla="*/ 0 w 957943"/>
              <a:gd name="connsiteY0" fmla="*/ 159660 h 3696725"/>
              <a:gd name="connsiteX1" fmla="*/ 159660 w 957943"/>
              <a:gd name="connsiteY1" fmla="*/ 0 h 3696725"/>
              <a:gd name="connsiteX2" fmla="*/ 798283 w 957943"/>
              <a:gd name="connsiteY2" fmla="*/ 0 h 3696725"/>
              <a:gd name="connsiteX3" fmla="*/ 957943 w 957943"/>
              <a:gd name="connsiteY3" fmla="*/ 159660 h 3696725"/>
              <a:gd name="connsiteX4" fmla="*/ 957943 w 957943"/>
              <a:gd name="connsiteY4" fmla="*/ 3537065 h 3696725"/>
              <a:gd name="connsiteX5" fmla="*/ 798283 w 957943"/>
              <a:gd name="connsiteY5" fmla="*/ 3696725 h 3696725"/>
              <a:gd name="connsiteX6" fmla="*/ 159660 w 957943"/>
              <a:gd name="connsiteY6" fmla="*/ 3696725 h 3696725"/>
              <a:gd name="connsiteX7" fmla="*/ 0 w 957943"/>
              <a:gd name="connsiteY7" fmla="*/ 3537065 h 3696725"/>
              <a:gd name="connsiteX8" fmla="*/ 0 w 957943"/>
              <a:gd name="connsiteY8" fmla="*/ 159660 h 3696725"/>
              <a:gd name="connsiteX0" fmla="*/ 0 w 962705"/>
              <a:gd name="connsiteY0" fmla="*/ 597810 h 3696725"/>
              <a:gd name="connsiteX1" fmla="*/ 164422 w 962705"/>
              <a:gd name="connsiteY1" fmla="*/ 0 h 3696725"/>
              <a:gd name="connsiteX2" fmla="*/ 803045 w 962705"/>
              <a:gd name="connsiteY2" fmla="*/ 0 h 3696725"/>
              <a:gd name="connsiteX3" fmla="*/ 962705 w 962705"/>
              <a:gd name="connsiteY3" fmla="*/ 159660 h 3696725"/>
              <a:gd name="connsiteX4" fmla="*/ 962705 w 962705"/>
              <a:gd name="connsiteY4" fmla="*/ 3537065 h 3696725"/>
              <a:gd name="connsiteX5" fmla="*/ 803045 w 962705"/>
              <a:gd name="connsiteY5" fmla="*/ 3696725 h 3696725"/>
              <a:gd name="connsiteX6" fmla="*/ 164422 w 962705"/>
              <a:gd name="connsiteY6" fmla="*/ 3696725 h 3696725"/>
              <a:gd name="connsiteX7" fmla="*/ 4762 w 962705"/>
              <a:gd name="connsiteY7" fmla="*/ 3537065 h 3696725"/>
              <a:gd name="connsiteX8" fmla="*/ 0 w 962705"/>
              <a:gd name="connsiteY8" fmla="*/ 597810 h 3696725"/>
              <a:gd name="connsiteX0" fmla="*/ 0 w 962705"/>
              <a:gd name="connsiteY0" fmla="*/ 597810 h 3696725"/>
              <a:gd name="connsiteX1" fmla="*/ 803045 w 962705"/>
              <a:gd name="connsiteY1" fmla="*/ 0 h 3696725"/>
              <a:gd name="connsiteX2" fmla="*/ 962705 w 962705"/>
              <a:gd name="connsiteY2" fmla="*/ 159660 h 3696725"/>
              <a:gd name="connsiteX3" fmla="*/ 962705 w 962705"/>
              <a:gd name="connsiteY3" fmla="*/ 3537065 h 3696725"/>
              <a:gd name="connsiteX4" fmla="*/ 803045 w 962705"/>
              <a:gd name="connsiteY4" fmla="*/ 3696725 h 3696725"/>
              <a:gd name="connsiteX5" fmla="*/ 164422 w 962705"/>
              <a:gd name="connsiteY5" fmla="*/ 3696725 h 3696725"/>
              <a:gd name="connsiteX6" fmla="*/ 4762 w 962705"/>
              <a:gd name="connsiteY6" fmla="*/ 3537065 h 3696725"/>
              <a:gd name="connsiteX7" fmla="*/ 0 w 962705"/>
              <a:gd name="connsiteY7" fmla="*/ 597810 h 3696725"/>
              <a:gd name="connsiteX0" fmla="*/ 0 w 962705"/>
              <a:gd name="connsiteY0" fmla="*/ 667426 h 3766341"/>
              <a:gd name="connsiteX1" fmla="*/ 962705 w 962705"/>
              <a:gd name="connsiteY1" fmla="*/ 229276 h 3766341"/>
              <a:gd name="connsiteX2" fmla="*/ 962705 w 962705"/>
              <a:gd name="connsiteY2" fmla="*/ 3606681 h 3766341"/>
              <a:gd name="connsiteX3" fmla="*/ 803045 w 962705"/>
              <a:gd name="connsiteY3" fmla="*/ 3766341 h 3766341"/>
              <a:gd name="connsiteX4" fmla="*/ 164422 w 962705"/>
              <a:gd name="connsiteY4" fmla="*/ 3766341 h 3766341"/>
              <a:gd name="connsiteX5" fmla="*/ 4762 w 962705"/>
              <a:gd name="connsiteY5" fmla="*/ 3606681 h 3766341"/>
              <a:gd name="connsiteX6" fmla="*/ 0 w 962705"/>
              <a:gd name="connsiteY6" fmla="*/ 667426 h 3766341"/>
              <a:gd name="connsiteX0" fmla="*/ 0 w 962705"/>
              <a:gd name="connsiteY0" fmla="*/ 438150 h 3537065"/>
              <a:gd name="connsiteX1" fmla="*/ 962705 w 962705"/>
              <a:gd name="connsiteY1" fmla="*/ 0 h 3537065"/>
              <a:gd name="connsiteX2" fmla="*/ 962705 w 962705"/>
              <a:gd name="connsiteY2" fmla="*/ 3377405 h 3537065"/>
              <a:gd name="connsiteX3" fmla="*/ 803045 w 962705"/>
              <a:gd name="connsiteY3" fmla="*/ 3537065 h 3537065"/>
              <a:gd name="connsiteX4" fmla="*/ 164422 w 962705"/>
              <a:gd name="connsiteY4" fmla="*/ 3537065 h 3537065"/>
              <a:gd name="connsiteX5" fmla="*/ 4762 w 962705"/>
              <a:gd name="connsiteY5" fmla="*/ 3377405 h 3537065"/>
              <a:gd name="connsiteX6" fmla="*/ 0 w 962705"/>
              <a:gd name="connsiteY6" fmla="*/ 438150 h 3537065"/>
              <a:gd name="connsiteX0" fmla="*/ 0 w 968638"/>
              <a:gd name="connsiteY0" fmla="*/ 325755 h 3537065"/>
              <a:gd name="connsiteX1" fmla="*/ 968638 w 968638"/>
              <a:gd name="connsiteY1" fmla="*/ 0 h 3537065"/>
              <a:gd name="connsiteX2" fmla="*/ 968638 w 968638"/>
              <a:gd name="connsiteY2" fmla="*/ 3377405 h 3537065"/>
              <a:gd name="connsiteX3" fmla="*/ 808978 w 968638"/>
              <a:gd name="connsiteY3" fmla="*/ 3537065 h 3537065"/>
              <a:gd name="connsiteX4" fmla="*/ 170355 w 968638"/>
              <a:gd name="connsiteY4" fmla="*/ 3537065 h 3537065"/>
              <a:gd name="connsiteX5" fmla="*/ 10695 w 968638"/>
              <a:gd name="connsiteY5" fmla="*/ 3377405 h 3537065"/>
              <a:gd name="connsiteX6" fmla="*/ 0 w 968638"/>
              <a:gd name="connsiteY6" fmla="*/ 325755 h 3537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638" h="3537065">
                <a:moveTo>
                  <a:pt x="0" y="325755"/>
                </a:moveTo>
                <a:lnTo>
                  <a:pt x="968638" y="0"/>
                </a:lnTo>
                <a:lnTo>
                  <a:pt x="968638" y="3377405"/>
                </a:lnTo>
                <a:cubicBezTo>
                  <a:pt x="968638" y="3465583"/>
                  <a:pt x="897156" y="3537065"/>
                  <a:pt x="808978" y="3537065"/>
                </a:cubicBezTo>
                <a:lnTo>
                  <a:pt x="170355" y="3537065"/>
                </a:lnTo>
                <a:cubicBezTo>
                  <a:pt x="82177" y="3537065"/>
                  <a:pt x="10695" y="3465583"/>
                  <a:pt x="10695" y="3377405"/>
                </a:cubicBezTo>
                <a:cubicBezTo>
                  <a:pt x="10695" y="2251603"/>
                  <a:pt x="0" y="1451557"/>
                  <a:pt x="0" y="325755"/>
                </a:cubicBezTo>
                <a:close/>
              </a:path>
            </a:pathLst>
          </a:custGeom>
          <a:noFill/>
          <a:ln w="50800">
            <a:solidFill>
              <a:srgbClr val="1346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248" fontAlgn="auto">
              <a:spcBef>
                <a:spcPts val="0"/>
              </a:spcBef>
              <a:spcAft>
                <a:spcPts val="0"/>
              </a:spcAft>
              <a:defRPr/>
            </a:pPr>
            <a:endParaRPr lang="en-AU" sz="2000" i="1">
              <a:solidFill>
                <a:prstClr val="white"/>
              </a:solidFill>
            </a:endParaRPr>
          </a:p>
        </p:txBody>
      </p:sp>
      <p:sp>
        <p:nvSpPr>
          <p:cNvPr id="63506" name="Rectangle 23"/>
          <p:cNvSpPr>
            <a:spLocks/>
          </p:cNvSpPr>
          <p:nvPr/>
        </p:nvSpPr>
        <p:spPr bwMode="auto">
          <a:xfrm>
            <a:off x="9072563" y="3716338"/>
            <a:ext cx="2886075" cy="323850"/>
          </a:xfrm>
          <a:prstGeom prst="rect">
            <a:avLst/>
          </a:prstGeom>
          <a:solidFill>
            <a:srgbClr val="E1F3FD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defTabSz="1217613">
              <a:lnSpc>
                <a:spcPct val="90000"/>
              </a:lnSpc>
            </a:pPr>
            <a:r>
              <a:rPr lang="cs-CZ" altLang="cs-CZ" sz="1500" i="1">
                <a:latin typeface="Calibri" pitchFamily="34" charset="0"/>
              </a:rPr>
              <a:t>SABA dlp. nebo SMART IKS/LABA</a:t>
            </a:r>
            <a:endParaRPr lang="en-US" altLang="cs-CZ" sz="1500" i="1">
              <a:latin typeface="Calibri" pitchFamily="34" charset="0"/>
            </a:endParaRPr>
          </a:p>
        </p:txBody>
      </p:sp>
      <p:sp>
        <p:nvSpPr>
          <p:cNvPr id="30723" name="Text Box 3"/>
          <p:cNvSpPr>
            <a:spLocks noGrp="1"/>
          </p:cNvSpPr>
          <p:nvPr>
            <p:ph type="body" idx="4294967295"/>
          </p:nvPr>
        </p:nvSpPr>
        <p:spPr>
          <a:xfrm>
            <a:off x="374650" y="4102100"/>
            <a:ext cx="11442700" cy="2881313"/>
          </a:xfrm>
        </p:spPr>
        <p:txBody>
          <a:bodyPr lIns="121909" tIns="60954" rIns="121909" bIns="60954"/>
          <a:lstStyle/>
          <a:p>
            <a:pPr marL="180975" indent="-180975" defTabSz="914400" eaLnBrk="1" hangingPunct="1">
              <a:lnSpc>
                <a:spcPct val="70000"/>
              </a:lnSpc>
              <a:buFontTx/>
              <a:buNone/>
              <a:tabLst>
                <a:tab pos="269875" algn="l"/>
              </a:tabLst>
              <a:defRPr/>
            </a:pPr>
            <a:r>
              <a:rPr lang="cs-CZ" altLang="cs-CZ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Lehké astma</a:t>
            </a:r>
          </a:p>
          <a:p>
            <a:pPr marL="180975" indent="-180975" defTabSz="914400" eaLnBrk="1" hangingPunct="1">
              <a:lnSpc>
                <a:spcPct val="70000"/>
              </a:lnSpc>
              <a:tabLst>
                <a:tab pos="269875" algn="l"/>
              </a:tabLst>
              <a:defRPr/>
            </a:pPr>
            <a:r>
              <a:rPr lang="cs-CZ" altLang="cs-CZ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dobře kontrolované léčbou dle kroku 1-2 (SABA </a:t>
            </a:r>
            <a:r>
              <a:rPr lang="cs-CZ" altLang="cs-CZ" sz="19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dlp</a:t>
            </a:r>
            <a:r>
              <a:rPr lang="cs-CZ" altLang="cs-CZ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. nebo nízké IKS)</a:t>
            </a:r>
          </a:p>
          <a:p>
            <a:pPr marL="180975" indent="-180975" defTabSz="914400" eaLnBrk="1" hangingPunct="1">
              <a:lnSpc>
                <a:spcPct val="70000"/>
              </a:lnSpc>
              <a:buFontTx/>
              <a:buNone/>
              <a:tabLst>
                <a:tab pos="269875" algn="l"/>
              </a:tabLst>
              <a:defRPr/>
            </a:pPr>
            <a:r>
              <a:rPr lang="cs-CZ" altLang="cs-CZ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Středně těžké astma </a:t>
            </a:r>
          </a:p>
          <a:p>
            <a:pPr marL="180975" indent="-180975" defTabSz="914400" eaLnBrk="1" hangingPunct="1">
              <a:lnSpc>
                <a:spcPct val="70000"/>
              </a:lnSpc>
              <a:tabLst>
                <a:tab pos="269875" algn="l"/>
              </a:tabLst>
              <a:defRPr/>
            </a:pPr>
            <a:r>
              <a:rPr lang="cs-CZ" altLang="cs-CZ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dobře kontrolované léčbou dle kroku 3 (nízká dávka IKS/LABA)</a:t>
            </a:r>
          </a:p>
          <a:p>
            <a:pPr marL="180975" indent="-180975" defTabSz="914400" eaLnBrk="1" hangingPunct="1">
              <a:lnSpc>
                <a:spcPct val="70000"/>
              </a:lnSpc>
              <a:buFontTx/>
              <a:buNone/>
              <a:tabLst>
                <a:tab pos="269875" algn="l"/>
              </a:tabLst>
              <a:defRPr/>
            </a:pPr>
            <a:r>
              <a:rPr lang="cs-CZ" altLang="cs-CZ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Těžké astma</a:t>
            </a:r>
          </a:p>
          <a:p>
            <a:pPr marL="180975" indent="-180975" defTabSz="914400" eaLnBrk="1" hangingPunct="1">
              <a:lnSpc>
                <a:spcPct val="70000"/>
              </a:lnSpc>
              <a:tabLst>
                <a:tab pos="269875" algn="l"/>
              </a:tabLst>
              <a:defRPr/>
            </a:pPr>
            <a:r>
              <a:rPr lang="cs-CZ" altLang="cs-CZ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vyžaduje léčbu kroku 4-5 (střední dávka IKS/LABA ± další lék) k dosažení kontroly</a:t>
            </a:r>
          </a:p>
          <a:p>
            <a:pPr marL="180975" indent="-180975" defTabSz="914400" eaLnBrk="1" hangingPunct="1">
              <a:lnSpc>
                <a:spcPct val="70000"/>
              </a:lnSpc>
              <a:buFontTx/>
              <a:buNone/>
              <a:tabLst>
                <a:tab pos="269875" algn="l"/>
              </a:tabLst>
              <a:defRPr/>
            </a:pPr>
            <a:r>
              <a:rPr lang="cs-CZ" altLang="cs-CZ" sz="19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Problematické těžké astma – nelze dosáhnout kontroly </a:t>
            </a:r>
            <a:r>
              <a:rPr lang="cs-CZ" altLang="cs-CZ" sz="19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po 6 měsících dg. a léčby</a:t>
            </a:r>
          </a:p>
          <a:p>
            <a:pPr marL="180975" indent="-180975" defTabSz="914400" eaLnBrk="1" hangingPunct="1">
              <a:lnSpc>
                <a:spcPct val="70000"/>
              </a:lnSpc>
              <a:tabLst>
                <a:tab pos="269875" algn="l"/>
              </a:tabLst>
              <a:defRPr/>
            </a:pPr>
            <a:r>
              <a:rPr lang="cs-CZ" altLang="cs-CZ" sz="19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	diagnóza v centru – fenotypově specifická léčba – u TRA, komorbidity OLA</a:t>
            </a:r>
            <a:endParaRPr lang="cs-CZ" altLang="cs-CZ" sz="3400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grpSp>
        <p:nvGrpSpPr>
          <p:cNvPr id="63508" name="Group 5"/>
          <p:cNvGrpSpPr>
            <a:grpSpLocks/>
          </p:cNvGrpSpPr>
          <p:nvPr/>
        </p:nvGrpSpPr>
        <p:grpSpPr bwMode="auto">
          <a:xfrm>
            <a:off x="628650" y="1065213"/>
            <a:ext cx="2832100" cy="2586037"/>
            <a:chOff x="3696" y="860"/>
            <a:chExt cx="1906" cy="1520"/>
          </a:xfrm>
        </p:grpSpPr>
        <p:grpSp>
          <p:nvGrpSpPr>
            <p:cNvPr id="63517" name="Skupina 5"/>
            <p:cNvGrpSpPr>
              <a:grpSpLocks/>
            </p:cNvGrpSpPr>
            <p:nvPr/>
          </p:nvGrpSpPr>
          <p:grpSpPr bwMode="auto">
            <a:xfrm>
              <a:off x="3696" y="860"/>
              <a:ext cx="1906" cy="1520"/>
              <a:chOff x="5724128" y="4344987"/>
              <a:chExt cx="2500312" cy="2513013"/>
            </a:xfrm>
          </p:grpSpPr>
          <p:pic>
            <p:nvPicPr>
              <p:cNvPr id="63519" name="Picture 1" descr="SLIDE 46.jpg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24128" y="4344987"/>
                <a:ext cx="2500312" cy="25130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Rectangle 8"/>
              <p:cNvSpPr/>
              <p:nvPr/>
            </p:nvSpPr>
            <p:spPr>
              <a:xfrm rot="18616622">
                <a:off x="5998691" y="4874087"/>
                <a:ext cx="1663488" cy="15098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none">
                <a:prstTxWarp prst="textArchUp">
                  <a:avLst>
                    <a:gd name="adj" fmla="val 5457498"/>
                  </a:avLst>
                </a:prstTxWarp>
                <a:spAutoFit/>
              </a:bodyPr>
              <a:lstStyle/>
              <a:p>
                <a:pPr algn="ctr" defTabSz="91424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i="1" kern="110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cs typeface="Arial"/>
                  </a:rPr>
                  <a:t>REVIEW RESPONSE</a:t>
                </a:r>
              </a:p>
            </p:txBody>
          </p:sp>
          <p:sp>
            <p:nvSpPr>
              <p:cNvPr id="9" name="Rectangle 9"/>
              <p:cNvSpPr/>
              <p:nvPr/>
            </p:nvSpPr>
            <p:spPr>
              <a:xfrm rot="3533141">
                <a:off x="6174633" y="4851990"/>
                <a:ext cx="1562188" cy="15098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1" wrap="none">
                <a:prstTxWarp prst="textArchUp">
                  <a:avLst>
                    <a:gd name="adj" fmla="val 5457498"/>
                  </a:avLst>
                </a:prstTxWarp>
                <a:spAutoFit/>
              </a:bodyPr>
              <a:lstStyle/>
              <a:p>
                <a:pPr algn="ctr" defTabSz="91424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i="1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cs typeface="Arial"/>
                  </a:rPr>
                  <a:t>ASSESS</a:t>
                </a:r>
              </a:p>
            </p:txBody>
          </p:sp>
          <p:sp>
            <p:nvSpPr>
              <p:cNvPr id="10" name="Rectangle 10"/>
              <p:cNvSpPr/>
              <p:nvPr/>
            </p:nvSpPr>
            <p:spPr>
              <a:xfrm rot="21356104">
                <a:off x="6174447" y="5333139"/>
                <a:ext cx="1492013" cy="1214002"/>
              </a:xfrm>
              <a:prstGeom prst="rect">
                <a:avLst/>
              </a:prstGeom>
              <a:noFill/>
            </p:spPr>
            <p:txBody>
              <a:bodyPr spcFirstLastPara="1" wrap="none">
                <a:prstTxWarp prst="textArchDown">
                  <a:avLst>
                    <a:gd name="adj" fmla="val 16604063"/>
                  </a:avLst>
                </a:prstTxWarp>
                <a:spAutoFit/>
              </a:bodyPr>
              <a:lstStyle/>
              <a:p>
                <a:pPr algn="ctr" defTabSz="91424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AU" sz="900" i="1" kern="110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Arial"/>
                    <a:ea typeface="ＭＳ Ｐゴシック" charset="0"/>
                    <a:cs typeface="Arial"/>
                  </a:rPr>
                  <a:t>ADJUST TREATMENT</a:t>
                </a:r>
                <a:endParaRPr lang="en-US" sz="900" i="1" kern="11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+mn-lt"/>
                  <a:ea typeface="ＭＳ Ｐゴシック" charset="0"/>
                  <a:cs typeface="ＭＳ Ｐゴシック" charset="0"/>
                </a:endParaRPr>
              </a:p>
            </p:txBody>
          </p:sp>
        </p:grpSp>
        <p:pic>
          <p:nvPicPr>
            <p:cNvPr id="63518" name="Picture 5"/>
            <p:cNvPicPr>
              <a:picLocks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41" y="1376"/>
              <a:ext cx="680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7388" name="Text Box 44"/>
          <p:cNvSpPr txBox="1">
            <a:spLocks noChangeArrowheads="1"/>
          </p:cNvSpPr>
          <p:nvPr/>
        </p:nvSpPr>
        <p:spPr bwMode="auto">
          <a:xfrm>
            <a:off x="292100" y="385763"/>
            <a:ext cx="13406438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1219200">
              <a:lnSpc>
                <a:spcPct val="90000"/>
              </a:lnSpc>
              <a:defRPr/>
            </a:pPr>
            <a:r>
              <a:rPr lang="cs-CZ" altLang="cs-CZ" sz="37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cs typeface="Helvetica" charset="0"/>
              </a:rPr>
              <a:t>Stupňovité schéma léčby dle GINA</a:t>
            </a:r>
          </a:p>
        </p:txBody>
      </p:sp>
      <p:sp>
        <p:nvSpPr>
          <p:cNvPr id="63510" name="Text Box 45"/>
          <p:cNvSpPr txBox="1">
            <a:spLocks noChangeArrowheads="1"/>
          </p:cNvSpPr>
          <p:nvPr/>
        </p:nvSpPr>
        <p:spPr bwMode="auto">
          <a:xfrm>
            <a:off x="0" y="6597650"/>
            <a:ext cx="1727200" cy="3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1909" tIns="60954" rIns="121909" bIns="60954">
            <a:spAutoFit/>
          </a:bodyPr>
          <a:lstStyle/>
          <a:p>
            <a:pPr defTabSz="1219200"/>
            <a:r>
              <a:rPr lang="cs-CZ" altLang="cs-CZ" sz="1300" i="1">
                <a:solidFill>
                  <a:schemeClr val="bg1"/>
                </a:solidFill>
                <a:latin typeface="Verdana" pitchFamily="34" charset="0"/>
              </a:rPr>
              <a:t>www.ginasthma.org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CC3364B-9181-49B4-90B8-11247366B1A2}"/>
              </a:ext>
            </a:extLst>
          </p:cNvPr>
          <p:cNvSpPr txBox="1"/>
          <p:nvPr/>
        </p:nvSpPr>
        <p:spPr>
          <a:xfrm>
            <a:off x="235987" y="2307461"/>
            <a:ext cx="11839588" cy="1200329"/>
          </a:xfrm>
          <a:prstGeom prst="rect">
            <a:avLst/>
          </a:prstGeom>
          <a:solidFill>
            <a:srgbClr val="C00000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sz="3600" dirty="0"/>
              <a:t>TRVALÁ SYSTÉMOVÁ KORTIKOTERAPIE </a:t>
            </a:r>
          </a:p>
          <a:p>
            <a:pPr algn="ctr"/>
            <a:r>
              <a:rPr lang="cs-CZ" sz="3600" dirty="0"/>
              <a:t>NESMÍ BÝT ZAHAJOVÁNA MIMO CENTRUM PRO TĚŽKÉ ASTMA</a:t>
            </a:r>
          </a:p>
        </p:txBody>
      </p:sp>
    </p:spTree>
    <p:extLst>
      <p:ext uri="{BB962C8B-B14F-4D97-AF65-F5344CB8AC3E}">
        <p14:creationId xmlns:p14="http://schemas.microsoft.com/office/powerpoint/2010/main" val="312906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0|1.1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9|1.1|9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3.7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1187</Words>
  <Application>Microsoft Office PowerPoint</Application>
  <PresentationFormat>Širokoúhlá obrazovka</PresentationFormat>
  <Paragraphs>201</Paragraphs>
  <Slides>37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6" baseType="lpstr">
      <vt:lpstr>Arial</vt:lpstr>
      <vt:lpstr>Arial CE</vt:lpstr>
      <vt:lpstr>Calibri</vt:lpstr>
      <vt:lpstr>Calibri Light</vt:lpstr>
      <vt:lpstr>Helvetica</vt:lpstr>
      <vt:lpstr>Tahoma</vt:lpstr>
      <vt:lpstr>Verdana</vt:lpstr>
      <vt:lpstr>Motiv Office</vt:lpstr>
      <vt:lpstr>Rastrový obrázek</vt:lpstr>
      <vt:lpstr>Návrh doporučeného postupu léčby těžkého astmatu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se změnilo a proč nový dokument</vt:lpstr>
      <vt:lpstr>Terminologie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GINA 2018 </vt:lpstr>
      <vt:lpstr>Sledování efektu léčby ? </vt:lpstr>
      <vt:lpstr>Prezentace aplikace PowerPoint</vt:lpstr>
      <vt:lpstr>Závěr</vt:lpstr>
      <vt:lpstr>Prezentace aplikace PowerPoint</vt:lpstr>
    </vt:vector>
  </TitlesOfParts>
  <Company>FNHK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Návrh doporučeného postupu léčby těžkého astmatu 2019</dc:title>
  <dc:creator>Sedlák, Vratislav</dc:creator>
  <cp:lastModifiedBy>rada.sedlak@gmail.com</cp:lastModifiedBy>
  <cp:revision>6</cp:revision>
  <dcterms:created xsi:type="dcterms:W3CDTF">2019-06-01T19:42:06Z</dcterms:created>
  <dcterms:modified xsi:type="dcterms:W3CDTF">2024-06-12T09:10:45Z</dcterms:modified>
</cp:coreProperties>
</file>