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18"/>
  </p:notesMasterIdLst>
  <p:sldIdLst>
    <p:sldId id="256" r:id="rId2"/>
    <p:sldId id="261" r:id="rId3"/>
    <p:sldId id="2146847695" r:id="rId4"/>
    <p:sldId id="2146847694" r:id="rId5"/>
    <p:sldId id="2135715117" r:id="rId6"/>
    <p:sldId id="257" r:id="rId7"/>
    <p:sldId id="259" r:id="rId8"/>
    <p:sldId id="263" r:id="rId9"/>
    <p:sldId id="260" r:id="rId10"/>
    <p:sldId id="264" r:id="rId11"/>
    <p:sldId id="265" r:id="rId12"/>
    <p:sldId id="266" r:id="rId13"/>
    <p:sldId id="267" r:id="rId14"/>
    <p:sldId id="2146847696" r:id="rId15"/>
    <p:sldId id="2146847697" r:id="rId16"/>
    <p:sldId id="268" r:id="rId1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83FE48-FF46-5242-8E2A-EFE2C1F67915}" v="1026" dt="2022-05-31T20:21:44.373"/>
    <p1510:client id="{C18D3CA3-3577-CFFD-18B4-6E7B90B47855}" v="388" dt="2022-06-02T19:22:24.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4"/>
    <p:restoredTop sz="94636"/>
  </p:normalViewPr>
  <p:slideViewPr>
    <p:cSldViewPr snapToGrid="0" snapToObjects="1" showGuides="1">
      <p:cViewPr varScale="1">
        <p:scale>
          <a:sx n="84" d="100"/>
          <a:sy n="84" d="100"/>
        </p:scale>
        <p:origin x="42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dirty="0" err="1">
                <a:solidFill>
                  <a:schemeClr val="accent2"/>
                </a:solidFill>
                <a:effectLst/>
              </a:rPr>
              <a:t>Omezená</a:t>
            </a:r>
            <a:r>
              <a:rPr lang="en-US" sz="1800" b="1" dirty="0">
                <a:solidFill>
                  <a:schemeClr val="accent2"/>
                </a:solidFill>
                <a:effectLst/>
              </a:rPr>
              <a:t> </a:t>
            </a:r>
            <a:r>
              <a:rPr lang="en-US" sz="1800" b="1" dirty="0" err="1">
                <a:solidFill>
                  <a:schemeClr val="accent2"/>
                </a:solidFill>
                <a:effectLst/>
              </a:rPr>
              <a:t>možnost</a:t>
            </a:r>
            <a:r>
              <a:rPr lang="en-US" sz="1800" b="1" dirty="0">
                <a:solidFill>
                  <a:schemeClr val="accent2"/>
                </a:solidFill>
                <a:effectLst/>
              </a:rPr>
              <a:t> </a:t>
            </a:r>
            <a:r>
              <a:rPr lang="en-US" sz="1800" b="1" dirty="0" err="1">
                <a:solidFill>
                  <a:schemeClr val="accent2"/>
                </a:solidFill>
                <a:effectLst/>
              </a:rPr>
              <a:t>zlepšení</a:t>
            </a:r>
            <a:r>
              <a:rPr lang="en-US" sz="1800" b="1" dirty="0">
                <a:solidFill>
                  <a:schemeClr val="accent2"/>
                </a:solidFill>
                <a:effectLst/>
              </a:rPr>
              <a:t> </a:t>
            </a:r>
            <a:r>
              <a:rPr lang="en-US" sz="1800" b="1" dirty="0" err="1">
                <a:solidFill>
                  <a:schemeClr val="accent2"/>
                </a:solidFill>
                <a:effectLst/>
              </a:rPr>
              <a:t>výsledků</a:t>
            </a:r>
            <a:r>
              <a:rPr lang="en-US" sz="1800" b="1" dirty="0">
                <a:solidFill>
                  <a:schemeClr val="accent2"/>
                </a:solidFill>
                <a:effectLst/>
              </a:rPr>
              <a:t> </a:t>
            </a:r>
            <a:r>
              <a:rPr lang="en-US" sz="1800" b="1" dirty="0" err="1">
                <a:solidFill>
                  <a:schemeClr val="accent2"/>
                </a:solidFill>
                <a:effectLst/>
              </a:rPr>
              <a:t>léčby</a:t>
            </a:r>
            <a:r>
              <a:rPr lang="en-US" sz="1800" b="1" dirty="0">
                <a:solidFill>
                  <a:schemeClr val="accent2"/>
                </a:solidFill>
                <a:effectLst/>
              </a:rPr>
              <a:t> </a:t>
            </a:r>
            <a:r>
              <a:rPr lang="en-US" sz="1800" b="1" dirty="0" err="1">
                <a:solidFill>
                  <a:schemeClr val="accent2"/>
                </a:solidFill>
                <a:effectLst/>
              </a:rPr>
              <a:t>astmatu</a:t>
            </a:r>
            <a:r>
              <a:rPr lang="en-US" sz="1800" b="1" dirty="0">
                <a:solidFill>
                  <a:schemeClr val="accent2"/>
                </a:solidFill>
                <a:effectLst/>
              </a:rPr>
              <a:t> </a:t>
            </a:r>
            <a:r>
              <a:rPr lang="en-US" sz="1800" b="1" dirty="0" err="1">
                <a:solidFill>
                  <a:schemeClr val="accent2"/>
                </a:solidFill>
                <a:effectLst/>
              </a:rPr>
              <a:t>protizánětlivou</a:t>
            </a:r>
            <a:r>
              <a:rPr lang="en-US" sz="1800" b="1" baseline="0" dirty="0">
                <a:solidFill>
                  <a:schemeClr val="accent2"/>
                </a:solidFill>
                <a:effectLst/>
              </a:rPr>
              <a:t> </a:t>
            </a:r>
            <a:r>
              <a:rPr lang="en-US" sz="1800" b="1" baseline="0" dirty="0" err="1">
                <a:solidFill>
                  <a:schemeClr val="accent2"/>
                </a:solidFill>
                <a:effectLst/>
              </a:rPr>
              <a:t>léčbou</a:t>
            </a:r>
            <a:r>
              <a:rPr lang="en-US" sz="1800" b="1" baseline="0" dirty="0">
                <a:solidFill>
                  <a:schemeClr val="accent2"/>
                </a:solidFill>
                <a:effectLst/>
              </a:rPr>
              <a:t> </a:t>
            </a:r>
            <a:r>
              <a:rPr lang="en-US" sz="1800" b="1" dirty="0">
                <a:solidFill>
                  <a:schemeClr val="accent2"/>
                </a:solidFill>
                <a:effectLst/>
              </a:rPr>
              <a:t>(TENOR, </a:t>
            </a:r>
            <a:r>
              <a:rPr lang="en-US" sz="1800" b="1" dirty="0" err="1">
                <a:solidFill>
                  <a:schemeClr val="accent2"/>
                </a:solidFill>
                <a:effectLst/>
              </a:rPr>
              <a:t>věk</a:t>
            </a:r>
            <a:r>
              <a:rPr lang="en-US" sz="1800" b="1" dirty="0">
                <a:solidFill>
                  <a:schemeClr val="accent2"/>
                </a:solidFill>
                <a:effectLst/>
              </a:rPr>
              <a:t> 18+)</a:t>
            </a:r>
            <a:r>
              <a:rPr lang="en-US" sz="1800" b="1" baseline="30000" dirty="0">
                <a:solidFill>
                  <a:schemeClr val="accent2"/>
                </a:solidFill>
                <a:effectLst/>
              </a:rPr>
              <a:t>5</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bar"/>
        <c:grouping val="clustered"/>
        <c:varyColors val="0"/>
        <c:ser>
          <c:idx val="0"/>
          <c:order val="0"/>
          <c:tx>
            <c:strRef>
              <c:f>Sheet1!$B$1</c:f>
              <c:strCache>
                <c:ptCount val="1"/>
                <c:pt idx="0">
                  <c:v>3+ Controllers (n=1926)</c:v>
                </c:pt>
              </c:strCache>
            </c:strRef>
          </c:tx>
          <c:spPr>
            <a:solidFill>
              <a:schemeClr val="accent1"/>
            </a:solidFill>
            <a:ln>
              <a:noFill/>
            </a:ln>
            <a:effectLst/>
          </c:spPr>
          <c:invertIfNegative val="0"/>
          <c:cat>
            <c:strRef>
              <c:f>Sheet1!$A$2:$A$6</c:f>
              <c:strCache>
                <c:ptCount val="5"/>
                <c:pt idx="0">
                  <c:v>Unscheduled office visit in last 3 months</c:v>
                </c:pt>
                <c:pt idx="1">
                  <c:v>SCS burst in last 3 months</c:v>
                </c:pt>
                <c:pt idx="2">
                  <c:v>Overnight Hospitalization in last 3 months</c:v>
                </c:pt>
                <c:pt idx="3">
                  <c:v>ED visit in last 3 months</c:v>
                </c:pt>
                <c:pt idx="4">
                  <c:v>Intubation</c:v>
                </c:pt>
              </c:strCache>
            </c:strRef>
          </c:cat>
          <c:val>
            <c:numRef>
              <c:f>Sheet1!$B$2:$B$6</c:f>
              <c:numCache>
                <c:formatCode>General</c:formatCode>
                <c:ptCount val="5"/>
                <c:pt idx="0">
                  <c:v>48</c:v>
                </c:pt>
                <c:pt idx="1">
                  <c:v>52.8</c:v>
                </c:pt>
                <c:pt idx="2">
                  <c:v>6</c:v>
                </c:pt>
                <c:pt idx="3">
                  <c:v>15.2</c:v>
                </c:pt>
                <c:pt idx="4">
                  <c:v>13.6</c:v>
                </c:pt>
              </c:numCache>
            </c:numRef>
          </c:val>
          <c:extLst>
            <c:ext xmlns:c16="http://schemas.microsoft.com/office/drawing/2014/chart" uri="{C3380CC4-5D6E-409C-BE32-E72D297353CC}">
              <c16:uniqueId val="{00000000-3E81-4A0C-BF12-FAC2214DE7E6}"/>
            </c:ext>
          </c:extLst>
        </c:ser>
        <c:ser>
          <c:idx val="1"/>
          <c:order val="1"/>
          <c:tx>
            <c:strRef>
              <c:f>Sheet1!$C$1</c:f>
              <c:strCache>
                <c:ptCount val="1"/>
                <c:pt idx="0">
                  <c:v>2 Controllers (n=1269)</c:v>
                </c:pt>
              </c:strCache>
            </c:strRef>
          </c:tx>
          <c:spPr>
            <a:solidFill>
              <a:schemeClr val="accent2"/>
            </a:solidFill>
            <a:ln>
              <a:noFill/>
            </a:ln>
            <a:effectLst/>
          </c:spPr>
          <c:invertIfNegative val="0"/>
          <c:cat>
            <c:strRef>
              <c:f>Sheet1!$A$2:$A$6</c:f>
              <c:strCache>
                <c:ptCount val="5"/>
                <c:pt idx="0">
                  <c:v>Unscheduled office visit in last 3 months</c:v>
                </c:pt>
                <c:pt idx="1">
                  <c:v>SCS burst in last 3 months</c:v>
                </c:pt>
                <c:pt idx="2">
                  <c:v>Overnight Hospitalization in last 3 months</c:v>
                </c:pt>
                <c:pt idx="3">
                  <c:v>ED visit in last 3 months</c:v>
                </c:pt>
                <c:pt idx="4">
                  <c:v>Intubation</c:v>
                </c:pt>
              </c:strCache>
            </c:strRef>
          </c:cat>
          <c:val>
            <c:numRef>
              <c:f>Sheet1!$C$2:$C$6</c:f>
              <c:numCache>
                <c:formatCode>General</c:formatCode>
                <c:ptCount val="5"/>
                <c:pt idx="0">
                  <c:v>41.9</c:v>
                </c:pt>
                <c:pt idx="1">
                  <c:v>40.700000000000003</c:v>
                </c:pt>
                <c:pt idx="2">
                  <c:v>3.4</c:v>
                </c:pt>
                <c:pt idx="3">
                  <c:v>12.1</c:v>
                </c:pt>
                <c:pt idx="4">
                  <c:v>11.2</c:v>
                </c:pt>
              </c:numCache>
            </c:numRef>
          </c:val>
          <c:extLst>
            <c:ext xmlns:c16="http://schemas.microsoft.com/office/drawing/2014/chart" uri="{C3380CC4-5D6E-409C-BE32-E72D297353CC}">
              <c16:uniqueId val="{00000001-3E81-4A0C-BF12-FAC2214DE7E6}"/>
            </c:ext>
          </c:extLst>
        </c:ser>
        <c:ser>
          <c:idx val="2"/>
          <c:order val="2"/>
          <c:tx>
            <c:strRef>
              <c:f>Sheet1!$D$1</c:f>
              <c:strCache>
                <c:ptCount val="1"/>
                <c:pt idx="0">
                  <c:v>1 Controller (n=235)</c:v>
                </c:pt>
              </c:strCache>
            </c:strRef>
          </c:tx>
          <c:spPr>
            <a:solidFill>
              <a:schemeClr val="accent3"/>
            </a:solidFill>
            <a:ln>
              <a:noFill/>
            </a:ln>
            <a:effectLst/>
          </c:spPr>
          <c:invertIfNegative val="0"/>
          <c:cat>
            <c:strRef>
              <c:f>Sheet1!$A$2:$A$6</c:f>
              <c:strCache>
                <c:ptCount val="5"/>
                <c:pt idx="0">
                  <c:v>Unscheduled office visit in last 3 months</c:v>
                </c:pt>
                <c:pt idx="1">
                  <c:v>SCS burst in last 3 months</c:v>
                </c:pt>
                <c:pt idx="2">
                  <c:v>Overnight Hospitalization in last 3 months</c:v>
                </c:pt>
                <c:pt idx="3">
                  <c:v>ED visit in last 3 months</c:v>
                </c:pt>
                <c:pt idx="4">
                  <c:v>Intubation</c:v>
                </c:pt>
              </c:strCache>
            </c:strRef>
          </c:cat>
          <c:val>
            <c:numRef>
              <c:f>Sheet1!$D$2:$D$6</c:f>
              <c:numCache>
                <c:formatCode>General</c:formatCode>
                <c:ptCount val="5"/>
                <c:pt idx="0">
                  <c:v>51.1</c:v>
                </c:pt>
                <c:pt idx="1">
                  <c:v>54</c:v>
                </c:pt>
                <c:pt idx="2">
                  <c:v>6.4</c:v>
                </c:pt>
                <c:pt idx="3">
                  <c:v>22.1</c:v>
                </c:pt>
                <c:pt idx="4">
                  <c:v>11.5</c:v>
                </c:pt>
              </c:numCache>
            </c:numRef>
          </c:val>
          <c:extLst>
            <c:ext xmlns:c16="http://schemas.microsoft.com/office/drawing/2014/chart" uri="{C3380CC4-5D6E-409C-BE32-E72D297353CC}">
              <c16:uniqueId val="{00000002-3E81-4A0C-BF12-FAC2214DE7E6}"/>
            </c:ext>
          </c:extLst>
        </c:ser>
        <c:dLbls>
          <c:showLegendKey val="0"/>
          <c:showVal val="0"/>
          <c:showCatName val="0"/>
          <c:showSerName val="0"/>
          <c:showPercent val="0"/>
          <c:showBubbleSize val="0"/>
        </c:dLbls>
        <c:gapWidth val="182"/>
        <c:axId val="1722027472"/>
        <c:axId val="1722025392"/>
      </c:barChart>
      <c:catAx>
        <c:axId val="1722027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722025392"/>
        <c:crosses val="autoZero"/>
        <c:auto val="1"/>
        <c:lblAlgn val="ctr"/>
        <c:lblOffset val="100"/>
        <c:noMultiLvlLbl val="0"/>
      </c:catAx>
      <c:valAx>
        <c:axId val="17220253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200" dirty="0"/>
                  <a:t>Percentage of Patients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722027472"/>
        <c:crosses val="autoZero"/>
        <c:crossBetween val="between"/>
      </c:valAx>
      <c:spPr>
        <a:noFill/>
        <a:ln>
          <a:noFill/>
        </a:ln>
        <a:effectLst/>
      </c:spPr>
    </c:plotArea>
    <c:legend>
      <c:legendPos val="b"/>
      <c:layout>
        <c:manualLayout>
          <c:xMode val="edge"/>
          <c:yMode val="edge"/>
          <c:x val="3.2044523111437295E-2"/>
          <c:y val="0.89867928040510303"/>
          <c:w val="0.95449639669237651"/>
          <c:h val="0.1013207195948969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A7DF3C-F617-41A0-89D6-79EF0E28FEF3}" type="doc">
      <dgm:prSet loTypeId="urn:microsoft.com/office/officeart/2018/2/layout/IconCircle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E371E8C9-A54A-48E2-91A4-B8A231DE9200}">
      <dgm:prSet/>
      <dgm:spPr/>
      <dgm:t>
        <a:bodyPr/>
        <a:lstStyle/>
        <a:p>
          <a:pPr>
            <a:lnSpc>
              <a:spcPct val="100000"/>
            </a:lnSpc>
          </a:pPr>
          <a:r>
            <a:rPr lang="cs-CZ" dirty="0"/>
            <a:t>Remise = důležitý koncept a cíl</a:t>
          </a:r>
        </a:p>
      </dgm:t>
    </dgm:pt>
    <dgm:pt modelId="{906C3772-4CE3-48E3-A03C-9F1B7921CB24}" type="parTrans" cxnId="{555AE1A7-2C68-4D7B-9C3D-BC6583B05856}">
      <dgm:prSet/>
      <dgm:spPr/>
      <dgm:t>
        <a:bodyPr/>
        <a:lstStyle/>
        <a:p>
          <a:endParaRPr lang="en-US"/>
        </a:p>
      </dgm:t>
    </dgm:pt>
    <dgm:pt modelId="{D759A66D-CAD5-4CF5-BD22-72BCCAE28A35}" type="sibTrans" cxnId="{555AE1A7-2C68-4D7B-9C3D-BC6583B05856}">
      <dgm:prSet/>
      <dgm:spPr/>
      <dgm:t>
        <a:bodyPr/>
        <a:lstStyle/>
        <a:p>
          <a:pPr>
            <a:lnSpc>
              <a:spcPct val="100000"/>
            </a:lnSpc>
          </a:pPr>
          <a:endParaRPr lang="en-US"/>
        </a:p>
      </dgm:t>
    </dgm:pt>
    <dgm:pt modelId="{68D38BB2-9230-4779-AC37-A06ADB8E7893}">
      <dgm:prSet/>
      <dgm:spPr/>
      <dgm:t>
        <a:bodyPr/>
        <a:lstStyle/>
        <a:p>
          <a:pPr>
            <a:lnSpc>
              <a:spcPct val="100000"/>
            </a:lnSpc>
          </a:pPr>
          <a:r>
            <a:rPr lang="cs-CZ" dirty="0"/>
            <a:t>Dosažitelný cíl v mnoha oborech (revmatoidní artritida)</a:t>
          </a:r>
          <a:endParaRPr lang="en-US" dirty="0"/>
        </a:p>
      </dgm:t>
    </dgm:pt>
    <dgm:pt modelId="{B219BF0B-E5A9-4F4A-B9E1-F8B2029DDF81}" type="parTrans" cxnId="{E5187DC8-391B-4BCF-9906-71F7B9B1AE16}">
      <dgm:prSet/>
      <dgm:spPr/>
      <dgm:t>
        <a:bodyPr/>
        <a:lstStyle/>
        <a:p>
          <a:endParaRPr lang="en-US"/>
        </a:p>
      </dgm:t>
    </dgm:pt>
    <dgm:pt modelId="{3B94875E-B023-4BEF-8C97-D5F36503A02C}" type="sibTrans" cxnId="{E5187DC8-391B-4BCF-9906-71F7B9B1AE16}">
      <dgm:prSet/>
      <dgm:spPr/>
      <dgm:t>
        <a:bodyPr/>
        <a:lstStyle/>
        <a:p>
          <a:pPr>
            <a:lnSpc>
              <a:spcPct val="100000"/>
            </a:lnSpc>
          </a:pPr>
          <a:endParaRPr lang="en-US"/>
        </a:p>
      </dgm:t>
    </dgm:pt>
    <dgm:pt modelId="{33F41A17-AECD-47C7-8869-A9731C8A0774}">
      <dgm:prSet/>
      <dgm:spPr/>
      <dgm:t>
        <a:bodyPr/>
        <a:lstStyle/>
        <a:p>
          <a:pPr>
            <a:lnSpc>
              <a:spcPct val="100000"/>
            </a:lnSpc>
          </a:pPr>
          <a:r>
            <a:rPr lang="cs-CZ" dirty="0"/>
            <a:t>Remise je dlouhodobým cílem i v klinické </a:t>
          </a:r>
          <a:r>
            <a:rPr lang="cs-CZ" dirty="0" err="1"/>
            <a:t>onklogii</a:t>
          </a:r>
          <a:endParaRPr lang="en-US" dirty="0"/>
        </a:p>
      </dgm:t>
    </dgm:pt>
    <dgm:pt modelId="{5FE32F09-394F-4494-8D15-8F3D4656C5A6}" type="parTrans" cxnId="{B444712D-675C-4B2D-A29A-CE41D211AA9E}">
      <dgm:prSet/>
      <dgm:spPr/>
      <dgm:t>
        <a:bodyPr/>
        <a:lstStyle/>
        <a:p>
          <a:endParaRPr lang="en-US"/>
        </a:p>
      </dgm:t>
    </dgm:pt>
    <dgm:pt modelId="{588B1F70-B1BA-43F8-9AA9-77C298757B72}" type="sibTrans" cxnId="{B444712D-675C-4B2D-A29A-CE41D211AA9E}">
      <dgm:prSet/>
      <dgm:spPr/>
      <dgm:t>
        <a:bodyPr/>
        <a:lstStyle/>
        <a:p>
          <a:pPr>
            <a:lnSpc>
              <a:spcPct val="100000"/>
            </a:lnSpc>
          </a:pPr>
          <a:endParaRPr lang="en-US"/>
        </a:p>
      </dgm:t>
    </dgm:pt>
    <dgm:pt modelId="{8E974C89-F65C-438B-9A3A-FD9DCDD7743A}">
      <dgm:prSet/>
      <dgm:spPr/>
      <dgm:t>
        <a:bodyPr/>
        <a:lstStyle/>
        <a:p>
          <a:pPr>
            <a:lnSpc>
              <a:spcPct val="100000"/>
            </a:lnSpc>
          </a:pPr>
          <a:r>
            <a:rPr lang="cs-CZ" dirty="0"/>
            <a:t>Definice je problém</a:t>
          </a:r>
          <a:endParaRPr lang="en-US" dirty="0"/>
        </a:p>
      </dgm:t>
    </dgm:pt>
    <dgm:pt modelId="{C6C587C7-D649-41D1-85A2-850F6E628AEA}" type="parTrans" cxnId="{48358236-2C86-4BE1-B5C6-5966341A6BF8}">
      <dgm:prSet/>
      <dgm:spPr/>
      <dgm:t>
        <a:bodyPr/>
        <a:lstStyle/>
        <a:p>
          <a:endParaRPr lang="en-US"/>
        </a:p>
      </dgm:t>
    </dgm:pt>
    <dgm:pt modelId="{DD84FF91-C751-462E-91CF-5936DA64FD79}" type="sibTrans" cxnId="{48358236-2C86-4BE1-B5C6-5966341A6BF8}">
      <dgm:prSet/>
      <dgm:spPr/>
      <dgm:t>
        <a:bodyPr/>
        <a:lstStyle/>
        <a:p>
          <a:pPr>
            <a:lnSpc>
              <a:spcPct val="100000"/>
            </a:lnSpc>
          </a:pPr>
          <a:endParaRPr lang="en-US"/>
        </a:p>
      </dgm:t>
    </dgm:pt>
    <dgm:pt modelId="{73CE78CD-4C48-4046-B621-9F278CFB669F}">
      <dgm:prSet/>
      <dgm:spPr/>
      <dgm:t>
        <a:bodyPr/>
        <a:lstStyle/>
        <a:p>
          <a:pPr>
            <a:lnSpc>
              <a:spcPct val="100000"/>
            </a:lnSpc>
          </a:pPr>
          <a:r>
            <a:rPr lang="cs-CZ" dirty="0"/>
            <a:t>Remise bez léčby u astmatu ?</a:t>
          </a:r>
        </a:p>
      </dgm:t>
    </dgm:pt>
    <dgm:pt modelId="{0734EC1C-D2D4-45EB-B861-7F07E6039411}" type="parTrans" cxnId="{28C6FEE8-37C5-469D-937A-1C4731E0FF27}">
      <dgm:prSet/>
      <dgm:spPr/>
      <dgm:t>
        <a:bodyPr/>
        <a:lstStyle/>
        <a:p>
          <a:endParaRPr lang="en-US"/>
        </a:p>
      </dgm:t>
    </dgm:pt>
    <dgm:pt modelId="{566E3D2B-F6C5-427E-857A-565A1E116574}" type="sibTrans" cxnId="{28C6FEE8-37C5-469D-937A-1C4731E0FF27}">
      <dgm:prSet/>
      <dgm:spPr/>
      <dgm:t>
        <a:bodyPr/>
        <a:lstStyle/>
        <a:p>
          <a:endParaRPr lang="en-US"/>
        </a:p>
      </dgm:t>
    </dgm:pt>
    <dgm:pt modelId="{6D6A70D5-C550-4384-9FAA-FA3E030F10A3}" type="pres">
      <dgm:prSet presAssocID="{81A7DF3C-F617-41A0-89D6-79EF0E28FEF3}" presName="root" presStyleCnt="0">
        <dgm:presLayoutVars>
          <dgm:dir/>
          <dgm:resizeHandles val="exact"/>
        </dgm:presLayoutVars>
      </dgm:prSet>
      <dgm:spPr/>
    </dgm:pt>
    <dgm:pt modelId="{E6660008-4FFF-4454-B12E-18FA285AB4F5}" type="pres">
      <dgm:prSet presAssocID="{81A7DF3C-F617-41A0-89D6-79EF0E28FEF3}" presName="container" presStyleCnt="0">
        <dgm:presLayoutVars>
          <dgm:dir/>
          <dgm:resizeHandles val="exact"/>
        </dgm:presLayoutVars>
      </dgm:prSet>
      <dgm:spPr/>
    </dgm:pt>
    <dgm:pt modelId="{377D82A8-460A-4243-875C-9BEBFC8F6A7C}" type="pres">
      <dgm:prSet presAssocID="{E371E8C9-A54A-48E2-91A4-B8A231DE9200}" presName="compNode" presStyleCnt="0"/>
      <dgm:spPr/>
    </dgm:pt>
    <dgm:pt modelId="{7AE76B62-E3EE-4AA6-A659-F5A89E7940A6}" type="pres">
      <dgm:prSet presAssocID="{E371E8C9-A54A-48E2-91A4-B8A231DE9200}" presName="iconBgRect" presStyleLbl="bgShp" presStyleIdx="0" presStyleCnt="5"/>
      <dgm:spPr/>
    </dgm:pt>
    <dgm:pt modelId="{6BFB2780-777A-47C4-A0B7-63A2513D4D6D}" type="pres">
      <dgm:prSet presAssocID="{E371E8C9-A54A-48E2-91A4-B8A231DE920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oskop"/>
        </a:ext>
      </dgm:extLst>
    </dgm:pt>
    <dgm:pt modelId="{81A2BBF7-1726-4DE8-9317-2FBA00A703E3}" type="pres">
      <dgm:prSet presAssocID="{E371E8C9-A54A-48E2-91A4-B8A231DE9200}" presName="spaceRect" presStyleCnt="0"/>
      <dgm:spPr/>
    </dgm:pt>
    <dgm:pt modelId="{194E9D5E-8904-456F-8B94-7E4D80C3576D}" type="pres">
      <dgm:prSet presAssocID="{E371E8C9-A54A-48E2-91A4-B8A231DE9200}" presName="textRect" presStyleLbl="revTx" presStyleIdx="0" presStyleCnt="5">
        <dgm:presLayoutVars>
          <dgm:chMax val="1"/>
          <dgm:chPref val="1"/>
        </dgm:presLayoutVars>
      </dgm:prSet>
      <dgm:spPr/>
    </dgm:pt>
    <dgm:pt modelId="{B00CD98A-6EB2-4D35-BFA9-4840CFC48412}" type="pres">
      <dgm:prSet presAssocID="{D759A66D-CAD5-4CF5-BD22-72BCCAE28A35}" presName="sibTrans" presStyleLbl="sibTrans2D1" presStyleIdx="0" presStyleCnt="0"/>
      <dgm:spPr/>
    </dgm:pt>
    <dgm:pt modelId="{6E96F8AD-0B32-44BA-8193-BEC89BF70A35}" type="pres">
      <dgm:prSet presAssocID="{68D38BB2-9230-4779-AC37-A06ADB8E7893}" presName="compNode" presStyleCnt="0"/>
      <dgm:spPr/>
    </dgm:pt>
    <dgm:pt modelId="{0AF96924-FA4E-4F47-A472-FF9EDA14C70F}" type="pres">
      <dgm:prSet presAssocID="{68D38BB2-9230-4779-AC37-A06ADB8E7893}" presName="iconBgRect" presStyleLbl="bgShp" presStyleIdx="1" presStyleCnt="5"/>
      <dgm:spPr/>
    </dgm:pt>
    <dgm:pt modelId="{44AA038E-509C-4C57-A55A-E3778ED2BD5D}" type="pres">
      <dgm:prSet presAssocID="{68D38BB2-9230-4779-AC37-A06ADB8E789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Zaškrtnutí"/>
        </a:ext>
      </dgm:extLst>
    </dgm:pt>
    <dgm:pt modelId="{27C1DE51-2F85-41E0-9342-D5020E3B6FCC}" type="pres">
      <dgm:prSet presAssocID="{68D38BB2-9230-4779-AC37-A06ADB8E7893}" presName="spaceRect" presStyleCnt="0"/>
      <dgm:spPr/>
    </dgm:pt>
    <dgm:pt modelId="{B286E0DA-8E46-4317-BDA3-4A57B3F31C92}" type="pres">
      <dgm:prSet presAssocID="{68D38BB2-9230-4779-AC37-A06ADB8E7893}" presName="textRect" presStyleLbl="revTx" presStyleIdx="1" presStyleCnt="5">
        <dgm:presLayoutVars>
          <dgm:chMax val="1"/>
          <dgm:chPref val="1"/>
        </dgm:presLayoutVars>
      </dgm:prSet>
      <dgm:spPr/>
    </dgm:pt>
    <dgm:pt modelId="{261A039C-9E0B-4AC3-865D-9C081488A3ED}" type="pres">
      <dgm:prSet presAssocID="{3B94875E-B023-4BEF-8C97-D5F36503A02C}" presName="sibTrans" presStyleLbl="sibTrans2D1" presStyleIdx="0" presStyleCnt="0"/>
      <dgm:spPr/>
    </dgm:pt>
    <dgm:pt modelId="{207B0FCB-D471-4CA8-A7B1-475A7866A74E}" type="pres">
      <dgm:prSet presAssocID="{33F41A17-AECD-47C7-8869-A9731C8A0774}" presName="compNode" presStyleCnt="0"/>
      <dgm:spPr/>
    </dgm:pt>
    <dgm:pt modelId="{69D22379-7C8C-40D6-B623-E8CD9AE3637F}" type="pres">
      <dgm:prSet presAssocID="{33F41A17-AECD-47C7-8869-A9731C8A0774}" presName="iconBgRect" presStyleLbl="bgShp" presStyleIdx="2" presStyleCnt="5"/>
      <dgm:spPr/>
    </dgm:pt>
    <dgm:pt modelId="{859C0011-C372-4C06-870E-E4D12F24068C}" type="pres">
      <dgm:prSet presAssocID="{33F41A17-AECD-47C7-8869-A9731C8A077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efa do černého"/>
        </a:ext>
      </dgm:extLst>
    </dgm:pt>
    <dgm:pt modelId="{C37DEA4B-F7EA-40CD-A302-F94E95317A7D}" type="pres">
      <dgm:prSet presAssocID="{33F41A17-AECD-47C7-8869-A9731C8A0774}" presName="spaceRect" presStyleCnt="0"/>
      <dgm:spPr/>
    </dgm:pt>
    <dgm:pt modelId="{94FAB205-44FE-41B0-9657-BFA1E77D5E09}" type="pres">
      <dgm:prSet presAssocID="{33F41A17-AECD-47C7-8869-A9731C8A0774}" presName="textRect" presStyleLbl="revTx" presStyleIdx="2" presStyleCnt="5">
        <dgm:presLayoutVars>
          <dgm:chMax val="1"/>
          <dgm:chPref val="1"/>
        </dgm:presLayoutVars>
      </dgm:prSet>
      <dgm:spPr/>
    </dgm:pt>
    <dgm:pt modelId="{7B2651E5-45CD-4095-A76B-F0E1DB00DC18}" type="pres">
      <dgm:prSet presAssocID="{588B1F70-B1BA-43F8-9AA9-77C298757B72}" presName="sibTrans" presStyleLbl="sibTrans2D1" presStyleIdx="0" presStyleCnt="0"/>
      <dgm:spPr/>
    </dgm:pt>
    <dgm:pt modelId="{041283AE-7EC2-421F-A2EB-55AD6BEAC4E3}" type="pres">
      <dgm:prSet presAssocID="{8E974C89-F65C-438B-9A3A-FD9DCDD7743A}" presName="compNode" presStyleCnt="0"/>
      <dgm:spPr/>
    </dgm:pt>
    <dgm:pt modelId="{9A60B729-D3C5-4A13-A748-82261715AF23}" type="pres">
      <dgm:prSet presAssocID="{8E974C89-F65C-438B-9A3A-FD9DCDD7743A}" presName="iconBgRect" presStyleLbl="bgShp" presStyleIdx="3" presStyleCnt="5"/>
      <dgm:spPr/>
    </dgm:pt>
    <dgm:pt modelId="{31142B05-08DB-45BF-96C8-BE57D117B6E0}" type="pres">
      <dgm:prSet presAssocID="{8E974C89-F65C-438B-9A3A-FD9DCDD7743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st Aid Kit"/>
        </a:ext>
      </dgm:extLst>
    </dgm:pt>
    <dgm:pt modelId="{38C62EC7-2FBC-4CBB-9954-64D29050A310}" type="pres">
      <dgm:prSet presAssocID="{8E974C89-F65C-438B-9A3A-FD9DCDD7743A}" presName="spaceRect" presStyleCnt="0"/>
      <dgm:spPr/>
    </dgm:pt>
    <dgm:pt modelId="{CBCB1272-45E4-4CE0-9D72-FD733BA3F409}" type="pres">
      <dgm:prSet presAssocID="{8E974C89-F65C-438B-9A3A-FD9DCDD7743A}" presName="textRect" presStyleLbl="revTx" presStyleIdx="3" presStyleCnt="5">
        <dgm:presLayoutVars>
          <dgm:chMax val="1"/>
          <dgm:chPref val="1"/>
        </dgm:presLayoutVars>
      </dgm:prSet>
      <dgm:spPr/>
    </dgm:pt>
    <dgm:pt modelId="{7AEB6785-FCDD-4C1E-9638-1A05A607CE7D}" type="pres">
      <dgm:prSet presAssocID="{DD84FF91-C751-462E-91CF-5936DA64FD79}" presName="sibTrans" presStyleLbl="sibTrans2D1" presStyleIdx="0" presStyleCnt="0"/>
      <dgm:spPr/>
    </dgm:pt>
    <dgm:pt modelId="{14DD85E3-CD61-4DC5-9CA7-409D44DCB2A2}" type="pres">
      <dgm:prSet presAssocID="{73CE78CD-4C48-4046-B621-9F278CFB669F}" presName="compNode" presStyleCnt="0"/>
      <dgm:spPr/>
    </dgm:pt>
    <dgm:pt modelId="{C90D37FF-66F2-44C6-823C-1E20EE1734B7}" type="pres">
      <dgm:prSet presAssocID="{73CE78CD-4C48-4046-B621-9F278CFB669F}" presName="iconBgRect" presStyleLbl="bgShp" presStyleIdx="4" presStyleCnt="5"/>
      <dgm:spPr/>
    </dgm:pt>
    <dgm:pt modelId="{398CAE48-7643-4E5F-AD64-A948F4661BF2}" type="pres">
      <dgm:prSet presAssocID="{73CE78CD-4C48-4046-B621-9F278CFB669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ékař"/>
        </a:ext>
      </dgm:extLst>
    </dgm:pt>
    <dgm:pt modelId="{6220C17E-C1D3-406C-A220-CB2EC5FF17A7}" type="pres">
      <dgm:prSet presAssocID="{73CE78CD-4C48-4046-B621-9F278CFB669F}" presName="spaceRect" presStyleCnt="0"/>
      <dgm:spPr/>
    </dgm:pt>
    <dgm:pt modelId="{035712BD-5F75-49C3-9098-B4E706909BAB}" type="pres">
      <dgm:prSet presAssocID="{73CE78CD-4C48-4046-B621-9F278CFB669F}" presName="textRect" presStyleLbl="revTx" presStyleIdx="4" presStyleCnt="5">
        <dgm:presLayoutVars>
          <dgm:chMax val="1"/>
          <dgm:chPref val="1"/>
        </dgm:presLayoutVars>
      </dgm:prSet>
      <dgm:spPr/>
    </dgm:pt>
  </dgm:ptLst>
  <dgm:cxnLst>
    <dgm:cxn modelId="{B444712D-675C-4B2D-A29A-CE41D211AA9E}" srcId="{81A7DF3C-F617-41A0-89D6-79EF0E28FEF3}" destId="{33F41A17-AECD-47C7-8869-A9731C8A0774}" srcOrd="2" destOrd="0" parTransId="{5FE32F09-394F-4494-8D15-8F3D4656C5A6}" sibTransId="{588B1F70-B1BA-43F8-9AA9-77C298757B72}"/>
    <dgm:cxn modelId="{AAEA1431-418C-9D46-A239-794BAC25D933}" type="presOf" srcId="{68D38BB2-9230-4779-AC37-A06ADB8E7893}" destId="{B286E0DA-8E46-4317-BDA3-4A57B3F31C92}" srcOrd="0" destOrd="0" presId="urn:microsoft.com/office/officeart/2018/2/layout/IconCircleList"/>
    <dgm:cxn modelId="{74DFB133-EED0-464C-9048-73C3501D521F}" type="presOf" srcId="{73CE78CD-4C48-4046-B621-9F278CFB669F}" destId="{035712BD-5F75-49C3-9098-B4E706909BAB}" srcOrd="0" destOrd="0" presId="urn:microsoft.com/office/officeart/2018/2/layout/IconCircleList"/>
    <dgm:cxn modelId="{48358236-2C86-4BE1-B5C6-5966341A6BF8}" srcId="{81A7DF3C-F617-41A0-89D6-79EF0E28FEF3}" destId="{8E974C89-F65C-438B-9A3A-FD9DCDD7743A}" srcOrd="3" destOrd="0" parTransId="{C6C587C7-D649-41D1-85A2-850F6E628AEA}" sibTransId="{DD84FF91-C751-462E-91CF-5936DA64FD79}"/>
    <dgm:cxn modelId="{E324C85D-0065-4743-8AD4-DFCB30F539BA}" type="presOf" srcId="{E371E8C9-A54A-48E2-91A4-B8A231DE9200}" destId="{194E9D5E-8904-456F-8B94-7E4D80C3576D}" srcOrd="0" destOrd="0" presId="urn:microsoft.com/office/officeart/2018/2/layout/IconCircleList"/>
    <dgm:cxn modelId="{D045FA60-8F6E-B24A-A6E8-F43EDAF59D58}" type="presOf" srcId="{81A7DF3C-F617-41A0-89D6-79EF0E28FEF3}" destId="{6D6A70D5-C550-4384-9FAA-FA3E030F10A3}" srcOrd="0" destOrd="0" presId="urn:microsoft.com/office/officeart/2018/2/layout/IconCircleList"/>
    <dgm:cxn modelId="{781C5364-CDD6-F843-A74F-EE87695D50BA}" type="presOf" srcId="{33F41A17-AECD-47C7-8869-A9731C8A0774}" destId="{94FAB205-44FE-41B0-9657-BFA1E77D5E09}" srcOrd="0" destOrd="0" presId="urn:microsoft.com/office/officeart/2018/2/layout/IconCircleList"/>
    <dgm:cxn modelId="{562DA886-045F-0B4D-94FB-58C1BBB6C1F5}" type="presOf" srcId="{3B94875E-B023-4BEF-8C97-D5F36503A02C}" destId="{261A039C-9E0B-4AC3-865D-9C081488A3ED}" srcOrd="0" destOrd="0" presId="urn:microsoft.com/office/officeart/2018/2/layout/IconCircleList"/>
    <dgm:cxn modelId="{1388C29B-AAC0-9346-8B0A-C4A9E0FD476D}" type="presOf" srcId="{8E974C89-F65C-438B-9A3A-FD9DCDD7743A}" destId="{CBCB1272-45E4-4CE0-9D72-FD733BA3F409}" srcOrd="0" destOrd="0" presId="urn:microsoft.com/office/officeart/2018/2/layout/IconCircleList"/>
    <dgm:cxn modelId="{770950A2-3F3D-064B-86B5-CA217FAD8604}" type="presOf" srcId="{DD84FF91-C751-462E-91CF-5936DA64FD79}" destId="{7AEB6785-FCDD-4C1E-9638-1A05A607CE7D}" srcOrd="0" destOrd="0" presId="urn:microsoft.com/office/officeart/2018/2/layout/IconCircleList"/>
    <dgm:cxn modelId="{555AE1A7-2C68-4D7B-9C3D-BC6583B05856}" srcId="{81A7DF3C-F617-41A0-89D6-79EF0E28FEF3}" destId="{E371E8C9-A54A-48E2-91A4-B8A231DE9200}" srcOrd="0" destOrd="0" parTransId="{906C3772-4CE3-48E3-A03C-9F1B7921CB24}" sibTransId="{D759A66D-CAD5-4CF5-BD22-72BCCAE28A35}"/>
    <dgm:cxn modelId="{E5187DC8-391B-4BCF-9906-71F7B9B1AE16}" srcId="{81A7DF3C-F617-41A0-89D6-79EF0E28FEF3}" destId="{68D38BB2-9230-4779-AC37-A06ADB8E7893}" srcOrd="1" destOrd="0" parTransId="{B219BF0B-E5A9-4F4A-B9E1-F8B2029DDF81}" sibTransId="{3B94875E-B023-4BEF-8C97-D5F36503A02C}"/>
    <dgm:cxn modelId="{5F62B3D6-D5B7-B348-915F-8541ADD3BB1C}" type="presOf" srcId="{D759A66D-CAD5-4CF5-BD22-72BCCAE28A35}" destId="{B00CD98A-6EB2-4D35-BFA9-4840CFC48412}" srcOrd="0" destOrd="0" presId="urn:microsoft.com/office/officeart/2018/2/layout/IconCircleList"/>
    <dgm:cxn modelId="{28C6FEE8-37C5-469D-937A-1C4731E0FF27}" srcId="{81A7DF3C-F617-41A0-89D6-79EF0E28FEF3}" destId="{73CE78CD-4C48-4046-B621-9F278CFB669F}" srcOrd="4" destOrd="0" parTransId="{0734EC1C-D2D4-45EB-B861-7F07E6039411}" sibTransId="{566E3D2B-F6C5-427E-857A-565A1E116574}"/>
    <dgm:cxn modelId="{68285EFF-2739-A345-9962-51F7038AFC75}" type="presOf" srcId="{588B1F70-B1BA-43F8-9AA9-77C298757B72}" destId="{7B2651E5-45CD-4095-A76B-F0E1DB00DC18}" srcOrd="0" destOrd="0" presId="urn:microsoft.com/office/officeart/2018/2/layout/IconCircleList"/>
    <dgm:cxn modelId="{E11275B6-884D-124B-B4B2-5F064F1AC891}" type="presParOf" srcId="{6D6A70D5-C550-4384-9FAA-FA3E030F10A3}" destId="{E6660008-4FFF-4454-B12E-18FA285AB4F5}" srcOrd="0" destOrd="0" presId="urn:microsoft.com/office/officeart/2018/2/layout/IconCircleList"/>
    <dgm:cxn modelId="{FC6D4D5F-48DE-9F4E-9679-501A76CD0EBA}" type="presParOf" srcId="{E6660008-4FFF-4454-B12E-18FA285AB4F5}" destId="{377D82A8-460A-4243-875C-9BEBFC8F6A7C}" srcOrd="0" destOrd="0" presId="urn:microsoft.com/office/officeart/2018/2/layout/IconCircleList"/>
    <dgm:cxn modelId="{E571D310-89A2-9A40-AB87-FDB507A15631}" type="presParOf" srcId="{377D82A8-460A-4243-875C-9BEBFC8F6A7C}" destId="{7AE76B62-E3EE-4AA6-A659-F5A89E7940A6}" srcOrd="0" destOrd="0" presId="urn:microsoft.com/office/officeart/2018/2/layout/IconCircleList"/>
    <dgm:cxn modelId="{815763E9-AD71-D54B-9F43-C80750BCCFD9}" type="presParOf" srcId="{377D82A8-460A-4243-875C-9BEBFC8F6A7C}" destId="{6BFB2780-777A-47C4-A0B7-63A2513D4D6D}" srcOrd="1" destOrd="0" presId="urn:microsoft.com/office/officeart/2018/2/layout/IconCircleList"/>
    <dgm:cxn modelId="{D785CCC9-49AC-AB4F-B04B-66707F8EA7DB}" type="presParOf" srcId="{377D82A8-460A-4243-875C-9BEBFC8F6A7C}" destId="{81A2BBF7-1726-4DE8-9317-2FBA00A703E3}" srcOrd="2" destOrd="0" presId="urn:microsoft.com/office/officeart/2018/2/layout/IconCircleList"/>
    <dgm:cxn modelId="{7E36FADC-A16D-2C4D-B07F-87ECDEB7ED78}" type="presParOf" srcId="{377D82A8-460A-4243-875C-9BEBFC8F6A7C}" destId="{194E9D5E-8904-456F-8B94-7E4D80C3576D}" srcOrd="3" destOrd="0" presId="urn:microsoft.com/office/officeart/2018/2/layout/IconCircleList"/>
    <dgm:cxn modelId="{4806223B-C937-9B4E-A873-4EB46D4435A7}" type="presParOf" srcId="{E6660008-4FFF-4454-B12E-18FA285AB4F5}" destId="{B00CD98A-6EB2-4D35-BFA9-4840CFC48412}" srcOrd="1" destOrd="0" presId="urn:microsoft.com/office/officeart/2018/2/layout/IconCircleList"/>
    <dgm:cxn modelId="{B074F131-F604-7146-8E21-394D87FB4CA2}" type="presParOf" srcId="{E6660008-4FFF-4454-B12E-18FA285AB4F5}" destId="{6E96F8AD-0B32-44BA-8193-BEC89BF70A35}" srcOrd="2" destOrd="0" presId="urn:microsoft.com/office/officeart/2018/2/layout/IconCircleList"/>
    <dgm:cxn modelId="{F2701ECE-9412-0F4D-AA6A-4182005B3370}" type="presParOf" srcId="{6E96F8AD-0B32-44BA-8193-BEC89BF70A35}" destId="{0AF96924-FA4E-4F47-A472-FF9EDA14C70F}" srcOrd="0" destOrd="0" presId="urn:microsoft.com/office/officeart/2018/2/layout/IconCircleList"/>
    <dgm:cxn modelId="{BC001B88-F46C-F54F-B7A8-57D3CB931597}" type="presParOf" srcId="{6E96F8AD-0B32-44BA-8193-BEC89BF70A35}" destId="{44AA038E-509C-4C57-A55A-E3778ED2BD5D}" srcOrd="1" destOrd="0" presId="urn:microsoft.com/office/officeart/2018/2/layout/IconCircleList"/>
    <dgm:cxn modelId="{94D62B36-9394-D244-A51D-3D47C3DD91CD}" type="presParOf" srcId="{6E96F8AD-0B32-44BA-8193-BEC89BF70A35}" destId="{27C1DE51-2F85-41E0-9342-D5020E3B6FCC}" srcOrd="2" destOrd="0" presId="urn:microsoft.com/office/officeart/2018/2/layout/IconCircleList"/>
    <dgm:cxn modelId="{39345383-EE05-7740-A99F-7CF2853BB5CB}" type="presParOf" srcId="{6E96F8AD-0B32-44BA-8193-BEC89BF70A35}" destId="{B286E0DA-8E46-4317-BDA3-4A57B3F31C92}" srcOrd="3" destOrd="0" presId="urn:microsoft.com/office/officeart/2018/2/layout/IconCircleList"/>
    <dgm:cxn modelId="{137F1EAB-1FDE-C14B-B328-053A41EF6F87}" type="presParOf" srcId="{E6660008-4FFF-4454-B12E-18FA285AB4F5}" destId="{261A039C-9E0B-4AC3-865D-9C081488A3ED}" srcOrd="3" destOrd="0" presId="urn:microsoft.com/office/officeart/2018/2/layout/IconCircleList"/>
    <dgm:cxn modelId="{7AFF5D42-FE42-864A-B4E0-5E4AB7C0325D}" type="presParOf" srcId="{E6660008-4FFF-4454-B12E-18FA285AB4F5}" destId="{207B0FCB-D471-4CA8-A7B1-475A7866A74E}" srcOrd="4" destOrd="0" presId="urn:microsoft.com/office/officeart/2018/2/layout/IconCircleList"/>
    <dgm:cxn modelId="{6F4E3F28-E782-D048-837F-4171E9F00406}" type="presParOf" srcId="{207B0FCB-D471-4CA8-A7B1-475A7866A74E}" destId="{69D22379-7C8C-40D6-B623-E8CD9AE3637F}" srcOrd="0" destOrd="0" presId="urn:microsoft.com/office/officeart/2018/2/layout/IconCircleList"/>
    <dgm:cxn modelId="{63838F66-C960-7A4C-9263-0EE859DB3825}" type="presParOf" srcId="{207B0FCB-D471-4CA8-A7B1-475A7866A74E}" destId="{859C0011-C372-4C06-870E-E4D12F24068C}" srcOrd="1" destOrd="0" presId="urn:microsoft.com/office/officeart/2018/2/layout/IconCircleList"/>
    <dgm:cxn modelId="{7AAE88AB-6C4C-2846-AD28-0B3B7A79C2BF}" type="presParOf" srcId="{207B0FCB-D471-4CA8-A7B1-475A7866A74E}" destId="{C37DEA4B-F7EA-40CD-A302-F94E95317A7D}" srcOrd="2" destOrd="0" presId="urn:microsoft.com/office/officeart/2018/2/layout/IconCircleList"/>
    <dgm:cxn modelId="{AEA8E4F1-DDD6-D343-A6C6-8A086BAADEE9}" type="presParOf" srcId="{207B0FCB-D471-4CA8-A7B1-475A7866A74E}" destId="{94FAB205-44FE-41B0-9657-BFA1E77D5E09}" srcOrd="3" destOrd="0" presId="urn:microsoft.com/office/officeart/2018/2/layout/IconCircleList"/>
    <dgm:cxn modelId="{5ECEF007-45F6-B64B-BDFC-675C371939DF}" type="presParOf" srcId="{E6660008-4FFF-4454-B12E-18FA285AB4F5}" destId="{7B2651E5-45CD-4095-A76B-F0E1DB00DC18}" srcOrd="5" destOrd="0" presId="urn:microsoft.com/office/officeart/2018/2/layout/IconCircleList"/>
    <dgm:cxn modelId="{9CEA5F47-97FC-A04B-9628-62D8F44948FA}" type="presParOf" srcId="{E6660008-4FFF-4454-B12E-18FA285AB4F5}" destId="{041283AE-7EC2-421F-A2EB-55AD6BEAC4E3}" srcOrd="6" destOrd="0" presId="urn:microsoft.com/office/officeart/2018/2/layout/IconCircleList"/>
    <dgm:cxn modelId="{10564D13-EA43-1945-8E55-11412A78049F}" type="presParOf" srcId="{041283AE-7EC2-421F-A2EB-55AD6BEAC4E3}" destId="{9A60B729-D3C5-4A13-A748-82261715AF23}" srcOrd="0" destOrd="0" presId="urn:microsoft.com/office/officeart/2018/2/layout/IconCircleList"/>
    <dgm:cxn modelId="{A3A1BACC-8D6D-A845-90B0-FDCA14CE5EAC}" type="presParOf" srcId="{041283AE-7EC2-421F-A2EB-55AD6BEAC4E3}" destId="{31142B05-08DB-45BF-96C8-BE57D117B6E0}" srcOrd="1" destOrd="0" presId="urn:microsoft.com/office/officeart/2018/2/layout/IconCircleList"/>
    <dgm:cxn modelId="{3B74366A-9DF1-4047-A1F1-3D0922AF25F8}" type="presParOf" srcId="{041283AE-7EC2-421F-A2EB-55AD6BEAC4E3}" destId="{38C62EC7-2FBC-4CBB-9954-64D29050A310}" srcOrd="2" destOrd="0" presId="urn:microsoft.com/office/officeart/2018/2/layout/IconCircleList"/>
    <dgm:cxn modelId="{D71CD1FA-E1EF-7C45-BA72-883FBC4661CA}" type="presParOf" srcId="{041283AE-7EC2-421F-A2EB-55AD6BEAC4E3}" destId="{CBCB1272-45E4-4CE0-9D72-FD733BA3F409}" srcOrd="3" destOrd="0" presId="urn:microsoft.com/office/officeart/2018/2/layout/IconCircleList"/>
    <dgm:cxn modelId="{D01A4053-DC0C-4740-B11B-450492B1E87C}" type="presParOf" srcId="{E6660008-4FFF-4454-B12E-18FA285AB4F5}" destId="{7AEB6785-FCDD-4C1E-9638-1A05A607CE7D}" srcOrd="7" destOrd="0" presId="urn:microsoft.com/office/officeart/2018/2/layout/IconCircleList"/>
    <dgm:cxn modelId="{B694091E-89F5-8245-96CD-BC00560D17A3}" type="presParOf" srcId="{E6660008-4FFF-4454-B12E-18FA285AB4F5}" destId="{14DD85E3-CD61-4DC5-9CA7-409D44DCB2A2}" srcOrd="8" destOrd="0" presId="urn:microsoft.com/office/officeart/2018/2/layout/IconCircleList"/>
    <dgm:cxn modelId="{7AF7EADE-41FE-1045-B934-7A6F04355214}" type="presParOf" srcId="{14DD85E3-CD61-4DC5-9CA7-409D44DCB2A2}" destId="{C90D37FF-66F2-44C6-823C-1E20EE1734B7}" srcOrd="0" destOrd="0" presId="urn:microsoft.com/office/officeart/2018/2/layout/IconCircleList"/>
    <dgm:cxn modelId="{89025C66-9975-E748-903E-3365287AE0CB}" type="presParOf" srcId="{14DD85E3-CD61-4DC5-9CA7-409D44DCB2A2}" destId="{398CAE48-7643-4E5F-AD64-A948F4661BF2}" srcOrd="1" destOrd="0" presId="urn:microsoft.com/office/officeart/2018/2/layout/IconCircleList"/>
    <dgm:cxn modelId="{DEFDFFFE-8758-EF4D-9EAB-76A177CC4346}" type="presParOf" srcId="{14DD85E3-CD61-4DC5-9CA7-409D44DCB2A2}" destId="{6220C17E-C1D3-406C-A220-CB2EC5FF17A7}" srcOrd="2" destOrd="0" presId="urn:microsoft.com/office/officeart/2018/2/layout/IconCircleList"/>
    <dgm:cxn modelId="{890624FE-8878-8949-A150-1B4802B9CC3E}" type="presParOf" srcId="{14DD85E3-CD61-4DC5-9CA7-409D44DCB2A2}" destId="{035712BD-5F75-49C3-9098-B4E706909BA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AF8C18-D389-43C2-815E-2DD2B5D6E196}" type="doc">
      <dgm:prSet loTypeId="urn:microsoft.com/office/officeart/2005/8/layout/vList3" loCatId="list" qsTypeId="urn:microsoft.com/office/officeart/2005/8/quickstyle/simple1" qsCatId="simple" csTypeId="urn:microsoft.com/office/officeart/2005/8/colors/accent1_3" csCatId="accent1" phldr="1"/>
      <dgm:spPr/>
      <dgm:t>
        <a:bodyPr/>
        <a:lstStyle/>
        <a:p>
          <a:endParaRPr lang="en-US"/>
        </a:p>
      </dgm:t>
    </dgm:pt>
    <dgm:pt modelId="{8AF5729D-167A-402A-96DE-EDA5DC8549AE}">
      <dgm:prSet phldrT="[Text]" custT="1"/>
      <dgm:spPr>
        <a:solidFill>
          <a:schemeClr val="bg1"/>
        </a:solidFill>
        <a:ln w="57150">
          <a:solidFill>
            <a:schemeClr val="accent1"/>
          </a:solidFill>
        </a:ln>
      </dgm:spPr>
      <dgm:t>
        <a:bodyPr/>
        <a:lstStyle/>
        <a:p>
          <a:r>
            <a:rPr lang="en-US" sz="1400" b="1" dirty="0" err="1">
              <a:solidFill>
                <a:schemeClr val="accent2"/>
              </a:solidFill>
              <a:cs typeface="Arial"/>
            </a:rPr>
            <a:t>Schéma</a:t>
          </a:r>
          <a:r>
            <a:rPr lang="en-US" sz="1400" b="1" dirty="0">
              <a:solidFill>
                <a:schemeClr val="accent2"/>
              </a:solidFill>
              <a:cs typeface="Arial"/>
            </a:rPr>
            <a:t> </a:t>
          </a:r>
          <a:r>
            <a:rPr lang="en-US" sz="1400" b="1" dirty="0" err="1">
              <a:solidFill>
                <a:schemeClr val="accent2"/>
              </a:solidFill>
              <a:cs typeface="Arial"/>
            </a:rPr>
            <a:t>astmatu</a:t>
          </a:r>
          <a:r>
            <a:rPr lang="en-US" sz="1400" b="1" dirty="0">
              <a:solidFill>
                <a:schemeClr val="accent2"/>
              </a:solidFill>
              <a:cs typeface="Arial"/>
            </a:rPr>
            <a:t> je </a:t>
          </a:r>
          <a:r>
            <a:rPr lang="en-US" sz="1400" b="1" dirty="0" err="1">
              <a:solidFill>
                <a:schemeClr val="accent2"/>
              </a:solidFill>
              <a:cs typeface="Arial"/>
            </a:rPr>
            <a:t>založeno</a:t>
          </a:r>
          <a:r>
            <a:rPr lang="en-US" sz="1400" b="1" dirty="0">
              <a:solidFill>
                <a:schemeClr val="accent2"/>
              </a:solidFill>
              <a:cs typeface="Arial"/>
            </a:rPr>
            <a:t> </a:t>
          </a:r>
          <a:r>
            <a:rPr lang="en-US" sz="1400" b="1" dirty="0" err="1">
              <a:solidFill>
                <a:schemeClr val="accent2"/>
              </a:solidFill>
              <a:cs typeface="Arial"/>
            </a:rPr>
            <a:t>na</a:t>
          </a:r>
          <a:r>
            <a:rPr lang="en-US" sz="1400" b="1" dirty="0">
              <a:solidFill>
                <a:schemeClr val="accent2"/>
              </a:solidFill>
              <a:cs typeface="Arial"/>
            </a:rPr>
            <a:t> step up do </a:t>
          </a:r>
          <a:r>
            <a:rPr lang="en-US" sz="1400" b="1" dirty="0" err="1">
              <a:solidFill>
                <a:schemeClr val="accent2"/>
              </a:solidFill>
              <a:cs typeface="Arial"/>
            </a:rPr>
            <a:t>doby</a:t>
          </a:r>
          <a:r>
            <a:rPr lang="en-US" sz="1400" b="1" dirty="0">
              <a:solidFill>
                <a:schemeClr val="accent2"/>
              </a:solidFill>
              <a:cs typeface="Arial"/>
            </a:rPr>
            <a:t> </a:t>
          </a:r>
          <a:r>
            <a:rPr lang="en-US" sz="1400" b="1" dirty="0" err="1">
              <a:solidFill>
                <a:schemeClr val="accent2"/>
              </a:solidFill>
              <a:cs typeface="Arial"/>
            </a:rPr>
            <a:t>dosažení</a:t>
          </a:r>
          <a:r>
            <a:rPr lang="en-US" sz="1400" b="1" dirty="0">
              <a:solidFill>
                <a:schemeClr val="accent2"/>
              </a:solidFill>
              <a:cs typeface="Arial"/>
            </a:rPr>
            <a:t> </a:t>
          </a:r>
          <a:r>
            <a:rPr lang="en-US" sz="1400" b="1" dirty="0" err="1">
              <a:solidFill>
                <a:schemeClr val="accent2"/>
              </a:solidFill>
              <a:cs typeface="Arial"/>
            </a:rPr>
            <a:t>kontroly</a:t>
          </a:r>
          <a:r>
            <a:rPr lang="en-US" sz="1400" b="1" dirty="0">
              <a:solidFill>
                <a:schemeClr val="accent2"/>
              </a:solidFill>
              <a:cs typeface="Arial"/>
            </a:rPr>
            <a:t> </a:t>
          </a:r>
          <a:r>
            <a:rPr lang="en-US" sz="1400" b="1" dirty="0" err="1">
              <a:solidFill>
                <a:schemeClr val="accent2"/>
              </a:solidFill>
              <a:cs typeface="Arial"/>
            </a:rPr>
            <a:t>nad</a:t>
          </a:r>
          <a:r>
            <a:rPr lang="en-US" sz="1400" b="1" dirty="0">
              <a:solidFill>
                <a:schemeClr val="accent2"/>
              </a:solidFill>
              <a:cs typeface="Arial"/>
            </a:rPr>
            <a:t> </a:t>
          </a:r>
          <a:r>
            <a:rPr lang="en-US" sz="1400" b="1" dirty="0" err="1">
              <a:solidFill>
                <a:schemeClr val="accent2"/>
              </a:solidFill>
              <a:cs typeface="Arial"/>
            </a:rPr>
            <a:t>nemocí</a:t>
          </a:r>
          <a:r>
            <a:rPr lang="en-US" sz="1400" b="1" dirty="0">
              <a:solidFill>
                <a:schemeClr val="accent2"/>
              </a:solidFill>
              <a:cs typeface="Arial"/>
            </a:rPr>
            <a:t> </a:t>
          </a:r>
          <a:r>
            <a:rPr lang="en-US" sz="1400" b="1" baseline="30000" dirty="0">
              <a:solidFill>
                <a:schemeClr val="accent2"/>
              </a:solidFill>
              <a:cs typeface="Arial"/>
            </a:rPr>
            <a:t>1,2</a:t>
          </a:r>
          <a:endParaRPr lang="en-US" sz="1400" dirty="0">
            <a:solidFill>
              <a:schemeClr val="accent2"/>
            </a:solidFill>
          </a:endParaRPr>
        </a:p>
      </dgm:t>
    </dgm:pt>
    <dgm:pt modelId="{C748EC57-552B-4ADA-A96C-974159BB9862}" type="parTrans" cxnId="{B7AB2FEF-C574-48C7-9111-8E4A986FDD3B}">
      <dgm:prSet/>
      <dgm:spPr/>
      <dgm:t>
        <a:bodyPr/>
        <a:lstStyle/>
        <a:p>
          <a:endParaRPr lang="en-US"/>
        </a:p>
      </dgm:t>
    </dgm:pt>
    <dgm:pt modelId="{CF00C578-2F84-41CF-BEDC-12CEC73E2935}" type="sibTrans" cxnId="{B7AB2FEF-C574-48C7-9111-8E4A986FDD3B}">
      <dgm:prSet/>
      <dgm:spPr/>
      <dgm:t>
        <a:bodyPr/>
        <a:lstStyle/>
        <a:p>
          <a:endParaRPr lang="en-US"/>
        </a:p>
      </dgm:t>
    </dgm:pt>
    <dgm:pt modelId="{3ED4891F-ED68-4890-85A4-7E1704A106C1}">
      <dgm:prSet phldrT="[Text]" custT="1"/>
      <dgm:spPr>
        <a:solidFill>
          <a:srgbClr val="FFFFFF"/>
        </a:solidFill>
        <a:ln w="57150" cap="flat" cmpd="sng" algn="ctr">
          <a:solidFill>
            <a:srgbClr val="7F134C"/>
          </a:solidFill>
          <a:prstDash val="solid"/>
          <a:miter lim="800000"/>
        </a:ln>
        <a:effectLst/>
      </dgm:spPr>
      <dgm:t>
        <a:bodyPr spcFirstLastPara="0" vert="horz" wrap="square" lIns="390071" tIns="53340" rIns="99568" bIns="53340" numCol="1" spcCol="1270" anchor="ctr" anchorCtr="0"/>
        <a:lstStyle/>
        <a:p>
          <a:pPr marL="0" lvl="0" indent="0" algn="ctr" defTabSz="622300">
            <a:lnSpc>
              <a:spcPct val="90000"/>
            </a:lnSpc>
            <a:spcBef>
              <a:spcPct val="0"/>
            </a:spcBef>
            <a:spcAft>
              <a:spcPct val="35000"/>
            </a:spcAft>
            <a:buNone/>
          </a:pPr>
          <a:r>
            <a:rPr lang="en-US" sz="1200" b="1" kern="1200" dirty="0" err="1">
              <a:solidFill>
                <a:srgbClr val="0D3759"/>
              </a:solidFill>
              <a:latin typeface="+mn-lt"/>
              <a:ea typeface="+mn-ea"/>
              <a:cs typeface="Arial"/>
            </a:rPr>
            <a:t>Léčba</a:t>
          </a:r>
          <a:r>
            <a:rPr lang="en-US" sz="1200" b="1" kern="1200" dirty="0">
              <a:solidFill>
                <a:srgbClr val="0D3759"/>
              </a:solidFill>
              <a:latin typeface="+mn-lt"/>
              <a:ea typeface="+mn-ea"/>
              <a:cs typeface="Arial"/>
            </a:rPr>
            <a:t> </a:t>
          </a:r>
          <a:r>
            <a:rPr lang="en-US" sz="1200" b="1" kern="1200" dirty="0" err="1">
              <a:solidFill>
                <a:srgbClr val="0D3759"/>
              </a:solidFill>
              <a:latin typeface="+mn-lt"/>
              <a:ea typeface="+mn-ea"/>
              <a:cs typeface="Arial"/>
            </a:rPr>
            <a:t>astmatu</a:t>
          </a:r>
          <a:r>
            <a:rPr lang="en-US" sz="1200" b="1" kern="1200" dirty="0">
              <a:solidFill>
                <a:srgbClr val="0D3759"/>
              </a:solidFill>
              <a:latin typeface="+mn-lt"/>
              <a:ea typeface="+mn-ea"/>
              <a:cs typeface="Arial"/>
            </a:rPr>
            <a:t> je </a:t>
          </a:r>
          <a:r>
            <a:rPr lang="en-US" sz="1200" b="1" kern="1200" dirty="0" err="1">
              <a:solidFill>
                <a:srgbClr val="0D3759"/>
              </a:solidFill>
              <a:latin typeface="+mn-lt"/>
              <a:ea typeface="+mn-ea"/>
              <a:cs typeface="Arial"/>
            </a:rPr>
            <a:t>zaměřená</a:t>
          </a:r>
          <a:r>
            <a:rPr lang="en-US" sz="1200" b="1" kern="1200" dirty="0">
              <a:solidFill>
                <a:srgbClr val="0D3759"/>
              </a:solidFill>
              <a:latin typeface="+mn-lt"/>
              <a:ea typeface="+mn-ea"/>
              <a:cs typeface="Arial"/>
            </a:rPr>
            <a:t> </a:t>
          </a:r>
          <a:r>
            <a:rPr lang="en-US" sz="1200" b="1" kern="1200" dirty="0" err="1">
              <a:solidFill>
                <a:srgbClr val="0D3759"/>
              </a:solidFill>
              <a:latin typeface="+mn-lt"/>
              <a:ea typeface="+mn-ea"/>
              <a:cs typeface="Arial"/>
            </a:rPr>
            <a:t>na</a:t>
          </a:r>
          <a:r>
            <a:rPr lang="en-US" sz="1200" b="1" kern="1200" dirty="0">
              <a:solidFill>
                <a:srgbClr val="0D3759"/>
              </a:solidFill>
              <a:latin typeface="+mn-lt"/>
              <a:ea typeface="+mn-ea"/>
              <a:cs typeface="Arial"/>
            </a:rPr>
            <a:t> </a:t>
          </a:r>
          <a:r>
            <a:rPr lang="en-US" sz="1200" b="1" kern="1200" dirty="0" err="1">
              <a:solidFill>
                <a:srgbClr val="0D3759"/>
              </a:solidFill>
              <a:latin typeface="+mn-lt"/>
              <a:ea typeface="+mn-ea"/>
              <a:cs typeface="Arial"/>
            </a:rPr>
            <a:t>kontrolu</a:t>
          </a:r>
          <a:r>
            <a:rPr lang="en-US" sz="1200" b="1" kern="1200" dirty="0">
              <a:solidFill>
                <a:srgbClr val="0D3759"/>
              </a:solidFill>
              <a:latin typeface="+mn-lt"/>
              <a:ea typeface="+mn-ea"/>
              <a:cs typeface="Arial"/>
            </a:rPr>
            <a:t> </a:t>
          </a:r>
          <a:r>
            <a:rPr lang="en-US" sz="1200" b="1" kern="1200" dirty="0" err="1">
              <a:solidFill>
                <a:srgbClr val="0D3759"/>
              </a:solidFill>
              <a:latin typeface="+mn-lt"/>
              <a:ea typeface="+mn-ea"/>
              <a:cs typeface="Arial"/>
            </a:rPr>
            <a:t>příznaků</a:t>
          </a:r>
          <a:r>
            <a:rPr lang="en-US" sz="1200" b="1" kern="1200" dirty="0">
              <a:solidFill>
                <a:srgbClr val="0D3759"/>
              </a:solidFill>
              <a:latin typeface="+mn-lt"/>
              <a:ea typeface="+mn-ea"/>
              <a:cs typeface="Arial"/>
            </a:rPr>
            <a:t> a </a:t>
          </a:r>
          <a:r>
            <a:rPr lang="en-US" sz="1200" b="1" kern="1200" dirty="0" err="1">
              <a:solidFill>
                <a:srgbClr val="0D3759"/>
              </a:solidFill>
              <a:latin typeface="+mn-lt"/>
              <a:ea typeface="+mn-ea"/>
              <a:cs typeface="Arial"/>
            </a:rPr>
            <a:t>snížení</a:t>
          </a:r>
          <a:r>
            <a:rPr lang="en-US" sz="1200" b="1" kern="1200" dirty="0">
              <a:solidFill>
                <a:srgbClr val="0D3759"/>
              </a:solidFill>
              <a:latin typeface="+mn-lt"/>
              <a:ea typeface="+mn-ea"/>
              <a:cs typeface="Arial"/>
            </a:rPr>
            <a:t> </a:t>
          </a:r>
          <a:r>
            <a:rPr lang="en-US" sz="1200" b="1" kern="1200" dirty="0" err="1">
              <a:solidFill>
                <a:srgbClr val="0D3759"/>
              </a:solidFill>
              <a:latin typeface="+mn-lt"/>
              <a:ea typeface="+mn-ea"/>
              <a:cs typeface="Arial"/>
            </a:rPr>
            <a:t>rizik</a:t>
          </a:r>
          <a:r>
            <a:rPr lang="en-US" sz="1200" b="1" kern="1200" dirty="0">
              <a:solidFill>
                <a:srgbClr val="0D3759"/>
              </a:solidFill>
              <a:latin typeface="+mn-lt"/>
              <a:ea typeface="+mn-ea"/>
              <a:cs typeface="Arial"/>
            </a:rPr>
            <a:t> </a:t>
          </a:r>
          <a:r>
            <a:rPr lang="en-US" sz="1200" b="1" kern="1200" dirty="0" err="1">
              <a:solidFill>
                <a:srgbClr val="0D3759"/>
              </a:solidFill>
              <a:latin typeface="+mn-lt"/>
              <a:ea typeface="+mn-ea"/>
              <a:cs typeface="Arial"/>
            </a:rPr>
            <a:t>exacerbací</a:t>
          </a:r>
          <a:r>
            <a:rPr lang="en-US" sz="1200" b="1" kern="1200" dirty="0">
              <a:solidFill>
                <a:srgbClr val="0D3759"/>
              </a:solidFill>
              <a:latin typeface="+mn-lt"/>
              <a:ea typeface="+mn-ea"/>
              <a:cs typeface="Arial"/>
            </a:rPr>
            <a:t>, </a:t>
          </a:r>
          <a:r>
            <a:rPr lang="en-US" sz="1200" b="1" kern="1200" dirty="0" err="1">
              <a:solidFill>
                <a:srgbClr val="0D3759"/>
              </a:solidFill>
              <a:latin typeface="+mn-lt"/>
              <a:ea typeface="+mn-ea"/>
              <a:cs typeface="Arial"/>
            </a:rPr>
            <a:t>vedlejších</a:t>
          </a:r>
          <a:r>
            <a:rPr lang="en-US" sz="1200" b="1" kern="1200" dirty="0">
              <a:solidFill>
                <a:srgbClr val="0D3759"/>
              </a:solidFill>
              <a:latin typeface="+mn-lt"/>
              <a:ea typeface="+mn-ea"/>
              <a:cs typeface="Arial"/>
            </a:rPr>
            <a:t> </a:t>
          </a:r>
          <a:r>
            <a:rPr lang="en-US" sz="1200" b="1" kern="1200" dirty="0" err="1">
              <a:solidFill>
                <a:srgbClr val="0D3759"/>
              </a:solidFill>
              <a:latin typeface="+mn-lt"/>
              <a:ea typeface="+mn-ea"/>
              <a:cs typeface="Arial"/>
            </a:rPr>
            <a:t>účinků</a:t>
          </a:r>
          <a:r>
            <a:rPr lang="en-US" sz="1200" b="1" kern="1200" dirty="0">
              <a:solidFill>
                <a:srgbClr val="0D3759"/>
              </a:solidFill>
              <a:latin typeface="+mn-lt"/>
              <a:ea typeface="+mn-ea"/>
              <a:cs typeface="Arial"/>
            </a:rPr>
            <a:t> </a:t>
          </a:r>
          <a:r>
            <a:rPr lang="en-US" sz="1200" b="1" kern="1200" dirty="0" err="1">
              <a:solidFill>
                <a:srgbClr val="0D3759"/>
              </a:solidFill>
              <a:latin typeface="+mn-lt"/>
              <a:ea typeface="+mn-ea"/>
              <a:cs typeface="Arial"/>
            </a:rPr>
            <a:t>léčby</a:t>
          </a:r>
          <a:endParaRPr lang="en-US" sz="1200" b="1" kern="1200" dirty="0">
            <a:solidFill>
              <a:srgbClr val="0D3759"/>
            </a:solidFill>
            <a:latin typeface="+mn-lt"/>
            <a:ea typeface="+mn-ea"/>
            <a:cs typeface="Arial"/>
          </a:endParaRPr>
        </a:p>
      </dgm:t>
    </dgm:pt>
    <dgm:pt modelId="{6513CBB9-D95D-4C7E-8198-1E7CAB8538C2}" type="parTrans" cxnId="{D95D5A1E-1EE7-4BC8-9734-277CEAE1BEA4}">
      <dgm:prSet/>
      <dgm:spPr/>
      <dgm:t>
        <a:bodyPr/>
        <a:lstStyle/>
        <a:p>
          <a:endParaRPr lang="en-US"/>
        </a:p>
      </dgm:t>
    </dgm:pt>
    <dgm:pt modelId="{F4800E3E-3C04-4A8C-9BE1-85828645A723}" type="sibTrans" cxnId="{D95D5A1E-1EE7-4BC8-9734-277CEAE1BEA4}">
      <dgm:prSet/>
      <dgm:spPr/>
      <dgm:t>
        <a:bodyPr/>
        <a:lstStyle/>
        <a:p>
          <a:endParaRPr lang="en-US"/>
        </a:p>
      </dgm:t>
    </dgm:pt>
    <dgm:pt modelId="{92E7BD5B-CF60-43C9-BF24-4B122D4B251D}">
      <dgm:prSet phldrT="[Text]" custT="1"/>
      <dgm:spPr>
        <a:solidFill>
          <a:srgbClr val="FFFFFF"/>
        </a:solidFill>
        <a:ln w="57150" cap="flat" cmpd="sng" algn="ctr">
          <a:solidFill>
            <a:srgbClr val="7F134C"/>
          </a:solidFill>
          <a:prstDash val="solid"/>
          <a:miter lim="800000"/>
        </a:ln>
        <a:effectLst/>
      </dgm:spPr>
      <dgm:t>
        <a:bodyPr spcFirstLastPara="0" vert="horz" wrap="square" lIns="390071" tIns="53340" rIns="99568" bIns="53340" numCol="1" spcCol="1270" anchor="ctr" anchorCtr="0"/>
        <a:lstStyle/>
        <a:p>
          <a:pPr>
            <a:buNone/>
          </a:pPr>
          <a:r>
            <a:rPr lang="en-US" sz="1400" b="1" dirty="0" err="1">
              <a:solidFill>
                <a:schemeClr val="accent2"/>
              </a:solidFill>
              <a:cs typeface="Arial"/>
            </a:rPr>
            <a:t>Pacienti</a:t>
          </a:r>
          <a:r>
            <a:rPr lang="en-US" sz="1400" b="1" dirty="0">
              <a:solidFill>
                <a:schemeClr val="accent2"/>
              </a:solidFill>
              <a:cs typeface="Arial"/>
            </a:rPr>
            <a:t> s </a:t>
          </a:r>
          <a:r>
            <a:rPr lang="en-US" sz="1400" b="1" dirty="0" err="1">
              <a:solidFill>
                <a:schemeClr val="accent2"/>
              </a:solidFill>
              <a:cs typeface="Arial"/>
            </a:rPr>
            <a:t>těžkým</a:t>
          </a:r>
          <a:r>
            <a:rPr lang="en-US" sz="1400" b="1" dirty="0">
              <a:solidFill>
                <a:schemeClr val="accent2"/>
              </a:solidFill>
              <a:cs typeface="Arial"/>
            </a:rPr>
            <a:t> </a:t>
          </a:r>
          <a:r>
            <a:rPr lang="en-US" sz="1400" b="1" dirty="0" err="1">
              <a:solidFill>
                <a:schemeClr val="accent2"/>
              </a:solidFill>
              <a:cs typeface="Arial"/>
            </a:rPr>
            <a:t>astmatem</a:t>
          </a:r>
          <a:r>
            <a:rPr lang="en-US" sz="1400" b="1" dirty="0">
              <a:solidFill>
                <a:schemeClr val="accent2"/>
              </a:solidFill>
              <a:cs typeface="Arial"/>
            </a:rPr>
            <a:t> </a:t>
          </a:r>
          <a:r>
            <a:rPr lang="en-US" sz="1400" b="1" dirty="0" err="1">
              <a:solidFill>
                <a:schemeClr val="accent2"/>
              </a:solidFill>
              <a:cs typeface="Arial"/>
            </a:rPr>
            <a:t>mají</a:t>
          </a:r>
          <a:r>
            <a:rPr lang="en-US" sz="1400" b="1" dirty="0">
              <a:solidFill>
                <a:schemeClr val="accent2"/>
              </a:solidFill>
              <a:cs typeface="Arial"/>
            </a:rPr>
            <a:t> </a:t>
          </a:r>
          <a:r>
            <a:rPr lang="en-US" sz="1400" b="1" dirty="0" err="1">
              <a:solidFill>
                <a:schemeClr val="accent2"/>
              </a:solidFill>
              <a:cs typeface="Arial"/>
            </a:rPr>
            <a:t>vysoké</a:t>
          </a:r>
          <a:r>
            <a:rPr lang="en-US" sz="1400" b="1" dirty="0">
              <a:solidFill>
                <a:schemeClr val="accent2"/>
              </a:solidFill>
              <a:cs typeface="Arial"/>
            </a:rPr>
            <a:t> </a:t>
          </a:r>
          <a:r>
            <a:rPr lang="en-US" sz="1400" b="1" dirty="0" err="1">
              <a:solidFill>
                <a:schemeClr val="accent2"/>
              </a:solidFill>
              <a:cs typeface="Arial"/>
            </a:rPr>
            <a:t>riziko</a:t>
          </a:r>
          <a:r>
            <a:rPr lang="en-US" sz="1400" b="1" dirty="0">
              <a:solidFill>
                <a:schemeClr val="accent2"/>
              </a:solidFill>
              <a:cs typeface="Arial"/>
            </a:rPr>
            <a:t> </a:t>
          </a:r>
          <a:r>
            <a:rPr lang="en-US" sz="1400" b="1" dirty="0" err="1">
              <a:solidFill>
                <a:schemeClr val="accent2"/>
              </a:solidFill>
              <a:cs typeface="Arial"/>
            </a:rPr>
            <a:t>exacerbací</a:t>
          </a:r>
          <a:r>
            <a:rPr lang="en-US" sz="1400" b="1" dirty="0">
              <a:solidFill>
                <a:schemeClr val="accent2"/>
              </a:solidFill>
              <a:cs typeface="Arial"/>
            </a:rPr>
            <a:t>, morbidity a </a:t>
          </a:r>
          <a:r>
            <a:rPr lang="en-US" sz="1400" b="1" dirty="0" err="1">
              <a:solidFill>
                <a:schemeClr val="accent2"/>
              </a:solidFill>
              <a:cs typeface="Arial"/>
            </a:rPr>
            <a:t>vysoké</a:t>
          </a:r>
          <a:r>
            <a:rPr lang="en-US" sz="1400" b="1" dirty="0">
              <a:solidFill>
                <a:schemeClr val="accent2"/>
              </a:solidFill>
              <a:cs typeface="Arial"/>
            </a:rPr>
            <a:t> </a:t>
          </a:r>
          <a:r>
            <a:rPr lang="en-US" sz="1400" b="1" dirty="0" err="1">
              <a:solidFill>
                <a:schemeClr val="accent2"/>
              </a:solidFill>
              <a:cs typeface="Arial"/>
            </a:rPr>
            <a:t>náklady</a:t>
          </a:r>
          <a:r>
            <a:rPr lang="en-US" sz="1400" b="1" dirty="0">
              <a:solidFill>
                <a:schemeClr val="accent2"/>
              </a:solidFill>
              <a:cs typeface="Arial"/>
            </a:rPr>
            <a:t> </a:t>
          </a:r>
          <a:r>
            <a:rPr lang="en-US" sz="1400" b="1" dirty="0" err="1">
              <a:solidFill>
                <a:schemeClr val="accent2"/>
              </a:solidFill>
              <a:cs typeface="Arial"/>
            </a:rPr>
            <a:t>na</a:t>
          </a:r>
          <a:r>
            <a:rPr lang="en-US" sz="1400" b="1" dirty="0">
              <a:solidFill>
                <a:schemeClr val="accent2"/>
              </a:solidFill>
              <a:cs typeface="Arial"/>
            </a:rPr>
            <a:t> léčbus</a:t>
          </a:r>
          <a:r>
            <a:rPr lang="en-US" sz="1400" b="1" baseline="30000" dirty="0">
              <a:solidFill>
                <a:schemeClr val="accent2"/>
              </a:solidFill>
              <a:cs typeface="Arial"/>
            </a:rPr>
            <a:t>2-4</a:t>
          </a:r>
          <a:endParaRPr lang="en-US" sz="1400" dirty="0">
            <a:solidFill>
              <a:schemeClr val="accent2"/>
            </a:solidFill>
          </a:endParaRPr>
        </a:p>
      </dgm:t>
    </dgm:pt>
    <dgm:pt modelId="{9CCA8EF1-1945-4E4C-81DA-396611249C7D}" type="parTrans" cxnId="{1BFD0126-C9AB-4B4B-89F6-6DDA4B00FE8C}">
      <dgm:prSet/>
      <dgm:spPr/>
      <dgm:t>
        <a:bodyPr/>
        <a:lstStyle/>
        <a:p>
          <a:endParaRPr lang="en-US"/>
        </a:p>
      </dgm:t>
    </dgm:pt>
    <dgm:pt modelId="{7E7BAFFF-174C-4A1F-8B05-86FF89F495B5}" type="sibTrans" cxnId="{1BFD0126-C9AB-4B4B-89F6-6DDA4B00FE8C}">
      <dgm:prSet/>
      <dgm:spPr/>
      <dgm:t>
        <a:bodyPr/>
        <a:lstStyle/>
        <a:p>
          <a:endParaRPr lang="en-US"/>
        </a:p>
      </dgm:t>
    </dgm:pt>
    <dgm:pt modelId="{15A5E8F1-108F-4061-A686-7E1C1F8083F9}">
      <dgm:prSet custT="1"/>
      <dgm:spPr>
        <a:solidFill>
          <a:srgbClr val="FFFFFF"/>
        </a:solidFill>
        <a:ln w="57150" cap="flat" cmpd="sng" algn="ctr">
          <a:solidFill>
            <a:srgbClr val="7F134C"/>
          </a:solidFill>
          <a:prstDash val="solid"/>
          <a:miter lim="800000"/>
        </a:ln>
        <a:effectLst/>
      </dgm:spPr>
      <dgm:t>
        <a:bodyPr spcFirstLastPara="0" vert="horz" wrap="square" lIns="390071" tIns="53340" rIns="99568" bIns="53340" numCol="1" spcCol="1270" anchor="ctr" anchorCtr="0"/>
        <a:lstStyle/>
        <a:p>
          <a:pPr marL="0" lvl="0" indent="0" algn="ctr" defTabSz="622300" rtl="0">
            <a:lnSpc>
              <a:spcPct val="90000"/>
            </a:lnSpc>
            <a:spcBef>
              <a:spcPct val="0"/>
            </a:spcBef>
            <a:spcAft>
              <a:spcPct val="35000"/>
            </a:spcAft>
            <a:buNone/>
          </a:pPr>
          <a:r>
            <a:rPr lang="en-US" sz="1400" b="1" kern="1200" dirty="0" err="1">
              <a:solidFill>
                <a:srgbClr val="0D3759"/>
              </a:solidFill>
              <a:latin typeface="+mn-lt"/>
              <a:ea typeface="+mn-ea"/>
              <a:cs typeface="Arial"/>
            </a:rPr>
            <a:t>Pacienti</a:t>
          </a:r>
          <a:r>
            <a:rPr lang="en-US" sz="1400" b="1" kern="1200" dirty="0">
              <a:solidFill>
                <a:srgbClr val="0D3759"/>
              </a:solidFill>
              <a:latin typeface="+mn-lt"/>
              <a:ea typeface="+mn-ea"/>
              <a:cs typeface="Arial"/>
            </a:rPr>
            <a:t> s </a:t>
          </a:r>
          <a:r>
            <a:rPr lang="en-US" sz="1400" b="1" kern="1200" dirty="0" err="1">
              <a:solidFill>
                <a:srgbClr val="0D3759"/>
              </a:solidFill>
              <a:latin typeface="+mn-lt"/>
              <a:ea typeface="+mn-ea"/>
              <a:cs typeface="Arial"/>
            </a:rPr>
            <a:t>těžkým</a:t>
          </a:r>
          <a:r>
            <a:rPr lang="en-US" sz="1400" b="1" kern="1200" dirty="0">
              <a:solidFill>
                <a:srgbClr val="0D3759"/>
              </a:solidFill>
              <a:latin typeface="+mn-lt"/>
              <a:ea typeface="+mn-ea"/>
              <a:cs typeface="Arial"/>
            </a:rPr>
            <a:t> </a:t>
          </a:r>
          <a:r>
            <a:rPr lang="en-US" sz="1400" b="1" kern="1200" dirty="0" err="1">
              <a:solidFill>
                <a:srgbClr val="0D3759"/>
              </a:solidFill>
              <a:latin typeface="+mn-lt"/>
              <a:ea typeface="+mn-ea"/>
              <a:cs typeface="Arial"/>
            </a:rPr>
            <a:t>astmatem</a:t>
          </a:r>
          <a:r>
            <a:rPr lang="en-US" sz="1400" b="1" kern="1200" dirty="0">
              <a:solidFill>
                <a:srgbClr val="0D3759"/>
              </a:solidFill>
              <a:latin typeface="+mn-lt"/>
              <a:ea typeface="+mn-ea"/>
              <a:cs typeface="Arial"/>
            </a:rPr>
            <a:t> </a:t>
          </a:r>
          <a:r>
            <a:rPr lang="en-US" sz="1400" b="1" kern="1200" dirty="0" err="1">
              <a:solidFill>
                <a:srgbClr val="0D3759"/>
              </a:solidFill>
              <a:latin typeface="+mn-lt"/>
              <a:ea typeface="+mn-ea"/>
              <a:cs typeface="Arial"/>
            </a:rPr>
            <a:t>jsou</a:t>
          </a:r>
          <a:r>
            <a:rPr lang="en-US" sz="1400" b="1" kern="1200" dirty="0">
              <a:solidFill>
                <a:srgbClr val="0D3759"/>
              </a:solidFill>
              <a:latin typeface="+mn-lt"/>
              <a:ea typeface="+mn-ea"/>
              <a:cs typeface="Arial"/>
            </a:rPr>
            <a:t> </a:t>
          </a:r>
          <a:r>
            <a:rPr lang="en-US" sz="1400" b="1" kern="1200" dirty="0" err="1">
              <a:solidFill>
                <a:srgbClr val="0D3759"/>
              </a:solidFill>
              <a:latin typeface="+mn-lt"/>
              <a:ea typeface="+mn-ea"/>
              <a:cs typeface="Arial"/>
            </a:rPr>
            <a:t>typicky</a:t>
          </a:r>
          <a:r>
            <a:rPr lang="en-US" sz="1400" b="1" kern="1200" dirty="0">
              <a:solidFill>
                <a:srgbClr val="0D3759"/>
              </a:solidFill>
              <a:latin typeface="+mn-lt"/>
              <a:ea typeface="+mn-ea"/>
              <a:cs typeface="Arial"/>
            </a:rPr>
            <a:t> </a:t>
          </a:r>
          <a:r>
            <a:rPr lang="en-US" sz="1400" b="1" kern="1200" dirty="0" err="1">
              <a:solidFill>
                <a:srgbClr val="0D3759"/>
              </a:solidFill>
              <a:latin typeface="+mn-lt"/>
              <a:ea typeface="+mn-ea"/>
              <a:cs typeface="Arial"/>
            </a:rPr>
            <a:t>na</a:t>
          </a:r>
          <a:r>
            <a:rPr lang="en-US" sz="1400" b="1" kern="1200" dirty="0">
              <a:solidFill>
                <a:srgbClr val="0D3759"/>
              </a:solidFill>
              <a:latin typeface="+mn-lt"/>
              <a:ea typeface="+mn-ea"/>
              <a:cs typeface="Arial"/>
            </a:rPr>
            <a:t> </a:t>
          </a:r>
          <a:r>
            <a:rPr lang="en-US" sz="1400" b="1" kern="1200" dirty="0" err="1">
              <a:solidFill>
                <a:srgbClr val="0D3759"/>
              </a:solidFill>
              <a:latin typeface="+mn-lt"/>
              <a:ea typeface="+mn-ea"/>
              <a:cs typeface="Arial"/>
            </a:rPr>
            <a:t>více</a:t>
          </a:r>
          <a:r>
            <a:rPr lang="en-US" sz="1400" b="1" kern="1200" dirty="0">
              <a:solidFill>
                <a:srgbClr val="0D3759"/>
              </a:solidFill>
              <a:latin typeface="+mn-lt"/>
              <a:ea typeface="+mn-ea"/>
              <a:cs typeface="Arial"/>
            </a:rPr>
            <a:t> </a:t>
          </a:r>
          <a:r>
            <a:rPr lang="en-US" sz="1400" b="1" kern="1200" dirty="0" err="1">
              <a:solidFill>
                <a:srgbClr val="0D3759"/>
              </a:solidFill>
              <a:latin typeface="+mn-lt"/>
              <a:ea typeface="+mn-ea"/>
              <a:cs typeface="Arial"/>
            </a:rPr>
            <a:t>protizánětlivých</a:t>
          </a:r>
          <a:r>
            <a:rPr lang="en-US" sz="1400" b="1" kern="1200" dirty="0">
              <a:solidFill>
                <a:srgbClr val="0D3759"/>
              </a:solidFill>
              <a:latin typeface="+mn-lt"/>
              <a:ea typeface="+mn-ea"/>
              <a:cs typeface="Arial"/>
            </a:rPr>
            <a:t> </a:t>
          </a:r>
          <a:r>
            <a:rPr lang="en-US" sz="1400" b="1" kern="1200" dirty="0" err="1">
              <a:solidFill>
                <a:srgbClr val="0D3759"/>
              </a:solidFill>
              <a:latin typeface="+mn-lt"/>
              <a:ea typeface="+mn-ea"/>
              <a:cs typeface="Arial"/>
            </a:rPr>
            <a:t>lécích</a:t>
          </a:r>
          <a:r>
            <a:rPr lang="en-US" sz="1400" b="1" kern="1200" dirty="0">
              <a:solidFill>
                <a:srgbClr val="0D3759"/>
              </a:solidFill>
              <a:latin typeface="+mn-lt"/>
              <a:ea typeface="+mn-ea"/>
              <a:cs typeface="Arial"/>
            </a:rPr>
            <a:t> a </a:t>
          </a:r>
          <a:r>
            <a:rPr lang="en-US" sz="1400" b="1" kern="1200" dirty="0" err="1">
              <a:solidFill>
                <a:srgbClr val="0D3759"/>
              </a:solidFill>
              <a:latin typeface="+mn-lt"/>
              <a:ea typeface="+mn-ea"/>
              <a:cs typeface="Arial"/>
            </a:rPr>
            <a:t>přesto</a:t>
          </a:r>
          <a:r>
            <a:rPr lang="en-US" sz="1400" b="1" kern="1200" baseline="0" dirty="0">
              <a:solidFill>
                <a:srgbClr val="0D3759"/>
              </a:solidFill>
              <a:latin typeface="+mn-lt"/>
              <a:ea typeface="+mn-ea"/>
              <a:cs typeface="Arial"/>
            </a:rPr>
            <a:t> </a:t>
          </a:r>
          <a:r>
            <a:rPr lang="en-US" sz="1400" b="1" kern="1200" baseline="0" dirty="0" err="1">
              <a:solidFill>
                <a:srgbClr val="0D3759"/>
              </a:solidFill>
              <a:latin typeface="+mn-lt"/>
              <a:ea typeface="+mn-ea"/>
              <a:cs typeface="Arial"/>
            </a:rPr>
            <a:t>nemusí</a:t>
          </a:r>
          <a:r>
            <a:rPr lang="en-US" sz="1400" b="1" kern="1200" baseline="0" dirty="0">
              <a:solidFill>
                <a:srgbClr val="0D3759"/>
              </a:solidFill>
              <a:latin typeface="+mn-lt"/>
              <a:ea typeface="+mn-ea"/>
              <a:cs typeface="Arial"/>
            </a:rPr>
            <a:t> </a:t>
          </a:r>
          <a:r>
            <a:rPr lang="en-US" sz="1400" b="1" kern="1200" baseline="0" dirty="0" err="1">
              <a:solidFill>
                <a:srgbClr val="0D3759"/>
              </a:solidFill>
              <a:latin typeface="+mn-lt"/>
              <a:ea typeface="+mn-ea"/>
              <a:cs typeface="Arial"/>
            </a:rPr>
            <a:t>mít</a:t>
          </a:r>
          <a:r>
            <a:rPr lang="en-US" sz="1400" b="1" kern="1200" baseline="0" dirty="0">
              <a:solidFill>
                <a:srgbClr val="0D3759"/>
              </a:solidFill>
              <a:latin typeface="+mn-lt"/>
              <a:ea typeface="+mn-ea"/>
              <a:cs typeface="Arial"/>
            </a:rPr>
            <a:t> </a:t>
          </a:r>
          <a:r>
            <a:rPr lang="en-US" sz="1400" b="1" kern="1200" baseline="0" dirty="0" err="1">
              <a:solidFill>
                <a:srgbClr val="0D3759"/>
              </a:solidFill>
              <a:latin typeface="+mn-lt"/>
              <a:ea typeface="+mn-ea"/>
              <a:cs typeface="Arial"/>
            </a:rPr>
            <a:t>kontrolu</a:t>
          </a:r>
          <a:r>
            <a:rPr lang="en-US" sz="1400" b="1" kern="1200" baseline="0" dirty="0">
              <a:solidFill>
                <a:srgbClr val="0D3759"/>
              </a:solidFill>
              <a:latin typeface="+mn-lt"/>
              <a:ea typeface="+mn-ea"/>
              <a:cs typeface="Arial"/>
            </a:rPr>
            <a:t> </a:t>
          </a:r>
          <a:r>
            <a:rPr lang="en-US" sz="1400" b="1" kern="1200" baseline="0" dirty="0" err="1">
              <a:solidFill>
                <a:srgbClr val="0D3759"/>
              </a:solidFill>
              <a:latin typeface="+mn-lt"/>
              <a:ea typeface="+mn-ea"/>
              <a:cs typeface="Arial"/>
            </a:rPr>
            <a:t>nemoci</a:t>
          </a:r>
          <a:endParaRPr lang="en-US" sz="1400" b="1" kern="1200" baseline="30000" dirty="0" err="1">
            <a:solidFill>
              <a:srgbClr val="0D3759"/>
            </a:solidFill>
            <a:latin typeface="+mn-lt"/>
            <a:ea typeface="+mn-ea"/>
            <a:cs typeface="Arial"/>
          </a:endParaRPr>
        </a:p>
      </dgm:t>
    </dgm:pt>
    <dgm:pt modelId="{3A8EE32A-281E-4AF8-ABBE-B28DD3983A3C}" type="parTrans" cxnId="{24A5896A-133B-4815-9B2A-D1F79FE5BF98}">
      <dgm:prSet/>
      <dgm:spPr/>
      <dgm:t>
        <a:bodyPr/>
        <a:lstStyle/>
        <a:p>
          <a:endParaRPr lang="en-US"/>
        </a:p>
      </dgm:t>
    </dgm:pt>
    <dgm:pt modelId="{D1C70F3A-A0C7-4A52-993D-2A18918C5B36}" type="sibTrans" cxnId="{24A5896A-133B-4815-9B2A-D1F79FE5BF98}">
      <dgm:prSet/>
      <dgm:spPr/>
      <dgm:t>
        <a:bodyPr/>
        <a:lstStyle/>
        <a:p>
          <a:endParaRPr lang="en-US"/>
        </a:p>
      </dgm:t>
    </dgm:pt>
    <dgm:pt modelId="{C014B234-E46C-47B9-A711-5E3E0EF8184F}" type="pres">
      <dgm:prSet presAssocID="{87AF8C18-D389-43C2-815E-2DD2B5D6E196}" presName="linearFlow" presStyleCnt="0">
        <dgm:presLayoutVars>
          <dgm:dir/>
          <dgm:resizeHandles val="exact"/>
        </dgm:presLayoutVars>
      </dgm:prSet>
      <dgm:spPr/>
    </dgm:pt>
    <dgm:pt modelId="{BBBA2813-0D8C-440B-A31C-4F8047C8F6CC}" type="pres">
      <dgm:prSet presAssocID="{8AF5729D-167A-402A-96DE-EDA5DC8549AE}" presName="composite" presStyleCnt="0"/>
      <dgm:spPr/>
    </dgm:pt>
    <dgm:pt modelId="{C66EC225-28C4-4C45-AB7F-8A21FF837AD0}" type="pres">
      <dgm:prSet presAssocID="{8AF5729D-167A-402A-96DE-EDA5DC8549AE}"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yramid with levels with solid fill"/>
        </a:ext>
      </dgm:extLst>
    </dgm:pt>
    <dgm:pt modelId="{3CA5080B-9842-4FC5-AF7F-2CA809F0DFE3}" type="pres">
      <dgm:prSet presAssocID="{8AF5729D-167A-402A-96DE-EDA5DC8549AE}" presName="txShp" presStyleLbl="node1" presStyleIdx="0" presStyleCnt="4" custScaleX="105728" custLinFactNeighborX="1705" custLinFactNeighborY="6381">
        <dgm:presLayoutVars>
          <dgm:bulletEnabled val="1"/>
        </dgm:presLayoutVars>
      </dgm:prSet>
      <dgm:spPr/>
    </dgm:pt>
    <dgm:pt modelId="{ADA7788A-8D66-4715-8D17-1B16203491BB}" type="pres">
      <dgm:prSet presAssocID="{CF00C578-2F84-41CF-BEDC-12CEC73E2935}" presName="spacing" presStyleCnt="0"/>
      <dgm:spPr/>
    </dgm:pt>
    <dgm:pt modelId="{986014F5-ADB3-451E-98CC-4C9F1C30BCB8}" type="pres">
      <dgm:prSet presAssocID="{3ED4891F-ED68-4890-85A4-7E1704A106C1}" presName="composite" presStyleCnt="0"/>
      <dgm:spPr/>
    </dgm:pt>
    <dgm:pt modelId="{FDACF211-99D0-4336-A161-0CF306607BFB}" type="pres">
      <dgm:prSet presAssocID="{3ED4891F-ED68-4890-85A4-7E1704A106C1}" presName="imgShp" presStyleLbl="fgImgPlace1" presStyleIdx="1" presStyleCnt="4" custLinFactNeighborX="-2906" custLinFactNeighborY="10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ullseye with solid fill"/>
        </a:ext>
      </dgm:extLst>
    </dgm:pt>
    <dgm:pt modelId="{FC16C3FD-EF80-4A7D-8E0B-90BDEB5E8DF8}" type="pres">
      <dgm:prSet presAssocID="{3ED4891F-ED68-4890-85A4-7E1704A106C1}" presName="txShp" presStyleLbl="node1" presStyleIdx="1" presStyleCnt="4" custScaleX="105434" custLinFactNeighborX="1705" custLinFactNeighborY="2004">
        <dgm:presLayoutVars>
          <dgm:bulletEnabled val="1"/>
        </dgm:presLayoutVars>
      </dgm:prSet>
      <dgm:spPr>
        <a:xfrm rot="10800000">
          <a:off x="1555165" y="1149070"/>
          <a:ext cx="5296268" cy="884571"/>
        </a:xfrm>
        <a:prstGeom prst="homePlate">
          <a:avLst/>
        </a:prstGeom>
      </dgm:spPr>
    </dgm:pt>
    <dgm:pt modelId="{123CAA73-F64A-4766-9918-4BEC7143E95E}" type="pres">
      <dgm:prSet presAssocID="{F4800E3E-3C04-4A8C-9BE1-85828645A723}" presName="spacing" presStyleCnt="0"/>
      <dgm:spPr/>
    </dgm:pt>
    <dgm:pt modelId="{0145AD1F-D8EB-49D1-95D7-36F36EEE2795}" type="pres">
      <dgm:prSet presAssocID="{92E7BD5B-CF60-43C9-BF24-4B122D4B251D}" presName="composite" presStyleCnt="0"/>
      <dgm:spPr/>
    </dgm:pt>
    <dgm:pt modelId="{E93702D0-8024-4E3F-BA16-1FB94BEE90E1}" type="pres">
      <dgm:prSet presAssocID="{92E7BD5B-CF60-43C9-BF24-4B122D4B251D}" presName="imgShp"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Inpatient with solid fill"/>
        </a:ext>
      </dgm:extLst>
    </dgm:pt>
    <dgm:pt modelId="{F22E5E7A-6B33-4F53-91BA-8A1AF9619561}" type="pres">
      <dgm:prSet presAssocID="{92E7BD5B-CF60-43C9-BF24-4B122D4B251D}" presName="txShp" presStyleLbl="node1" presStyleIdx="2" presStyleCnt="4" custScaleX="105440" custLinFactNeighborX="1492" custLinFactNeighborY="-4317">
        <dgm:presLayoutVars>
          <dgm:bulletEnabled val="1"/>
        </dgm:presLayoutVars>
      </dgm:prSet>
      <dgm:spPr>
        <a:xfrm rot="10800000">
          <a:off x="1555165" y="2297693"/>
          <a:ext cx="5296268" cy="884571"/>
        </a:xfrm>
        <a:prstGeom prst="homePlate">
          <a:avLst/>
        </a:prstGeom>
      </dgm:spPr>
    </dgm:pt>
    <dgm:pt modelId="{EC5334F5-5353-4F87-BC5A-03973B3893BF}" type="pres">
      <dgm:prSet presAssocID="{7E7BAFFF-174C-4A1F-8B05-86FF89F495B5}" presName="spacing" presStyleCnt="0"/>
      <dgm:spPr/>
    </dgm:pt>
    <dgm:pt modelId="{5F8DC9D5-89A7-4620-81A7-E88DBB77A042}" type="pres">
      <dgm:prSet presAssocID="{15A5E8F1-108F-4061-A686-7E1C1F8083F9}" presName="composite" presStyleCnt="0"/>
      <dgm:spPr/>
    </dgm:pt>
    <dgm:pt modelId="{95DCD1F8-41BA-4702-A0CD-9169BF77B6E5}" type="pres">
      <dgm:prSet presAssocID="{15A5E8F1-108F-4061-A686-7E1C1F8083F9}" presName="imgShp" presStyleLbl="fgImgPlace1" presStyleIdx="3" presStyleCnt="4" custLinFactNeighborX="5639" custLinFactNeighborY="2419"/>
      <dgm:spPr>
        <a:blipFill>
          <a:blip xmlns:r="http://schemas.openxmlformats.org/officeDocument/2006/relationships" r:embed="rId7">
            <a:alphaModFix/>
            <a:extLst>
              <a:ext uri="{96DAC541-7B7A-43D3-8B79-37D633B846F1}">
                <asvg:svgBlip xmlns:asvg="http://schemas.microsoft.com/office/drawing/2016/SVG/main" r:embed="rId8"/>
              </a:ext>
            </a:extLst>
          </a:blip>
          <a:srcRect/>
          <a:stretch>
            <a:fillRect/>
          </a:stretch>
        </a:blipFill>
        <a:ln>
          <a:noFill/>
        </a:ln>
        <a:scene3d>
          <a:camera prst="orthographicFront">
            <a:rot lat="0" lon="0" rev="0"/>
          </a:camera>
          <a:lightRig rig="threePt" dir="t"/>
        </a:scene3d>
      </dgm:spPr>
      <dgm:extLst>
        <a:ext uri="{E40237B7-FDA0-4F09-8148-C483321AD2D9}">
          <dgm14:cNvPr xmlns:dgm14="http://schemas.microsoft.com/office/drawing/2010/diagram" id="0" name="" descr="Needle with solid fill"/>
        </a:ext>
      </dgm:extLst>
    </dgm:pt>
    <dgm:pt modelId="{D771E60D-E318-4055-8686-61F0D8CA5EA7}" type="pres">
      <dgm:prSet presAssocID="{15A5E8F1-108F-4061-A686-7E1C1F8083F9}" presName="txShp" presStyleLbl="node1" presStyleIdx="3" presStyleCnt="4" custScaleX="105489" custLinFactNeighborX="1492" custLinFactNeighborY="3245">
        <dgm:presLayoutVars>
          <dgm:bulletEnabled val="1"/>
        </dgm:presLayoutVars>
      </dgm:prSet>
      <dgm:spPr>
        <a:xfrm rot="10800000">
          <a:off x="1555165" y="3446315"/>
          <a:ext cx="5296268" cy="884571"/>
        </a:xfrm>
        <a:prstGeom prst="homePlate">
          <a:avLst/>
        </a:prstGeom>
      </dgm:spPr>
    </dgm:pt>
  </dgm:ptLst>
  <dgm:cxnLst>
    <dgm:cxn modelId="{D95D5A1E-1EE7-4BC8-9734-277CEAE1BEA4}" srcId="{87AF8C18-D389-43C2-815E-2DD2B5D6E196}" destId="{3ED4891F-ED68-4890-85A4-7E1704A106C1}" srcOrd="1" destOrd="0" parTransId="{6513CBB9-D95D-4C7E-8198-1E7CAB8538C2}" sibTransId="{F4800E3E-3C04-4A8C-9BE1-85828645A723}"/>
    <dgm:cxn modelId="{A8B5B921-8F0D-4C1F-9F23-9606E8B91F11}" type="presOf" srcId="{87AF8C18-D389-43C2-815E-2DD2B5D6E196}" destId="{C014B234-E46C-47B9-A711-5E3E0EF8184F}" srcOrd="0" destOrd="0" presId="urn:microsoft.com/office/officeart/2005/8/layout/vList3"/>
    <dgm:cxn modelId="{1BFD0126-C9AB-4B4B-89F6-6DDA4B00FE8C}" srcId="{87AF8C18-D389-43C2-815E-2DD2B5D6E196}" destId="{92E7BD5B-CF60-43C9-BF24-4B122D4B251D}" srcOrd="2" destOrd="0" parTransId="{9CCA8EF1-1945-4E4C-81DA-396611249C7D}" sibTransId="{7E7BAFFF-174C-4A1F-8B05-86FF89F495B5}"/>
    <dgm:cxn modelId="{15EF9C3A-EC09-4E08-A0D1-3DFBD93A5C5A}" type="presOf" srcId="{92E7BD5B-CF60-43C9-BF24-4B122D4B251D}" destId="{F22E5E7A-6B33-4F53-91BA-8A1AF9619561}" srcOrd="0" destOrd="0" presId="urn:microsoft.com/office/officeart/2005/8/layout/vList3"/>
    <dgm:cxn modelId="{24A5896A-133B-4815-9B2A-D1F79FE5BF98}" srcId="{87AF8C18-D389-43C2-815E-2DD2B5D6E196}" destId="{15A5E8F1-108F-4061-A686-7E1C1F8083F9}" srcOrd="3" destOrd="0" parTransId="{3A8EE32A-281E-4AF8-ABBE-B28DD3983A3C}" sibTransId="{D1C70F3A-A0C7-4A52-993D-2A18918C5B36}"/>
    <dgm:cxn modelId="{286C0982-6B64-4EB6-A484-0C42905A918E}" type="presOf" srcId="{8AF5729D-167A-402A-96DE-EDA5DC8549AE}" destId="{3CA5080B-9842-4FC5-AF7F-2CA809F0DFE3}" srcOrd="0" destOrd="0" presId="urn:microsoft.com/office/officeart/2005/8/layout/vList3"/>
    <dgm:cxn modelId="{6AF0EBB1-EF7C-447E-B596-57AA39E43179}" type="presOf" srcId="{15A5E8F1-108F-4061-A686-7E1C1F8083F9}" destId="{D771E60D-E318-4055-8686-61F0D8CA5EA7}" srcOrd="0" destOrd="0" presId="urn:microsoft.com/office/officeart/2005/8/layout/vList3"/>
    <dgm:cxn modelId="{31D2ECD4-0C46-43D4-9E74-6CB8DB763EEE}" type="presOf" srcId="{3ED4891F-ED68-4890-85A4-7E1704A106C1}" destId="{FC16C3FD-EF80-4A7D-8E0B-90BDEB5E8DF8}" srcOrd="0" destOrd="0" presId="urn:microsoft.com/office/officeart/2005/8/layout/vList3"/>
    <dgm:cxn modelId="{B7AB2FEF-C574-48C7-9111-8E4A986FDD3B}" srcId="{87AF8C18-D389-43C2-815E-2DD2B5D6E196}" destId="{8AF5729D-167A-402A-96DE-EDA5DC8549AE}" srcOrd="0" destOrd="0" parTransId="{C748EC57-552B-4ADA-A96C-974159BB9862}" sibTransId="{CF00C578-2F84-41CF-BEDC-12CEC73E2935}"/>
    <dgm:cxn modelId="{8E9C8EDD-B1D9-4905-86BE-728353F31A83}" type="presParOf" srcId="{C014B234-E46C-47B9-A711-5E3E0EF8184F}" destId="{BBBA2813-0D8C-440B-A31C-4F8047C8F6CC}" srcOrd="0" destOrd="0" presId="urn:microsoft.com/office/officeart/2005/8/layout/vList3"/>
    <dgm:cxn modelId="{3B71FD87-97A4-462A-BF71-79D1A25BDC49}" type="presParOf" srcId="{BBBA2813-0D8C-440B-A31C-4F8047C8F6CC}" destId="{C66EC225-28C4-4C45-AB7F-8A21FF837AD0}" srcOrd="0" destOrd="0" presId="urn:microsoft.com/office/officeart/2005/8/layout/vList3"/>
    <dgm:cxn modelId="{3A8E17A0-4F49-4A04-8CAC-4CBACAB932FF}" type="presParOf" srcId="{BBBA2813-0D8C-440B-A31C-4F8047C8F6CC}" destId="{3CA5080B-9842-4FC5-AF7F-2CA809F0DFE3}" srcOrd="1" destOrd="0" presId="urn:microsoft.com/office/officeart/2005/8/layout/vList3"/>
    <dgm:cxn modelId="{4E1BDB70-AF18-4AB5-967C-5F775D3B6FAE}" type="presParOf" srcId="{C014B234-E46C-47B9-A711-5E3E0EF8184F}" destId="{ADA7788A-8D66-4715-8D17-1B16203491BB}" srcOrd="1" destOrd="0" presId="urn:microsoft.com/office/officeart/2005/8/layout/vList3"/>
    <dgm:cxn modelId="{C1351BBE-FA85-4333-AFB3-9ABE2047E9BA}" type="presParOf" srcId="{C014B234-E46C-47B9-A711-5E3E0EF8184F}" destId="{986014F5-ADB3-451E-98CC-4C9F1C30BCB8}" srcOrd="2" destOrd="0" presId="urn:microsoft.com/office/officeart/2005/8/layout/vList3"/>
    <dgm:cxn modelId="{3D088297-D20F-4AF4-8E54-5F79ACE3A73F}" type="presParOf" srcId="{986014F5-ADB3-451E-98CC-4C9F1C30BCB8}" destId="{FDACF211-99D0-4336-A161-0CF306607BFB}" srcOrd="0" destOrd="0" presId="urn:microsoft.com/office/officeart/2005/8/layout/vList3"/>
    <dgm:cxn modelId="{DFAABF5B-F4C9-4E26-B674-09C1E3A0D3CA}" type="presParOf" srcId="{986014F5-ADB3-451E-98CC-4C9F1C30BCB8}" destId="{FC16C3FD-EF80-4A7D-8E0B-90BDEB5E8DF8}" srcOrd="1" destOrd="0" presId="urn:microsoft.com/office/officeart/2005/8/layout/vList3"/>
    <dgm:cxn modelId="{BC0E472D-6D30-496F-AB51-B677E730E21C}" type="presParOf" srcId="{C014B234-E46C-47B9-A711-5E3E0EF8184F}" destId="{123CAA73-F64A-4766-9918-4BEC7143E95E}" srcOrd="3" destOrd="0" presId="urn:microsoft.com/office/officeart/2005/8/layout/vList3"/>
    <dgm:cxn modelId="{07BC4DF6-B69F-4FF5-984B-133A041F0384}" type="presParOf" srcId="{C014B234-E46C-47B9-A711-5E3E0EF8184F}" destId="{0145AD1F-D8EB-49D1-95D7-36F36EEE2795}" srcOrd="4" destOrd="0" presId="urn:microsoft.com/office/officeart/2005/8/layout/vList3"/>
    <dgm:cxn modelId="{01A265B6-B2E9-4FB0-8401-C2F13D30A0D6}" type="presParOf" srcId="{0145AD1F-D8EB-49D1-95D7-36F36EEE2795}" destId="{E93702D0-8024-4E3F-BA16-1FB94BEE90E1}" srcOrd="0" destOrd="0" presId="urn:microsoft.com/office/officeart/2005/8/layout/vList3"/>
    <dgm:cxn modelId="{8DFDFA4C-E5D9-45F3-9394-F85408D2AE73}" type="presParOf" srcId="{0145AD1F-D8EB-49D1-95D7-36F36EEE2795}" destId="{F22E5E7A-6B33-4F53-91BA-8A1AF9619561}" srcOrd="1" destOrd="0" presId="urn:microsoft.com/office/officeart/2005/8/layout/vList3"/>
    <dgm:cxn modelId="{61E414D1-1D1B-4A53-B75C-DAE9B3675D79}" type="presParOf" srcId="{C014B234-E46C-47B9-A711-5E3E0EF8184F}" destId="{EC5334F5-5353-4F87-BC5A-03973B3893BF}" srcOrd="5" destOrd="0" presId="urn:microsoft.com/office/officeart/2005/8/layout/vList3"/>
    <dgm:cxn modelId="{9400BA4E-A5B6-4B1E-978E-5CE8377C3413}" type="presParOf" srcId="{C014B234-E46C-47B9-A711-5E3E0EF8184F}" destId="{5F8DC9D5-89A7-4620-81A7-E88DBB77A042}" srcOrd="6" destOrd="0" presId="urn:microsoft.com/office/officeart/2005/8/layout/vList3"/>
    <dgm:cxn modelId="{3CA65934-05D6-472E-8C4F-88D68EEEE528}" type="presParOf" srcId="{5F8DC9D5-89A7-4620-81A7-E88DBB77A042}" destId="{95DCD1F8-41BA-4702-A0CD-9169BF77B6E5}" srcOrd="0" destOrd="0" presId="urn:microsoft.com/office/officeart/2005/8/layout/vList3"/>
    <dgm:cxn modelId="{723A2962-A74C-4361-B5CA-E9E2B2782D95}" type="presParOf" srcId="{5F8DC9D5-89A7-4620-81A7-E88DBB77A042}" destId="{D771E60D-E318-4055-8686-61F0D8CA5EA7}"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D95B8C-2F58-4F7F-BB79-F2595394FDFE}"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73F49911-311E-487B-B3CA-D3AA8A3BBD38}">
      <dgm:prSet phldrT="[Text]" custT="1"/>
      <dgm:spPr>
        <a:solidFill>
          <a:srgbClr val="0070C0"/>
        </a:solidFill>
        <a:ln>
          <a:solidFill>
            <a:srgbClr val="0070C0"/>
          </a:solidFill>
        </a:ln>
      </dgm:spPr>
      <dgm:t>
        <a:bodyPr/>
        <a:lstStyle/>
        <a:p>
          <a:r>
            <a:rPr lang="en-US" sz="2000" b="1" dirty="0" err="1"/>
            <a:t>Klinická</a:t>
          </a:r>
          <a:r>
            <a:rPr lang="en-US" sz="2000" b="1" dirty="0"/>
            <a:t> remise</a:t>
          </a:r>
          <a:r>
            <a:rPr lang="en-US" sz="2000" b="1" baseline="30000" dirty="0"/>
            <a:t>1</a:t>
          </a:r>
          <a:endParaRPr lang="en-US" sz="2000" dirty="0"/>
        </a:p>
        <a:p>
          <a:r>
            <a:rPr lang="en-US" sz="2000" dirty="0"/>
            <a:t>Stav </a:t>
          </a:r>
          <a:r>
            <a:rPr lang="en-US" sz="2000" dirty="0" err="1"/>
            <a:t>chybějící</a:t>
          </a:r>
          <a:r>
            <a:rPr lang="en-US" sz="2000" dirty="0"/>
            <a:t> activity </a:t>
          </a:r>
          <a:r>
            <a:rPr lang="en-US" sz="2000" dirty="0" err="1"/>
            <a:t>onemocnění</a:t>
          </a:r>
          <a:r>
            <a:rPr lang="en-US" sz="2000" dirty="0"/>
            <a:t> u </a:t>
          </a:r>
          <a:r>
            <a:rPr lang="en-US" sz="2000" dirty="0" err="1"/>
            <a:t>pacienta</a:t>
          </a:r>
          <a:r>
            <a:rPr lang="en-US" sz="2000" dirty="0"/>
            <a:t> </a:t>
          </a:r>
          <a:r>
            <a:rPr lang="en-US" sz="2000" dirty="0" err="1"/>
            <a:t>na</a:t>
          </a:r>
          <a:r>
            <a:rPr lang="en-US" sz="2000" dirty="0"/>
            <a:t> </a:t>
          </a:r>
          <a:r>
            <a:rPr lang="en-US" sz="2000" dirty="0" err="1"/>
            <a:t>léčbě</a:t>
          </a:r>
          <a:r>
            <a:rPr lang="en-US" sz="2000" dirty="0"/>
            <a:t> </a:t>
          </a:r>
          <a:r>
            <a:rPr lang="en-US" sz="2000" dirty="0" err="1"/>
            <a:t>či</a:t>
          </a:r>
          <a:r>
            <a:rPr lang="en-US" sz="2000" dirty="0"/>
            <a:t> bez </a:t>
          </a:r>
          <a:r>
            <a:rPr lang="en-US" sz="2000" dirty="0" err="1"/>
            <a:t>léčby</a:t>
          </a:r>
          <a:endParaRPr lang="en-US" sz="2000" dirty="0"/>
        </a:p>
      </dgm:t>
    </dgm:pt>
    <dgm:pt modelId="{1388E7D0-0EFE-4699-9053-37C33A272505}" type="parTrans" cxnId="{B4F86624-3CAB-4A82-AA7F-3F4B9685A1E0}">
      <dgm:prSet/>
      <dgm:spPr/>
      <dgm:t>
        <a:bodyPr/>
        <a:lstStyle/>
        <a:p>
          <a:endParaRPr lang="en-US" sz="2000"/>
        </a:p>
      </dgm:t>
    </dgm:pt>
    <dgm:pt modelId="{6BFAC608-63E1-4067-81B3-B04A69AFED13}" type="sibTrans" cxnId="{B4F86624-3CAB-4A82-AA7F-3F4B9685A1E0}">
      <dgm:prSet/>
      <dgm:spPr/>
      <dgm:t>
        <a:bodyPr/>
        <a:lstStyle/>
        <a:p>
          <a:endParaRPr lang="en-US" sz="2000"/>
        </a:p>
      </dgm:t>
    </dgm:pt>
    <dgm:pt modelId="{1AB63A44-A943-4FA6-9814-6105B52910C1}">
      <dgm:prSet phldrT="[Text]" custT="1"/>
      <dgm:spPr>
        <a:solidFill>
          <a:srgbClr val="C00000"/>
        </a:solidFill>
      </dgm:spPr>
      <dgm:t>
        <a:bodyPr/>
        <a:lstStyle/>
        <a:p>
          <a:r>
            <a:rPr lang="en-US" sz="2000" b="1" dirty="0" err="1"/>
            <a:t>Modifikace</a:t>
          </a:r>
          <a:r>
            <a:rPr lang="en-US" sz="2000" b="1" dirty="0"/>
            <a:t> nemoci</a:t>
          </a:r>
          <a:r>
            <a:rPr lang="en-US" sz="2000" b="1" baseline="30000" dirty="0"/>
            <a:t>2</a:t>
          </a:r>
          <a:r>
            <a:rPr lang="en-US" sz="2000" dirty="0"/>
            <a:t> </a:t>
          </a:r>
        </a:p>
        <a:p>
          <a:r>
            <a:rPr lang="en-US" sz="2000" dirty="0" err="1"/>
            <a:t>Proces</a:t>
          </a:r>
          <a:r>
            <a:rPr lang="en-US" sz="2000" dirty="0"/>
            <a:t>, </a:t>
          </a:r>
          <a:r>
            <a:rPr lang="en-US" sz="2000" dirty="0" err="1"/>
            <a:t>který</a:t>
          </a:r>
          <a:r>
            <a:rPr lang="en-US" sz="2000" dirty="0"/>
            <a:t> </a:t>
          </a:r>
          <a:r>
            <a:rPr lang="en-US" sz="2000" dirty="0" err="1"/>
            <a:t>ovlivňuje</a:t>
          </a:r>
          <a:r>
            <a:rPr lang="en-US" sz="2000" dirty="0"/>
            <a:t> </a:t>
          </a:r>
          <a:r>
            <a:rPr lang="en-US" sz="2000" dirty="0" err="1"/>
            <a:t>patofyziologické</a:t>
          </a:r>
          <a:r>
            <a:rPr lang="en-US" sz="2000" dirty="0"/>
            <a:t> </a:t>
          </a:r>
          <a:r>
            <a:rPr lang="en-US" sz="2000" dirty="0" err="1"/>
            <a:t>mechanismy</a:t>
          </a:r>
          <a:r>
            <a:rPr lang="en-US" sz="2000" dirty="0"/>
            <a:t> </a:t>
          </a:r>
          <a:r>
            <a:rPr lang="en-US" sz="2000" dirty="0" err="1"/>
            <a:t>nemoci</a:t>
          </a:r>
          <a:r>
            <a:rPr lang="en-US" sz="2000" dirty="0"/>
            <a:t>, </a:t>
          </a:r>
          <a:r>
            <a:rPr lang="en-US" sz="2000" dirty="0" err="1"/>
            <a:t>brání</a:t>
          </a:r>
          <a:r>
            <a:rPr lang="en-US" sz="2000" dirty="0"/>
            <a:t> </a:t>
          </a:r>
          <a:r>
            <a:rPr lang="en-US" sz="2000" dirty="0" err="1"/>
            <a:t>strukturálním</a:t>
          </a:r>
          <a:r>
            <a:rPr lang="en-US" sz="2000" dirty="0"/>
            <a:t> a </a:t>
          </a:r>
          <a:r>
            <a:rPr lang="en-US" sz="2000" dirty="0" err="1"/>
            <a:t>klinickým</a:t>
          </a:r>
          <a:r>
            <a:rPr lang="en-US" sz="2000" dirty="0"/>
            <a:t> </a:t>
          </a:r>
          <a:r>
            <a:rPr lang="en-US" sz="2000" dirty="0" err="1"/>
            <a:t>změnám</a:t>
          </a:r>
          <a:r>
            <a:rPr lang="en-US" sz="2000" dirty="0"/>
            <a:t> </a:t>
          </a:r>
          <a:r>
            <a:rPr lang="en-US" sz="2000" dirty="0" err="1"/>
            <a:t>vedoucím</a:t>
          </a:r>
          <a:r>
            <a:rPr lang="en-US" sz="2000" dirty="0"/>
            <a:t> </a:t>
          </a:r>
          <a:r>
            <a:rPr lang="en-US" sz="2000" dirty="0" err="1"/>
            <a:t>ke</a:t>
          </a:r>
          <a:r>
            <a:rPr lang="en-US" sz="2000" dirty="0"/>
            <a:t> </a:t>
          </a:r>
          <a:r>
            <a:rPr lang="en-US" sz="2000" dirty="0" err="1"/>
            <a:t>zhoršování</a:t>
          </a:r>
          <a:r>
            <a:rPr lang="en-US" sz="2000" dirty="0"/>
            <a:t> </a:t>
          </a:r>
          <a:r>
            <a:rPr lang="en-US" sz="2000" dirty="0" err="1"/>
            <a:t>nebo</a:t>
          </a:r>
          <a:r>
            <a:rPr lang="en-US" sz="2000" dirty="0"/>
            <a:t> </a:t>
          </a:r>
          <a:r>
            <a:rPr lang="en-US" sz="2000" dirty="0" err="1"/>
            <a:t>vede</a:t>
          </a:r>
          <a:r>
            <a:rPr lang="en-US" sz="2000" dirty="0"/>
            <a:t> </a:t>
          </a:r>
          <a:r>
            <a:rPr lang="en-US" sz="2000" dirty="0" err="1"/>
            <a:t>ke</a:t>
          </a:r>
          <a:r>
            <a:rPr lang="en-US" sz="2000" dirty="0"/>
            <a:t> </a:t>
          </a:r>
          <a:r>
            <a:rPr lang="en-US" sz="2000" dirty="0" err="1"/>
            <a:t>snížení</a:t>
          </a:r>
          <a:r>
            <a:rPr lang="en-US" sz="2000" dirty="0"/>
            <a:t> activity </a:t>
          </a:r>
          <a:r>
            <a:rPr lang="en-US" sz="2000" dirty="0" err="1"/>
            <a:t>nemoci</a:t>
          </a:r>
          <a:endParaRPr lang="en-US" sz="2000" dirty="0"/>
        </a:p>
      </dgm:t>
    </dgm:pt>
    <dgm:pt modelId="{D0A90927-E9FE-481E-93FB-77D6617EE5DF}" type="parTrans" cxnId="{8B88B298-4998-4955-8F6A-2CB0704E0CEC}">
      <dgm:prSet/>
      <dgm:spPr/>
      <dgm:t>
        <a:bodyPr/>
        <a:lstStyle/>
        <a:p>
          <a:endParaRPr lang="en-US" sz="2000"/>
        </a:p>
      </dgm:t>
    </dgm:pt>
    <dgm:pt modelId="{ED2D7CDE-49BD-42DE-BF6C-A8B826776AA1}" type="sibTrans" cxnId="{8B88B298-4998-4955-8F6A-2CB0704E0CEC}">
      <dgm:prSet/>
      <dgm:spPr/>
      <dgm:t>
        <a:bodyPr/>
        <a:lstStyle/>
        <a:p>
          <a:endParaRPr lang="en-US" sz="2000"/>
        </a:p>
      </dgm:t>
    </dgm:pt>
    <dgm:pt modelId="{01E46340-D185-4590-9AFE-5DA2FE60F4E3}">
      <dgm:prSet phldrT="[Text]" custT="1"/>
      <dgm:spPr>
        <a:solidFill>
          <a:srgbClr val="00B050"/>
        </a:solidFill>
      </dgm:spPr>
      <dgm:t>
        <a:bodyPr/>
        <a:lstStyle/>
        <a:p>
          <a:r>
            <a:rPr lang="en-US" sz="2000" b="1" baseline="0" dirty="0"/>
            <a:t>Vyléčení</a:t>
          </a:r>
          <a:r>
            <a:rPr lang="en-US" sz="2000" b="1" baseline="30000" dirty="0"/>
            <a:t>1</a:t>
          </a:r>
          <a:r>
            <a:rPr lang="en-US" sz="2000" dirty="0"/>
            <a:t> </a:t>
          </a:r>
        </a:p>
        <a:p>
          <a:r>
            <a:rPr lang="en-US" sz="2000" dirty="0" err="1"/>
            <a:t>Chybění</a:t>
          </a:r>
          <a:r>
            <a:rPr lang="en-US" sz="2000" dirty="0"/>
            <a:t> </a:t>
          </a:r>
          <a:r>
            <a:rPr lang="en-US" sz="2000" dirty="0" err="1"/>
            <a:t>příznaků</a:t>
          </a:r>
          <a:r>
            <a:rPr lang="en-US" sz="2000" dirty="0"/>
            <a:t> a </a:t>
          </a:r>
          <a:r>
            <a:rPr lang="en-US" sz="2000" dirty="0" err="1"/>
            <a:t>návrat</a:t>
          </a:r>
          <a:r>
            <a:rPr lang="en-US" sz="2000" dirty="0"/>
            <a:t> do </a:t>
          </a:r>
          <a:r>
            <a:rPr lang="en-US" sz="2000" dirty="0" err="1"/>
            <a:t>normálního</a:t>
          </a:r>
          <a:r>
            <a:rPr lang="en-US" sz="2000" dirty="0"/>
            <a:t> </a:t>
          </a:r>
          <a:r>
            <a:rPr lang="en-US" sz="2000" dirty="0" err="1"/>
            <a:t>fyziologického</a:t>
          </a:r>
          <a:r>
            <a:rPr lang="en-US" sz="2000" dirty="0"/>
            <a:t> </a:t>
          </a:r>
          <a:r>
            <a:rPr lang="en-US" sz="2000" dirty="0" err="1"/>
            <a:t>stavu</a:t>
          </a:r>
          <a:r>
            <a:rPr lang="en-US" sz="2000" dirty="0"/>
            <a:t> </a:t>
          </a:r>
          <a:r>
            <a:rPr lang="en-US" sz="2000" dirty="0" err="1"/>
            <a:t>dýchacích</a:t>
          </a:r>
          <a:r>
            <a:rPr lang="en-US" sz="2000" dirty="0"/>
            <a:t> </a:t>
          </a:r>
          <a:r>
            <a:rPr lang="en-US" sz="2000" dirty="0" err="1"/>
            <a:t>cest</a:t>
          </a:r>
          <a:r>
            <a:rPr lang="en-US" sz="2000" dirty="0"/>
            <a:t> bez </a:t>
          </a:r>
          <a:r>
            <a:rPr lang="en-US" sz="2000" dirty="0" err="1"/>
            <a:t>nutnosti</a:t>
          </a:r>
          <a:r>
            <a:rPr lang="en-US" sz="2000" dirty="0"/>
            <a:t> </a:t>
          </a:r>
          <a:r>
            <a:rPr lang="en-US" sz="2000" dirty="0" err="1"/>
            <a:t>léčby</a:t>
          </a:r>
          <a:endParaRPr lang="en-US" sz="2000" dirty="0"/>
        </a:p>
      </dgm:t>
    </dgm:pt>
    <dgm:pt modelId="{449157B5-7C9E-4ED4-8DE6-AAF8F4774DE0}" type="parTrans" cxnId="{74D9C456-E97B-441E-BDC0-DA6ECC6A868D}">
      <dgm:prSet/>
      <dgm:spPr/>
      <dgm:t>
        <a:bodyPr/>
        <a:lstStyle/>
        <a:p>
          <a:endParaRPr lang="en-US" sz="2000"/>
        </a:p>
      </dgm:t>
    </dgm:pt>
    <dgm:pt modelId="{22A6C315-EC3E-4A54-98C5-86D008A0D171}" type="sibTrans" cxnId="{74D9C456-E97B-441E-BDC0-DA6ECC6A868D}">
      <dgm:prSet/>
      <dgm:spPr/>
      <dgm:t>
        <a:bodyPr/>
        <a:lstStyle/>
        <a:p>
          <a:endParaRPr lang="en-US" sz="2000"/>
        </a:p>
      </dgm:t>
    </dgm:pt>
    <dgm:pt modelId="{6931887C-F1A6-6041-B6E6-7546388A7A8C}" type="pres">
      <dgm:prSet presAssocID="{86D95B8C-2F58-4F7F-BB79-F2595394FDFE}" presName="linear" presStyleCnt="0">
        <dgm:presLayoutVars>
          <dgm:animLvl val="lvl"/>
          <dgm:resizeHandles val="exact"/>
        </dgm:presLayoutVars>
      </dgm:prSet>
      <dgm:spPr/>
    </dgm:pt>
    <dgm:pt modelId="{108E4E55-5959-7D40-B3C0-E3B9A7F39895}" type="pres">
      <dgm:prSet presAssocID="{73F49911-311E-487B-B3CA-D3AA8A3BBD38}" presName="parentText" presStyleLbl="node1" presStyleIdx="0" presStyleCnt="3">
        <dgm:presLayoutVars>
          <dgm:chMax val="0"/>
          <dgm:bulletEnabled val="1"/>
        </dgm:presLayoutVars>
      </dgm:prSet>
      <dgm:spPr/>
    </dgm:pt>
    <dgm:pt modelId="{A3223578-82D3-974F-ACE4-4FE1772C5CE5}" type="pres">
      <dgm:prSet presAssocID="{6BFAC608-63E1-4067-81B3-B04A69AFED13}" presName="spacer" presStyleCnt="0"/>
      <dgm:spPr/>
    </dgm:pt>
    <dgm:pt modelId="{DBF81DBB-1045-DF43-899D-51316FDE94AA}" type="pres">
      <dgm:prSet presAssocID="{1AB63A44-A943-4FA6-9814-6105B52910C1}" presName="parentText" presStyleLbl="node1" presStyleIdx="1" presStyleCnt="3">
        <dgm:presLayoutVars>
          <dgm:chMax val="0"/>
          <dgm:bulletEnabled val="1"/>
        </dgm:presLayoutVars>
      </dgm:prSet>
      <dgm:spPr/>
    </dgm:pt>
    <dgm:pt modelId="{58B16899-2FC0-154E-8829-BB39CC435CB2}" type="pres">
      <dgm:prSet presAssocID="{ED2D7CDE-49BD-42DE-BF6C-A8B826776AA1}" presName="spacer" presStyleCnt="0"/>
      <dgm:spPr/>
    </dgm:pt>
    <dgm:pt modelId="{26ADA6CC-3168-9142-918C-4C7092F270CA}" type="pres">
      <dgm:prSet presAssocID="{01E46340-D185-4590-9AFE-5DA2FE60F4E3}" presName="parentText" presStyleLbl="node1" presStyleIdx="2" presStyleCnt="3">
        <dgm:presLayoutVars>
          <dgm:chMax val="0"/>
          <dgm:bulletEnabled val="1"/>
        </dgm:presLayoutVars>
      </dgm:prSet>
      <dgm:spPr/>
    </dgm:pt>
  </dgm:ptLst>
  <dgm:cxnLst>
    <dgm:cxn modelId="{BAE5CE14-28C1-7D44-A0EB-2B681D15685E}" type="presOf" srcId="{86D95B8C-2F58-4F7F-BB79-F2595394FDFE}" destId="{6931887C-F1A6-6041-B6E6-7546388A7A8C}" srcOrd="0" destOrd="0" presId="urn:microsoft.com/office/officeart/2005/8/layout/vList2"/>
    <dgm:cxn modelId="{B4F86624-3CAB-4A82-AA7F-3F4B9685A1E0}" srcId="{86D95B8C-2F58-4F7F-BB79-F2595394FDFE}" destId="{73F49911-311E-487B-B3CA-D3AA8A3BBD38}" srcOrd="0" destOrd="0" parTransId="{1388E7D0-0EFE-4699-9053-37C33A272505}" sibTransId="{6BFAC608-63E1-4067-81B3-B04A69AFED13}"/>
    <dgm:cxn modelId="{EB642E35-F5AC-5946-B405-A9618DA5A1C8}" type="presOf" srcId="{01E46340-D185-4590-9AFE-5DA2FE60F4E3}" destId="{26ADA6CC-3168-9142-918C-4C7092F270CA}" srcOrd="0" destOrd="0" presId="urn:microsoft.com/office/officeart/2005/8/layout/vList2"/>
    <dgm:cxn modelId="{2F7A0244-4DCD-DF40-8D12-C04C4EEA4980}" type="presOf" srcId="{1AB63A44-A943-4FA6-9814-6105B52910C1}" destId="{DBF81DBB-1045-DF43-899D-51316FDE94AA}" srcOrd="0" destOrd="0" presId="urn:microsoft.com/office/officeart/2005/8/layout/vList2"/>
    <dgm:cxn modelId="{74D9C456-E97B-441E-BDC0-DA6ECC6A868D}" srcId="{86D95B8C-2F58-4F7F-BB79-F2595394FDFE}" destId="{01E46340-D185-4590-9AFE-5DA2FE60F4E3}" srcOrd="2" destOrd="0" parTransId="{449157B5-7C9E-4ED4-8DE6-AAF8F4774DE0}" sibTransId="{22A6C315-EC3E-4A54-98C5-86D008A0D171}"/>
    <dgm:cxn modelId="{8B88B298-4998-4955-8F6A-2CB0704E0CEC}" srcId="{86D95B8C-2F58-4F7F-BB79-F2595394FDFE}" destId="{1AB63A44-A943-4FA6-9814-6105B52910C1}" srcOrd="1" destOrd="0" parTransId="{D0A90927-E9FE-481E-93FB-77D6617EE5DF}" sibTransId="{ED2D7CDE-49BD-42DE-BF6C-A8B826776AA1}"/>
    <dgm:cxn modelId="{AF2CE59A-683D-264F-ABF8-042F6490EEF6}" type="presOf" srcId="{73F49911-311E-487B-B3CA-D3AA8A3BBD38}" destId="{108E4E55-5959-7D40-B3C0-E3B9A7F39895}" srcOrd="0" destOrd="0" presId="urn:microsoft.com/office/officeart/2005/8/layout/vList2"/>
    <dgm:cxn modelId="{65B7B556-7DAE-2B46-837C-B57307AD7E45}" type="presParOf" srcId="{6931887C-F1A6-6041-B6E6-7546388A7A8C}" destId="{108E4E55-5959-7D40-B3C0-E3B9A7F39895}" srcOrd="0" destOrd="0" presId="urn:microsoft.com/office/officeart/2005/8/layout/vList2"/>
    <dgm:cxn modelId="{6960A671-CE3D-F243-B3B6-A6725690B220}" type="presParOf" srcId="{6931887C-F1A6-6041-B6E6-7546388A7A8C}" destId="{A3223578-82D3-974F-ACE4-4FE1772C5CE5}" srcOrd="1" destOrd="0" presId="urn:microsoft.com/office/officeart/2005/8/layout/vList2"/>
    <dgm:cxn modelId="{999F321B-CF97-7643-A998-19FC6329B47C}" type="presParOf" srcId="{6931887C-F1A6-6041-B6E6-7546388A7A8C}" destId="{DBF81DBB-1045-DF43-899D-51316FDE94AA}" srcOrd="2" destOrd="0" presId="urn:microsoft.com/office/officeart/2005/8/layout/vList2"/>
    <dgm:cxn modelId="{6E727B5A-E76E-C94C-BD31-931876A5C7E2}" type="presParOf" srcId="{6931887C-F1A6-6041-B6E6-7546388A7A8C}" destId="{58B16899-2FC0-154E-8829-BB39CC435CB2}" srcOrd="3" destOrd="0" presId="urn:microsoft.com/office/officeart/2005/8/layout/vList2"/>
    <dgm:cxn modelId="{0BC711CE-D233-514E-98B0-19D2178E1A13}" type="presParOf" srcId="{6931887C-F1A6-6041-B6E6-7546388A7A8C}" destId="{26ADA6CC-3168-9142-918C-4C7092F270C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76B62-E3EE-4AA6-A659-F5A89E7940A6}">
      <dsp:nvSpPr>
        <dsp:cNvPr id="0" name=""/>
        <dsp:cNvSpPr/>
      </dsp:nvSpPr>
      <dsp:spPr>
        <a:xfrm>
          <a:off x="45736" y="493988"/>
          <a:ext cx="889752" cy="88975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FB2780-777A-47C4-A0B7-63A2513D4D6D}">
      <dsp:nvSpPr>
        <dsp:cNvPr id="0" name=""/>
        <dsp:cNvSpPr/>
      </dsp:nvSpPr>
      <dsp:spPr>
        <a:xfrm>
          <a:off x="232584" y="680836"/>
          <a:ext cx="516056" cy="5160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4E9D5E-8904-456F-8B94-7E4D80C3576D}">
      <dsp:nvSpPr>
        <dsp:cNvPr id="0" name=""/>
        <dsp:cNvSpPr/>
      </dsp:nvSpPr>
      <dsp:spPr>
        <a:xfrm>
          <a:off x="1126150" y="493988"/>
          <a:ext cx="2097272" cy="889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cs-CZ" sz="1600" kern="1200" dirty="0"/>
            <a:t>Remise = důležitý koncept a cíl</a:t>
          </a:r>
        </a:p>
      </dsp:txBody>
      <dsp:txXfrm>
        <a:off x="1126150" y="493988"/>
        <a:ext cx="2097272" cy="889752"/>
      </dsp:txXfrm>
    </dsp:sp>
    <dsp:sp modelId="{0AF96924-FA4E-4F47-A472-FF9EDA14C70F}">
      <dsp:nvSpPr>
        <dsp:cNvPr id="0" name=""/>
        <dsp:cNvSpPr/>
      </dsp:nvSpPr>
      <dsp:spPr>
        <a:xfrm>
          <a:off x="3588856" y="493988"/>
          <a:ext cx="889752" cy="88975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AA038E-509C-4C57-A55A-E3778ED2BD5D}">
      <dsp:nvSpPr>
        <dsp:cNvPr id="0" name=""/>
        <dsp:cNvSpPr/>
      </dsp:nvSpPr>
      <dsp:spPr>
        <a:xfrm>
          <a:off x="3775704" y="680836"/>
          <a:ext cx="516056" cy="5160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86E0DA-8E46-4317-BDA3-4A57B3F31C92}">
      <dsp:nvSpPr>
        <dsp:cNvPr id="0" name=""/>
        <dsp:cNvSpPr/>
      </dsp:nvSpPr>
      <dsp:spPr>
        <a:xfrm>
          <a:off x="4669270" y="493988"/>
          <a:ext cx="2097272" cy="889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cs-CZ" sz="1600" kern="1200" dirty="0"/>
            <a:t>Dosažitelný cíl v mnoha oborech (revmatoidní artritida)</a:t>
          </a:r>
          <a:endParaRPr lang="en-US" sz="1600" kern="1200" dirty="0"/>
        </a:p>
      </dsp:txBody>
      <dsp:txXfrm>
        <a:off x="4669270" y="493988"/>
        <a:ext cx="2097272" cy="889752"/>
      </dsp:txXfrm>
    </dsp:sp>
    <dsp:sp modelId="{69D22379-7C8C-40D6-B623-E8CD9AE3637F}">
      <dsp:nvSpPr>
        <dsp:cNvPr id="0" name=""/>
        <dsp:cNvSpPr/>
      </dsp:nvSpPr>
      <dsp:spPr>
        <a:xfrm>
          <a:off x="45736" y="2325755"/>
          <a:ext cx="889752" cy="88975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9C0011-C372-4C06-870E-E4D12F24068C}">
      <dsp:nvSpPr>
        <dsp:cNvPr id="0" name=""/>
        <dsp:cNvSpPr/>
      </dsp:nvSpPr>
      <dsp:spPr>
        <a:xfrm>
          <a:off x="232584" y="2512603"/>
          <a:ext cx="516056" cy="5160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FAB205-44FE-41B0-9657-BFA1E77D5E09}">
      <dsp:nvSpPr>
        <dsp:cNvPr id="0" name=""/>
        <dsp:cNvSpPr/>
      </dsp:nvSpPr>
      <dsp:spPr>
        <a:xfrm>
          <a:off x="1126150" y="2325755"/>
          <a:ext cx="2097272" cy="889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cs-CZ" sz="1600" kern="1200" dirty="0"/>
            <a:t>Remise je dlouhodobým cílem i v klinické </a:t>
          </a:r>
          <a:r>
            <a:rPr lang="cs-CZ" sz="1600" kern="1200" dirty="0" err="1"/>
            <a:t>onklogii</a:t>
          </a:r>
          <a:endParaRPr lang="en-US" sz="1600" kern="1200" dirty="0"/>
        </a:p>
      </dsp:txBody>
      <dsp:txXfrm>
        <a:off x="1126150" y="2325755"/>
        <a:ext cx="2097272" cy="889752"/>
      </dsp:txXfrm>
    </dsp:sp>
    <dsp:sp modelId="{9A60B729-D3C5-4A13-A748-82261715AF23}">
      <dsp:nvSpPr>
        <dsp:cNvPr id="0" name=""/>
        <dsp:cNvSpPr/>
      </dsp:nvSpPr>
      <dsp:spPr>
        <a:xfrm>
          <a:off x="3588856" y="2325755"/>
          <a:ext cx="889752" cy="88975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142B05-08DB-45BF-96C8-BE57D117B6E0}">
      <dsp:nvSpPr>
        <dsp:cNvPr id="0" name=""/>
        <dsp:cNvSpPr/>
      </dsp:nvSpPr>
      <dsp:spPr>
        <a:xfrm>
          <a:off x="3775704" y="2512603"/>
          <a:ext cx="516056" cy="5160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CB1272-45E4-4CE0-9D72-FD733BA3F409}">
      <dsp:nvSpPr>
        <dsp:cNvPr id="0" name=""/>
        <dsp:cNvSpPr/>
      </dsp:nvSpPr>
      <dsp:spPr>
        <a:xfrm>
          <a:off x="4669270" y="2325755"/>
          <a:ext cx="2097272" cy="889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cs-CZ" sz="1600" kern="1200" dirty="0"/>
            <a:t>Definice je problém</a:t>
          </a:r>
          <a:endParaRPr lang="en-US" sz="1600" kern="1200" dirty="0"/>
        </a:p>
      </dsp:txBody>
      <dsp:txXfrm>
        <a:off x="4669270" y="2325755"/>
        <a:ext cx="2097272" cy="889752"/>
      </dsp:txXfrm>
    </dsp:sp>
    <dsp:sp modelId="{C90D37FF-66F2-44C6-823C-1E20EE1734B7}">
      <dsp:nvSpPr>
        <dsp:cNvPr id="0" name=""/>
        <dsp:cNvSpPr/>
      </dsp:nvSpPr>
      <dsp:spPr>
        <a:xfrm>
          <a:off x="45736" y="4157522"/>
          <a:ext cx="889752" cy="88975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8CAE48-7643-4E5F-AD64-A948F4661BF2}">
      <dsp:nvSpPr>
        <dsp:cNvPr id="0" name=""/>
        <dsp:cNvSpPr/>
      </dsp:nvSpPr>
      <dsp:spPr>
        <a:xfrm>
          <a:off x="232584" y="4344370"/>
          <a:ext cx="516056" cy="5160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5712BD-5F75-49C3-9098-B4E706909BAB}">
      <dsp:nvSpPr>
        <dsp:cNvPr id="0" name=""/>
        <dsp:cNvSpPr/>
      </dsp:nvSpPr>
      <dsp:spPr>
        <a:xfrm>
          <a:off x="1126150" y="4157522"/>
          <a:ext cx="2097272" cy="889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cs-CZ" sz="1600" kern="1200" dirty="0"/>
            <a:t>Remise bez léčby u astmatu ?</a:t>
          </a:r>
        </a:p>
      </dsp:txBody>
      <dsp:txXfrm>
        <a:off x="1126150" y="4157522"/>
        <a:ext cx="2097272" cy="8897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5080B-9842-4FC5-AF7F-2CA809F0DFE3}">
      <dsp:nvSpPr>
        <dsp:cNvPr id="0" name=""/>
        <dsp:cNvSpPr/>
      </dsp:nvSpPr>
      <dsp:spPr>
        <a:xfrm rot="10800000">
          <a:off x="1417938" y="56892"/>
          <a:ext cx="5599638" cy="884571"/>
        </a:xfrm>
        <a:prstGeom prst="homePlate">
          <a:avLst/>
        </a:prstGeom>
        <a:solidFill>
          <a:schemeClr val="bg1"/>
        </a:solidFill>
        <a:ln w="571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071"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chemeClr val="accent2"/>
              </a:solidFill>
              <a:cs typeface="Arial"/>
            </a:rPr>
            <a:t>Schéma</a:t>
          </a:r>
          <a:r>
            <a:rPr lang="en-US" sz="1400" b="1" kern="1200" dirty="0">
              <a:solidFill>
                <a:schemeClr val="accent2"/>
              </a:solidFill>
              <a:cs typeface="Arial"/>
            </a:rPr>
            <a:t> </a:t>
          </a:r>
          <a:r>
            <a:rPr lang="en-US" sz="1400" b="1" kern="1200" dirty="0" err="1">
              <a:solidFill>
                <a:schemeClr val="accent2"/>
              </a:solidFill>
              <a:cs typeface="Arial"/>
            </a:rPr>
            <a:t>astmatu</a:t>
          </a:r>
          <a:r>
            <a:rPr lang="en-US" sz="1400" b="1" kern="1200" dirty="0">
              <a:solidFill>
                <a:schemeClr val="accent2"/>
              </a:solidFill>
              <a:cs typeface="Arial"/>
            </a:rPr>
            <a:t> je </a:t>
          </a:r>
          <a:r>
            <a:rPr lang="en-US" sz="1400" b="1" kern="1200" dirty="0" err="1">
              <a:solidFill>
                <a:schemeClr val="accent2"/>
              </a:solidFill>
              <a:cs typeface="Arial"/>
            </a:rPr>
            <a:t>založeno</a:t>
          </a:r>
          <a:r>
            <a:rPr lang="en-US" sz="1400" b="1" kern="1200" dirty="0">
              <a:solidFill>
                <a:schemeClr val="accent2"/>
              </a:solidFill>
              <a:cs typeface="Arial"/>
            </a:rPr>
            <a:t> </a:t>
          </a:r>
          <a:r>
            <a:rPr lang="en-US" sz="1400" b="1" kern="1200" dirty="0" err="1">
              <a:solidFill>
                <a:schemeClr val="accent2"/>
              </a:solidFill>
              <a:cs typeface="Arial"/>
            </a:rPr>
            <a:t>na</a:t>
          </a:r>
          <a:r>
            <a:rPr lang="en-US" sz="1400" b="1" kern="1200" dirty="0">
              <a:solidFill>
                <a:schemeClr val="accent2"/>
              </a:solidFill>
              <a:cs typeface="Arial"/>
            </a:rPr>
            <a:t> step up do </a:t>
          </a:r>
          <a:r>
            <a:rPr lang="en-US" sz="1400" b="1" kern="1200" dirty="0" err="1">
              <a:solidFill>
                <a:schemeClr val="accent2"/>
              </a:solidFill>
              <a:cs typeface="Arial"/>
            </a:rPr>
            <a:t>doby</a:t>
          </a:r>
          <a:r>
            <a:rPr lang="en-US" sz="1400" b="1" kern="1200" dirty="0">
              <a:solidFill>
                <a:schemeClr val="accent2"/>
              </a:solidFill>
              <a:cs typeface="Arial"/>
            </a:rPr>
            <a:t> </a:t>
          </a:r>
          <a:r>
            <a:rPr lang="en-US" sz="1400" b="1" kern="1200" dirty="0" err="1">
              <a:solidFill>
                <a:schemeClr val="accent2"/>
              </a:solidFill>
              <a:cs typeface="Arial"/>
            </a:rPr>
            <a:t>dosažení</a:t>
          </a:r>
          <a:r>
            <a:rPr lang="en-US" sz="1400" b="1" kern="1200" dirty="0">
              <a:solidFill>
                <a:schemeClr val="accent2"/>
              </a:solidFill>
              <a:cs typeface="Arial"/>
            </a:rPr>
            <a:t> </a:t>
          </a:r>
          <a:r>
            <a:rPr lang="en-US" sz="1400" b="1" kern="1200" dirty="0" err="1">
              <a:solidFill>
                <a:schemeClr val="accent2"/>
              </a:solidFill>
              <a:cs typeface="Arial"/>
            </a:rPr>
            <a:t>kontroly</a:t>
          </a:r>
          <a:r>
            <a:rPr lang="en-US" sz="1400" b="1" kern="1200" dirty="0">
              <a:solidFill>
                <a:schemeClr val="accent2"/>
              </a:solidFill>
              <a:cs typeface="Arial"/>
            </a:rPr>
            <a:t> </a:t>
          </a:r>
          <a:r>
            <a:rPr lang="en-US" sz="1400" b="1" kern="1200" dirty="0" err="1">
              <a:solidFill>
                <a:schemeClr val="accent2"/>
              </a:solidFill>
              <a:cs typeface="Arial"/>
            </a:rPr>
            <a:t>nad</a:t>
          </a:r>
          <a:r>
            <a:rPr lang="en-US" sz="1400" b="1" kern="1200" dirty="0">
              <a:solidFill>
                <a:schemeClr val="accent2"/>
              </a:solidFill>
              <a:cs typeface="Arial"/>
            </a:rPr>
            <a:t> </a:t>
          </a:r>
          <a:r>
            <a:rPr lang="en-US" sz="1400" b="1" kern="1200" dirty="0" err="1">
              <a:solidFill>
                <a:schemeClr val="accent2"/>
              </a:solidFill>
              <a:cs typeface="Arial"/>
            </a:rPr>
            <a:t>nemocí</a:t>
          </a:r>
          <a:r>
            <a:rPr lang="en-US" sz="1400" b="1" kern="1200" dirty="0">
              <a:solidFill>
                <a:schemeClr val="accent2"/>
              </a:solidFill>
              <a:cs typeface="Arial"/>
            </a:rPr>
            <a:t> </a:t>
          </a:r>
          <a:r>
            <a:rPr lang="en-US" sz="1400" b="1" kern="1200" baseline="30000" dirty="0">
              <a:solidFill>
                <a:schemeClr val="accent2"/>
              </a:solidFill>
              <a:cs typeface="Arial"/>
            </a:rPr>
            <a:t>1,2</a:t>
          </a:r>
          <a:endParaRPr lang="en-US" sz="1400" kern="1200" dirty="0">
            <a:solidFill>
              <a:schemeClr val="accent2"/>
            </a:solidFill>
          </a:endParaRPr>
        </a:p>
      </dsp:txBody>
      <dsp:txXfrm rot="10800000">
        <a:off x="1639081" y="56892"/>
        <a:ext cx="5378495" cy="884571"/>
      </dsp:txXfrm>
    </dsp:sp>
    <dsp:sp modelId="{C66EC225-28C4-4C45-AB7F-8A21FF837AD0}">
      <dsp:nvSpPr>
        <dsp:cNvPr id="0" name=""/>
        <dsp:cNvSpPr/>
      </dsp:nvSpPr>
      <dsp:spPr>
        <a:xfrm>
          <a:off x="1037036" y="447"/>
          <a:ext cx="884571" cy="88457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C16C3FD-EF80-4A7D-8E0B-90BDEB5E8DF8}">
      <dsp:nvSpPr>
        <dsp:cNvPr id="0" name=""/>
        <dsp:cNvSpPr/>
      </dsp:nvSpPr>
      <dsp:spPr>
        <a:xfrm rot="10800000">
          <a:off x="1429617" y="1166797"/>
          <a:ext cx="5584067" cy="884571"/>
        </a:xfrm>
        <a:prstGeom prst="homePlate">
          <a:avLst/>
        </a:prstGeom>
        <a:solidFill>
          <a:srgbClr val="FFFFFF"/>
        </a:solidFill>
        <a:ln w="57150" cap="flat" cmpd="sng" algn="ctr">
          <a:solidFill>
            <a:srgbClr val="7F134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071" tIns="53340" rIns="99568" bIns="53340" numCol="1" spcCol="1270" anchor="ctr" anchorCtr="0">
          <a:noAutofit/>
        </a:bodyPr>
        <a:lstStyle/>
        <a:p>
          <a:pPr marL="0" lvl="0" indent="0" algn="ctr" defTabSz="622300">
            <a:lnSpc>
              <a:spcPct val="90000"/>
            </a:lnSpc>
            <a:spcBef>
              <a:spcPct val="0"/>
            </a:spcBef>
            <a:spcAft>
              <a:spcPct val="35000"/>
            </a:spcAft>
            <a:buNone/>
          </a:pPr>
          <a:r>
            <a:rPr lang="en-US" sz="1200" b="1" kern="1200" dirty="0" err="1">
              <a:solidFill>
                <a:srgbClr val="0D3759"/>
              </a:solidFill>
              <a:latin typeface="+mn-lt"/>
              <a:ea typeface="+mn-ea"/>
              <a:cs typeface="Arial"/>
            </a:rPr>
            <a:t>Léčba</a:t>
          </a:r>
          <a:r>
            <a:rPr lang="en-US" sz="1200" b="1" kern="1200" dirty="0">
              <a:solidFill>
                <a:srgbClr val="0D3759"/>
              </a:solidFill>
              <a:latin typeface="+mn-lt"/>
              <a:ea typeface="+mn-ea"/>
              <a:cs typeface="Arial"/>
            </a:rPr>
            <a:t> </a:t>
          </a:r>
          <a:r>
            <a:rPr lang="en-US" sz="1200" b="1" kern="1200" dirty="0" err="1">
              <a:solidFill>
                <a:srgbClr val="0D3759"/>
              </a:solidFill>
              <a:latin typeface="+mn-lt"/>
              <a:ea typeface="+mn-ea"/>
              <a:cs typeface="Arial"/>
            </a:rPr>
            <a:t>astmatu</a:t>
          </a:r>
          <a:r>
            <a:rPr lang="en-US" sz="1200" b="1" kern="1200" dirty="0">
              <a:solidFill>
                <a:srgbClr val="0D3759"/>
              </a:solidFill>
              <a:latin typeface="+mn-lt"/>
              <a:ea typeface="+mn-ea"/>
              <a:cs typeface="Arial"/>
            </a:rPr>
            <a:t> je </a:t>
          </a:r>
          <a:r>
            <a:rPr lang="en-US" sz="1200" b="1" kern="1200" dirty="0" err="1">
              <a:solidFill>
                <a:srgbClr val="0D3759"/>
              </a:solidFill>
              <a:latin typeface="+mn-lt"/>
              <a:ea typeface="+mn-ea"/>
              <a:cs typeface="Arial"/>
            </a:rPr>
            <a:t>zaměřená</a:t>
          </a:r>
          <a:r>
            <a:rPr lang="en-US" sz="1200" b="1" kern="1200" dirty="0">
              <a:solidFill>
                <a:srgbClr val="0D3759"/>
              </a:solidFill>
              <a:latin typeface="+mn-lt"/>
              <a:ea typeface="+mn-ea"/>
              <a:cs typeface="Arial"/>
            </a:rPr>
            <a:t> </a:t>
          </a:r>
          <a:r>
            <a:rPr lang="en-US" sz="1200" b="1" kern="1200" dirty="0" err="1">
              <a:solidFill>
                <a:srgbClr val="0D3759"/>
              </a:solidFill>
              <a:latin typeface="+mn-lt"/>
              <a:ea typeface="+mn-ea"/>
              <a:cs typeface="Arial"/>
            </a:rPr>
            <a:t>na</a:t>
          </a:r>
          <a:r>
            <a:rPr lang="en-US" sz="1200" b="1" kern="1200" dirty="0">
              <a:solidFill>
                <a:srgbClr val="0D3759"/>
              </a:solidFill>
              <a:latin typeface="+mn-lt"/>
              <a:ea typeface="+mn-ea"/>
              <a:cs typeface="Arial"/>
            </a:rPr>
            <a:t> </a:t>
          </a:r>
          <a:r>
            <a:rPr lang="en-US" sz="1200" b="1" kern="1200" dirty="0" err="1">
              <a:solidFill>
                <a:srgbClr val="0D3759"/>
              </a:solidFill>
              <a:latin typeface="+mn-lt"/>
              <a:ea typeface="+mn-ea"/>
              <a:cs typeface="Arial"/>
            </a:rPr>
            <a:t>kontrolu</a:t>
          </a:r>
          <a:r>
            <a:rPr lang="en-US" sz="1200" b="1" kern="1200" dirty="0">
              <a:solidFill>
                <a:srgbClr val="0D3759"/>
              </a:solidFill>
              <a:latin typeface="+mn-lt"/>
              <a:ea typeface="+mn-ea"/>
              <a:cs typeface="Arial"/>
            </a:rPr>
            <a:t> </a:t>
          </a:r>
          <a:r>
            <a:rPr lang="en-US" sz="1200" b="1" kern="1200" dirty="0" err="1">
              <a:solidFill>
                <a:srgbClr val="0D3759"/>
              </a:solidFill>
              <a:latin typeface="+mn-lt"/>
              <a:ea typeface="+mn-ea"/>
              <a:cs typeface="Arial"/>
            </a:rPr>
            <a:t>příznaků</a:t>
          </a:r>
          <a:r>
            <a:rPr lang="en-US" sz="1200" b="1" kern="1200" dirty="0">
              <a:solidFill>
                <a:srgbClr val="0D3759"/>
              </a:solidFill>
              <a:latin typeface="+mn-lt"/>
              <a:ea typeface="+mn-ea"/>
              <a:cs typeface="Arial"/>
            </a:rPr>
            <a:t> a </a:t>
          </a:r>
          <a:r>
            <a:rPr lang="en-US" sz="1200" b="1" kern="1200" dirty="0" err="1">
              <a:solidFill>
                <a:srgbClr val="0D3759"/>
              </a:solidFill>
              <a:latin typeface="+mn-lt"/>
              <a:ea typeface="+mn-ea"/>
              <a:cs typeface="Arial"/>
            </a:rPr>
            <a:t>snížení</a:t>
          </a:r>
          <a:r>
            <a:rPr lang="en-US" sz="1200" b="1" kern="1200" dirty="0">
              <a:solidFill>
                <a:srgbClr val="0D3759"/>
              </a:solidFill>
              <a:latin typeface="+mn-lt"/>
              <a:ea typeface="+mn-ea"/>
              <a:cs typeface="Arial"/>
            </a:rPr>
            <a:t> </a:t>
          </a:r>
          <a:r>
            <a:rPr lang="en-US" sz="1200" b="1" kern="1200" dirty="0" err="1">
              <a:solidFill>
                <a:srgbClr val="0D3759"/>
              </a:solidFill>
              <a:latin typeface="+mn-lt"/>
              <a:ea typeface="+mn-ea"/>
              <a:cs typeface="Arial"/>
            </a:rPr>
            <a:t>rizik</a:t>
          </a:r>
          <a:r>
            <a:rPr lang="en-US" sz="1200" b="1" kern="1200" dirty="0">
              <a:solidFill>
                <a:srgbClr val="0D3759"/>
              </a:solidFill>
              <a:latin typeface="+mn-lt"/>
              <a:ea typeface="+mn-ea"/>
              <a:cs typeface="Arial"/>
            </a:rPr>
            <a:t> </a:t>
          </a:r>
          <a:r>
            <a:rPr lang="en-US" sz="1200" b="1" kern="1200" dirty="0" err="1">
              <a:solidFill>
                <a:srgbClr val="0D3759"/>
              </a:solidFill>
              <a:latin typeface="+mn-lt"/>
              <a:ea typeface="+mn-ea"/>
              <a:cs typeface="Arial"/>
            </a:rPr>
            <a:t>exacerbací</a:t>
          </a:r>
          <a:r>
            <a:rPr lang="en-US" sz="1200" b="1" kern="1200" dirty="0">
              <a:solidFill>
                <a:srgbClr val="0D3759"/>
              </a:solidFill>
              <a:latin typeface="+mn-lt"/>
              <a:ea typeface="+mn-ea"/>
              <a:cs typeface="Arial"/>
            </a:rPr>
            <a:t>, </a:t>
          </a:r>
          <a:r>
            <a:rPr lang="en-US" sz="1200" b="1" kern="1200" dirty="0" err="1">
              <a:solidFill>
                <a:srgbClr val="0D3759"/>
              </a:solidFill>
              <a:latin typeface="+mn-lt"/>
              <a:ea typeface="+mn-ea"/>
              <a:cs typeface="Arial"/>
            </a:rPr>
            <a:t>vedlejších</a:t>
          </a:r>
          <a:r>
            <a:rPr lang="en-US" sz="1200" b="1" kern="1200" dirty="0">
              <a:solidFill>
                <a:srgbClr val="0D3759"/>
              </a:solidFill>
              <a:latin typeface="+mn-lt"/>
              <a:ea typeface="+mn-ea"/>
              <a:cs typeface="Arial"/>
            </a:rPr>
            <a:t> </a:t>
          </a:r>
          <a:r>
            <a:rPr lang="en-US" sz="1200" b="1" kern="1200" dirty="0" err="1">
              <a:solidFill>
                <a:srgbClr val="0D3759"/>
              </a:solidFill>
              <a:latin typeface="+mn-lt"/>
              <a:ea typeface="+mn-ea"/>
              <a:cs typeface="Arial"/>
            </a:rPr>
            <a:t>účinků</a:t>
          </a:r>
          <a:r>
            <a:rPr lang="en-US" sz="1200" b="1" kern="1200" dirty="0">
              <a:solidFill>
                <a:srgbClr val="0D3759"/>
              </a:solidFill>
              <a:latin typeface="+mn-lt"/>
              <a:ea typeface="+mn-ea"/>
              <a:cs typeface="Arial"/>
            </a:rPr>
            <a:t> </a:t>
          </a:r>
          <a:r>
            <a:rPr lang="en-US" sz="1200" b="1" kern="1200" dirty="0" err="1">
              <a:solidFill>
                <a:srgbClr val="0D3759"/>
              </a:solidFill>
              <a:latin typeface="+mn-lt"/>
              <a:ea typeface="+mn-ea"/>
              <a:cs typeface="Arial"/>
            </a:rPr>
            <a:t>léčby</a:t>
          </a:r>
          <a:endParaRPr lang="en-US" sz="1200" b="1" kern="1200" dirty="0">
            <a:solidFill>
              <a:srgbClr val="0D3759"/>
            </a:solidFill>
            <a:latin typeface="+mn-lt"/>
            <a:ea typeface="+mn-ea"/>
            <a:cs typeface="Arial"/>
          </a:endParaRPr>
        </a:p>
      </dsp:txBody>
      <dsp:txXfrm rot="10800000">
        <a:off x="1650760" y="1166797"/>
        <a:ext cx="5362924" cy="884571"/>
      </dsp:txXfrm>
    </dsp:sp>
    <dsp:sp modelId="{FDACF211-99D0-4336-A161-0CF306607BFB}">
      <dsp:nvSpPr>
        <dsp:cNvPr id="0" name=""/>
        <dsp:cNvSpPr/>
      </dsp:nvSpPr>
      <dsp:spPr>
        <a:xfrm>
          <a:off x="1015224" y="1149963"/>
          <a:ext cx="884571" cy="88457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22E5E7A-6B33-4F53-91BA-8A1AF9619561}">
      <dsp:nvSpPr>
        <dsp:cNvPr id="0" name=""/>
        <dsp:cNvSpPr/>
      </dsp:nvSpPr>
      <dsp:spPr>
        <a:xfrm rot="10800000">
          <a:off x="1418097" y="2259506"/>
          <a:ext cx="5584385" cy="884571"/>
        </a:xfrm>
        <a:prstGeom prst="homePlate">
          <a:avLst/>
        </a:prstGeom>
        <a:solidFill>
          <a:srgbClr val="FFFFFF"/>
        </a:solidFill>
        <a:ln w="57150" cap="flat" cmpd="sng" algn="ctr">
          <a:solidFill>
            <a:srgbClr val="7F134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071"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chemeClr val="accent2"/>
              </a:solidFill>
              <a:cs typeface="Arial"/>
            </a:rPr>
            <a:t>Pacienti</a:t>
          </a:r>
          <a:r>
            <a:rPr lang="en-US" sz="1400" b="1" kern="1200" dirty="0">
              <a:solidFill>
                <a:schemeClr val="accent2"/>
              </a:solidFill>
              <a:cs typeface="Arial"/>
            </a:rPr>
            <a:t> s </a:t>
          </a:r>
          <a:r>
            <a:rPr lang="en-US" sz="1400" b="1" kern="1200" dirty="0" err="1">
              <a:solidFill>
                <a:schemeClr val="accent2"/>
              </a:solidFill>
              <a:cs typeface="Arial"/>
            </a:rPr>
            <a:t>těžkým</a:t>
          </a:r>
          <a:r>
            <a:rPr lang="en-US" sz="1400" b="1" kern="1200" dirty="0">
              <a:solidFill>
                <a:schemeClr val="accent2"/>
              </a:solidFill>
              <a:cs typeface="Arial"/>
            </a:rPr>
            <a:t> </a:t>
          </a:r>
          <a:r>
            <a:rPr lang="en-US" sz="1400" b="1" kern="1200" dirty="0" err="1">
              <a:solidFill>
                <a:schemeClr val="accent2"/>
              </a:solidFill>
              <a:cs typeface="Arial"/>
            </a:rPr>
            <a:t>astmatem</a:t>
          </a:r>
          <a:r>
            <a:rPr lang="en-US" sz="1400" b="1" kern="1200" dirty="0">
              <a:solidFill>
                <a:schemeClr val="accent2"/>
              </a:solidFill>
              <a:cs typeface="Arial"/>
            </a:rPr>
            <a:t> </a:t>
          </a:r>
          <a:r>
            <a:rPr lang="en-US" sz="1400" b="1" kern="1200" dirty="0" err="1">
              <a:solidFill>
                <a:schemeClr val="accent2"/>
              </a:solidFill>
              <a:cs typeface="Arial"/>
            </a:rPr>
            <a:t>mají</a:t>
          </a:r>
          <a:r>
            <a:rPr lang="en-US" sz="1400" b="1" kern="1200" dirty="0">
              <a:solidFill>
                <a:schemeClr val="accent2"/>
              </a:solidFill>
              <a:cs typeface="Arial"/>
            </a:rPr>
            <a:t> </a:t>
          </a:r>
          <a:r>
            <a:rPr lang="en-US" sz="1400" b="1" kern="1200" dirty="0" err="1">
              <a:solidFill>
                <a:schemeClr val="accent2"/>
              </a:solidFill>
              <a:cs typeface="Arial"/>
            </a:rPr>
            <a:t>vysoké</a:t>
          </a:r>
          <a:r>
            <a:rPr lang="en-US" sz="1400" b="1" kern="1200" dirty="0">
              <a:solidFill>
                <a:schemeClr val="accent2"/>
              </a:solidFill>
              <a:cs typeface="Arial"/>
            </a:rPr>
            <a:t> </a:t>
          </a:r>
          <a:r>
            <a:rPr lang="en-US" sz="1400" b="1" kern="1200" dirty="0" err="1">
              <a:solidFill>
                <a:schemeClr val="accent2"/>
              </a:solidFill>
              <a:cs typeface="Arial"/>
            </a:rPr>
            <a:t>riziko</a:t>
          </a:r>
          <a:r>
            <a:rPr lang="en-US" sz="1400" b="1" kern="1200" dirty="0">
              <a:solidFill>
                <a:schemeClr val="accent2"/>
              </a:solidFill>
              <a:cs typeface="Arial"/>
            </a:rPr>
            <a:t> </a:t>
          </a:r>
          <a:r>
            <a:rPr lang="en-US" sz="1400" b="1" kern="1200" dirty="0" err="1">
              <a:solidFill>
                <a:schemeClr val="accent2"/>
              </a:solidFill>
              <a:cs typeface="Arial"/>
            </a:rPr>
            <a:t>exacerbací</a:t>
          </a:r>
          <a:r>
            <a:rPr lang="en-US" sz="1400" b="1" kern="1200" dirty="0">
              <a:solidFill>
                <a:schemeClr val="accent2"/>
              </a:solidFill>
              <a:cs typeface="Arial"/>
            </a:rPr>
            <a:t>, morbidity a </a:t>
          </a:r>
          <a:r>
            <a:rPr lang="en-US" sz="1400" b="1" kern="1200" dirty="0" err="1">
              <a:solidFill>
                <a:schemeClr val="accent2"/>
              </a:solidFill>
              <a:cs typeface="Arial"/>
            </a:rPr>
            <a:t>vysoké</a:t>
          </a:r>
          <a:r>
            <a:rPr lang="en-US" sz="1400" b="1" kern="1200" dirty="0">
              <a:solidFill>
                <a:schemeClr val="accent2"/>
              </a:solidFill>
              <a:cs typeface="Arial"/>
            </a:rPr>
            <a:t> </a:t>
          </a:r>
          <a:r>
            <a:rPr lang="en-US" sz="1400" b="1" kern="1200" dirty="0" err="1">
              <a:solidFill>
                <a:schemeClr val="accent2"/>
              </a:solidFill>
              <a:cs typeface="Arial"/>
            </a:rPr>
            <a:t>náklady</a:t>
          </a:r>
          <a:r>
            <a:rPr lang="en-US" sz="1400" b="1" kern="1200" dirty="0">
              <a:solidFill>
                <a:schemeClr val="accent2"/>
              </a:solidFill>
              <a:cs typeface="Arial"/>
            </a:rPr>
            <a:t> </a:t>
          </a:r>
          <a:r>
            <a:rPr lang="en-US" sz="1400" b="1" kern="1200" dirty="0" err="1">
              <a:solidFill>
                <a:schemeClr val="accent2"/>
              </a:solidFill>
              <a:cs typeface="Arial"/>
            </a:rPr>
            <a:t>na</a:t>
          </a:r>
          <a:r>
            <a:rPr lang="en-US" sz="1400" b="1" kern="1200" dirty="0">
              <a:solidFill>
                <a:schemeClr val="accent2"/>
              </a:solidFill>
              <a:cs typeface="Arial"/>
            </a:rPr>
            <a:t> léčbus</a:t>
          </a:r>
          <a:r>
            <a:rPr lang="en-US" sz="1400" b="1" kern="1200" baseline="30000" dirty="0">
              <a:solidFill>
                <a:schemeClr val="accent2"/>
              </a:solidFill>
              <a:cs typeface="Arial"/>
            </a:rPr>
            <a:t>2-4</a:t>
          </a:r>
          <a:endParaRPr lang="en-US" sz="1400" kern="1200" dirty="0">
            <a:solidFill>
              <a:schemeClr val="accent2"/>
            </a:solidFill>
          </a:endParaRPr>
        </a:p>
      </dsp:txBody>
      <dsp:txXfrm rot="10800000">
        <a:off x="1639240" y="2259506"/>
        <a:ext cx="5363242" cy="884571"/>
      </dsp:txXfrm>
    </dsp:sp>
    <dsp:sp modelId="{E93702D0-8024-4E3F-BA16-1FB94BEE90E1}">
      <dsp:nvSpPr>
        <dsp:cNvPr id="0" name=""/>
        <dsp:cNvSpPr/>
      </dsp:nvSpPr>
      <dsp:spPr>
        <a:xfrm>
          <a:off x="1040850" y="2297693"/>
          <a:ext cx="884571" cy="884571"/>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771E60D-E318-4055-8686-61F0D8CA5EA7}">
      <dsp:nvSpPr>
        <dsp:cNvPr id="0" name=""/>
        <dsp:cNvSpPr/>
      </dsp:nvSpPr>
      <dsp:spPr>
        <a:xfrm rot="10800000">
          <a:off x="1416151" y="3446763"/>
          <a:ext cx="5586980" cy="884571"/>
        </a:xfrm>
        <a:prstGeom prst="homePlate">
          <a:avLst/>
        </a:prstGeom>
        <a:solidFill>
          <a:srgbClr val="FFFFFF"/>
        </a:solidFill>
        <a:ln w="57150" cap="flat" cmpd="sng" algn="ctr">
          <a:solidFill>
            <a:srgbClr val="7F134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071" tIns="53340" rIns="99568"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err="1">
              <a:solidFill>
                <a:srgbClr val="0D3759"/>
              </a:solidFill>
              <a:latin typeface="+mn-lt"/>
              <a:ea typeface="+mn-ea"/>
              <a:cs typeface="Arial"/>
            </a:rPr>
            <a:t>Pacienti</a:t>
          </a:r>
          <a:r>
            <a:rPr lang="en-US" sz="1400" b="1" kern="1200" dirty="0">
              <a:solidFill>
                <a:srgbClr val="0D3759"/>
              </a:solidFill>
              <a:latin typeface="+mn-lt"/>
              <a:ea typeface="+mn-ea"/>
              <a:cs typeface="Arial"/>
            </a:rPr>
            <a:t> s </a:t>
          </a:r>
          <a:r>
            <a:rPr lang="en-US" sz="1400" b="1" kern="1200" dirty="0" err="1">
              <a:solidFill>
                <a:srgbClr val="0D3759"/>
              </a:solidFill>
              <a:latin typeface="+mn-lt"/>
              <a:ea typeface="+mn-ea"/>
              <a:cs typeface="Arial"/>
            </a:rPr>
            <a:t>těžkým</a:t>
          </a:r>
          <a:r>
            <a:rPr lang="en-US" sz="1400" b="1" kern="1200" dirty="0">
              <a:solidFill>
                <a:srgbClr val="0D3759"/>
              </a:solidFill>
              <a:latin typeface="+mn-lt"/>
              <a:ea typeface="+mn-ea"/>
              <a:cs typeface="Arial"/>
            </a:rPr>
            <a:t> </a:t>
          </a:r>
          <a:r>
            <a:rPr lang="en-US" sz="1400" b="1" kern="1200" dirty="0" err="1">
              <a:solidFill>
                <a:srgbClr val="0D3759"/>
              </a:solidFill>
              <a:latin typeface="+mn-lt"/>
              <a:ea typeface="+mn-ea"/>
              <a:cs typeface="Arial"/>
            </a:rPr>
            <a:t>astmatem</a:t>
          </a:r>
          <a:r>
            <a:rPr lang="en-US" sz="1400" b="1" kern="1200" dirty="0">
              <a:solidFill>
                <a:srgbClr val="0D3759"/>
              </a:solidFill>
              <a:latin typeface="+mn-lt"/>
              <a:ea typeface="+mn-ea"/>
              <a:cs typeface="Arial"/>
            </a:rPr>
            <a:t> </a:t>
          </a:r>
          <a:r>
            <a:rPr lang="en-US" sz="1400" b="1" kern="1200" dirty="0" err="1">
              <a:solidFill>
                <a:srgbClr val="0D3759"/>
              </a:solidFill>
              <a:latin typeface="+mn-lt"/>
              <a:ea typeface="+mn-ea"/>
              <a:cs typeface="Arial"/>
            </a:rPr>
            <a:t>jsou</a:t>
          </a:r>
          <a:r>
            <a:rPr lang="en-US" sz="1400" b="1" kern="1200" dirty="0">
              <a:solidFill>
                <a:srgbClr val="0D3759"/>
              </a:solidFill>
              <a:latin typeface="+mn-lt"/>
              <a:ea typeface="+mn-ea"/>
              <a:cs typeface="Arial"/>
            </a:rPr>
            <a:t> </a:t>
          </a:r>
          <a:r>
            <a:rPr lang="en-US" sz="1400" b="1" kern="1200" dirty="0" err="1">
              <a:solidFill>
                <a:srgbClr val="0D3759"/>
              </a:solidFill>
              <a:latin typeface="+mn-lt"/>
              <a:ea typeface="+mn-ea"/>
              <a:cs typeface="Arial"/>
            </a:rPr>
            <a:t>typicky</a:t>
          </a:r>
          <a:r>
            <a:rPr lang="en-US" sz="1400" b="1" kern="1200" dirty="0">
              <a:solidFill>
                <a:srgbClr val="0D3759"/>
              </a:solidFill>
              <a:latin typeface="+mn-lt"/>
              <a:ea typeface="+mn-ea"/>
              <a:cs typeface="Arial"/>
            </a:rPr>
            <a:t> </a:t>
          </a:r>
          <a:r>
            <a:rPr lang="en-US" sz="1400" b="1" kern="1200" dirty="0" err="1">
              <a:solidFill>
                <a:srgbClr val="0D3759"/>
              </a:solidFill>
              <a:latin typeface="+mn-lt"/>
              <a:ea typeface="+mn-ea"/>
              <a:cs typeface="Arial"/>
            </a:rPr>
            <a:t>na</a:t>
          </a:r>
          <a:r>
            <a:rPr lang="en-US" sz="1400" b="1" kern="1200" dirty="0">
              <a:solidFill>
                <a:srgbClr val="0D3759"/>
              </a:solidFill>
              <a:latin typeface="+mn-lt"/>
              <a:ea typeface="+mn-ea"/>
              <a:cs typeface="Arial"/>
            </a:rPr>
            <a:t> </a:t>
          </a:r>
          <a:r>
            <a:rPr lang="en-US" sz="1400" b="1" kern="1200" dirty="0" err="1">
              <a:solidFill>
                <a:srgbClr val="0D3759"/>
              </a:solidFill>
              <a:latin typeface="+mn-lt"/>
              <a:ea typeface="+mn-ea"/>
              <a:cs typeface="Arial"/>
            </a:rPr>
            <a:t>více</a:t>
          </a:r>
          <a:r>
            <a:rPr lang="en-US" sz="1400" b="1" kern="1200" dirty="0">
              <a:solidFill>
                <a:srgbClr val="0D3759"/>
              </a:solidFill>
              <a:latin typeface="+mn-lt"/>
              <a:ea typeface="+mn-ea"/>
              <a:cs typeface="Arial"/>
            </a:rPr>
            <a:t> </a:t>
          </a:r>
          <a:r>
            <a:rPr lang="en-US" sz="1400" b="1" kern="1200" dirty="0" err="1">
              <a:solidFill>
                <a:srgbClr val="0D3759"/>
              </a:solidFill>
              <a:latin typeface="+mn-lt"/>
              <a:ea typeface="+mn-ea"/>
              <a:cs typeface="Arial"/>
            </a:rPr>
            <a:t>protizánětlivých</a:t>
          </a:r>
          <a:r>
            <a:rPr lang="en-US" sz="1400" b="1" kern="1200" dirty="0">
              <a:solidFill>
                <a:srgbClr val="0D3759"/>
              </a:solidFill>
              <a:latin typeface="+mn-lt"/>
              <a:ea typeface="+mn-ea"/>
              <a:cs typeface="Arial"/>
            </a:rPr>
            <a:t> </a:t>
          </a:r>
          <a:r>
            <a:rPr lang="en-US" sz="1400" b="1" kern="1200" dirty="0" err="1">
              <a:solidFill>
                <a:srgbClr val="0D3759"/>
              </a:solidFill>
              <a:latin typeface="+mn-lt"/>
              <a:ea typeface="+mn-ea"/>
              <a:cs typeface="Arial"/>
            </a:rPr>
            <a:t>lécích</a:t>
          </a:r>
          <a:r>
            <a:rPr lang="en-US" sz="1400" b="1" kern="1200" dirty="0">
              <a:solidFill>
                <a:srgbClr val="0D3759"/>
              </a:solidFill>
              <a:latin typeface="+mn-lt"/>
              <a:ea typeface="+mn-ea"/>
              <a:cs typeface="Arial"/>
            </a:rPr>
            <a:t> a </a:t>
          </a:r>
          <a:r>
            <a:rPr lang="en-US" sz="1400" b="1" kern="1200" dirty="0" err="1">
              <a:solidFill>
                <a:srgbClr val="0D3759"/>
              </a:solidFill>
              <a:latin typeface="+mn-lt"/>
              <a:ea typeface="+mn-ea"/>
              <a:cs typeface="Arial"/>
            </a:rPr>
            <a:t>přesto</a:t>
          </a:r>
          <a:r>
            <a:rPr lang="en-US" sz="1400" b="1" kern="1200" baseline="0" dirty="0">
              <a:solidFill>
                <a:srgbClr val="0D3759"/>
              </a:solidFill>
              <a:latin typeface="+mn-lt"/>
              <a:ea typeface="+mn-ea"/>
              <a:cs typeface="Arial"/>
            </a:rPr>
            <a:t> </a:t>
          </a:r>
          <a:r>
            <a:rPr lang="en-US" sz="1400" b="1" kern="1200" baseline="0" dirty="0" err="1">
              <a:solidFill>
                <a:srgbClr val="0D3759"/>
              </a:solidFill>
              <a:latin typeface="+mn-lt"/>
              <a:ea typeface="+mn-ea"/>
              <a:cs typeface="Arial"/>
            </a:rPr>
            <a:t>nemusí</a:t>
          </a:r>
          <a:r>
            <a:rPr lang="en-US" sz="1400" b="1" kern="1200" baseline="0" dirty="0">
              <a:solidFill>
                <a:srgbClr val="0D3759"/>
              </a:solidFill>
              <a:latin typeface="+mn-lt"/>
              <a:ea typeface="+mn-ea"/>
              <a:cs typeface="Arial"/>
            </a:rPr>
            <a:t> </a:t>
          </a:r>
          <a:r>
            <a:rPr lang="en-US" sz="1400" b="1" kern="1200" baseline="0" dirty="0" err="1">
              <a:solidFill>
                <a:srgbClr val="0D3759"/>
              </a:solidFill>
              <a:latin typeface="+mn-lt"/>
              <a:ea typeface="+mn-ea"/>
              <a:cs typeface="Arial"/>
            </a:rPr>
            <a:t>mít</a:t>
          </a:r>
          <a:r>
            <a:rPr lang="en-US" sz="1400" b="1" kern="1200" baseline="0" dirty="0">
              <a:solidFill>
                <a:srgbClr val="0D3759"/>
              </a:solidFill>
              <a:latin typeface="+mn-lt"/>
              <a:ea typeface="+mn-ea"/>
              <a:cs typeface="Arial"/>
            </a:rPr>
            <a:t> </a:t>
          </a:r>
          <a:r>
            <a:rPr lang="en-US" sz="1400" b="1" kern="1200" baseline="0" dirty="0" err="1">
              <a:solidFill>
                <a:srgbClr val="0D3759"/>
              </a:solidFill>
              <a:latin typeface="+mn-lt"/>
              <a:ea typeface="+mn-ea"/>
              <a:cs typeface="Arial"/>
            </a:rPr>
            <a:t>kontrolu</a:t>
          </a:r>
          <a:r>
            <a:rPr lang="en-US" sz="1400" b="1" kern="1200" baseline="0" dirty="0">
              <a:solidFill>
                <a:srgbClr val="0D3759"/>
              </a:solidFill>
              <a:latin typeface="+mn-lt"/>
              <a:ea typeface="+mn-ea"/>
              <a:cs typeface="Arial"/>
            </a:rPr>
            <a:t> </a:t>
          </a:r>
          <a:r>
            <a:rPr lang="en-US" sz="1400" b="1" kern="1200" baseline="0" dirty="0" err="1">
              <a:solidFill>
                <a:srgbClr val="0D3759"/>
              </a:solidFill>
              <a:latin typeface="+mn-lt"/>
              <a:ea typeface="+mn-ea"/>
              <a:cs typeface="Arial"/>
            </a:rPr>
            <a:t>nemoci</a:t>
          </a:r>
          <a:endParaRPr lang="en-US" sz="1400" b="1" kern="1200" baseline="30000" dirty="0" err="1">
            <a:solidFill>
              <a:srgbClr val="0D3759"/>
            </a:solidFill>
            <a:latin typeface="+mn-lt"/>
            <a:ea typeface="+mn-ea"/>
            <a:cs typeface="Arial"/>
          </a:endParaRPr>
        </a:p>
      </dsp:txBody>
      <dsp:txXfrm rot="10800000">
        <a:off x="1637294" y="3446763"/>
        <a:ext cx="5365837" cy="884571"/>
      </dsp:txXfrm>
    </dsp:sp>
    <dsp:sp modelId="{95DCD1F8-41BA-4702-A0CD-9169BF77B6E5}">
      <dsp:nvSpPr>
        <dsp:cNvPr id="0" name=""/>
        <dsp:cNvSpPr/>
      </dsp:nvSpPr>
      <dsp:spPr>
        <a:xfrm>
          <a:off x="1090082" y="3446763"/>
          <a:ext cx="884571" cy="884571"/>
        </a:xfrm>
        <a:prstGeom prst="ellipse">
          <a:avLst/>
        </a:prstGeom>
        <a:blipFill>
          <a:blip xmlns:r="http://schemas.openxmlformats.org/officeDocument/2006/relationships" r:embed="rId7">
            <a:alphaModFix/>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a:scene3d>
          <a:camera prst="orthographicFront">
            <a:rot lat="0" lon="0" rev="0"/>
          </a:camera>
          <a:lightRig rig="threePt" dir="t"/>
        </a:scene3d>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E4E55-5959-7D40-B3C0-E3B9A7F39895}">
      <dsp:nvSpPr>
        <dsp:cNvPr id="0" name=""/>
        <dsp:cNvSpPr/>
      </dsp:nvSpPr>
      <dsp:spPr>
        <a:xfrm>
          <a:off x="0" y="240633"/>
          <a:ext cx="8128000" cy="1521000"/>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err="1"/>
            <a:t>Klinická</a:t>
          </a:r>
          <a:r>
            <a:rPr lang="en-US" sz="2000" b="1" kern="1200" dirty="0"/>
            <a:t> remise</a:t>
          </a:r>
          <a:r>
            <a:rPr lang="en-US" sz="2000" b="1" kern="1200" baseline="30000" dirty="0"/>
            <a:t>1</a:t>
          </a:r>
          <a:endParaRPr lang="en-US" sz="2000" kern="1200" dirty="0"/>
        </a:p>
        <a:p>
          <a:pPr marL="0" lvl="0" indent="0" algn="l" defTabSz="889000">
            <a:lnSpc>
              <a:spcPct val="90000"/>
            </a:lnSpc>
            <a:spcBef>
              <a:spcPct val="0"/>
            </a:spcBef>
            <a:spcAft>
              <a:spcPct val="35000"/>
            </a:spcAft>
            <a:buNone/>
          </a:pPr>
          <a:r>
            <a:rPr lang="en-US" sz="2000" kern="1200" dirty="0"/>
            <a:t>Stav </a:t>
          </a:r>
          <a:r>
            <a:rPr lang="en-US" sz="2000" kern="1200" dirty="0" err="1"/>
            <a:t>chybějící</a:t>
          </a:r>
          <a:r>
            <a:rPr lang="en-US" sz="2000" kern="1200" dirty="0"/>
            <a:t> activity </a:t>
          </a:r>
          <a:r>
            <a:rPr lang="en-US" sz="2000" kern="1200" dirty="0" err="1"/>
            <a:t>onemocnění</a:t>
          </a:r>
          <a:r>
            <a:rPr lang="en-US" sz="2000" kern="1200" dirty="0"/>
            <a:t> u </a:t>
          </a:r>
          <a:r>
            <a:rPr lang="en-US" sz="2000" kern="1200" dirty="0" err="1"/>
            <a:t>pacienta</a:t>
          </a:r>
          <a:r>
            <a:rPr lang="en-US" sz="2000" kern="1200" dirty="0"/>
            <a:t> </a:t>
          </a:r>
          <a:r>
            <a:rPr lang="en-US" sz="2000" kern="1200" dirty="0" err="1"/>
            <a:t>na</a:t>
          </a:r>
          <a:r>
            <a:rPr lang="en-US" sz="2000" kern="1200" dirty="0"/>
            <a:t> </a:t>
          </a:r>
          <a:r>
            <a:rPr lang="en-US" sz="2000" kern="1200" dirty="0" err="1"/>
            <a:t>léčbě</a:t>
          </a:r>
          <a:r>
            <a:rPr lang="en-US" sz="2000" kern="1200" dirty="0"/>
            <a:t> </a:t>
          </a:r>
          <a:r>
            <a:rPr lang="en-US" sz="2000" kern="1200" dirty="0" err="1"/>
            <a:t>či</a:t>
          </a:r>
          <a:r>
            <a:rPr lang="en-US" sz="2000" kern="1200" dirty="0"/>
            <a:t> bez </a:t>
          </a:r>
          <a:r>
            <a:rPr lang="en-US" sz="2000" kern="1200" dirty="0" err="1"/>
            <a:t>léčby</a:t>
          </a:r>
          <a:endParaRPr lang="en-US" sz="2000" kern="1200" dirty="0"/>
        </a:p>
      </dsp:txBody>
      <dsp:txXfrm>
        <a:off x="74249" y="314882"/>
        <a:ext cx="7979502" cy="1372502"/>
      </dsp:txXfrm>
    </dsp:sp>
    <dsp:sp modelId="{DBF81DBB-1045-DF43-899D-51316FDE94AA}">
      <dsp:nvSpPr>
        <dsp:cNvPr id="0" name=""/>
        <dsp:cNvSpPr/>
      </dsp:nvSpPr>
      <dsp:spPr>
        <a:xfrm>
          <a:off x="0" y="1948833"/>
          <a:ext cx="8128000" cy="152100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err="1"/>
            <a:t>Modifikace</a:t>
          </a:r>
          <a:r>
            <a:rPr lang="en-US" sz="2000" b="1" kern="1200" dirty="0"/>
            <a:t> nemoci</a:t>
          </a:r>
          <a:r>
            <a:rPr lang="en-US" sz="2000" b="1" kern="1200" baseline="30000" dirty="0"/>
            <a:t>2</a:t>
          </a:r>
          <a:r>
            <a:rPr lang="en-US" sz="2000" kern="1200" dirty="0"/>
            <a:t> </a:t>
          </a:r>
        </a:p>
        <a:p>
          <a:pPr marL="0" lvl="0" indent="0" algn="l" defTabSz="889000">
            <a:lnSpc>
              <a:spcPct val="90000"/>
            </a:lnSpc>
            <a:spcBef>
              <a:spcPct val="0"/>
            </a:spcBef>
            <a:spcAft>
              <a:spcPct val="35000"/>
            </a:spcAft>
            <a:buNone/>
          </a:pPr>
          <a:r>
            <a:rPr lang="en-US" sz="2000" kern="1200" dirty="0" err="1"/>
            <a:t>Proces</a:t>
          </a:r>
          <a:r>
            <a:rPr lang="en-US" sz="2000" kern="1200" dirty="0"/>
            <a:t>, </a:t>
          </a:r>
          <a:r>
            <a:rPr lang="en-US" sz="2000" kern="1200" dirty="0" err="1"/>
            <a:t>který</a:t>
          </a:r>
          <a:r>
            <a:rPr lang="en-US" sz="2000" kern="1200" dirty="0"/>
            <a:t> </a:t>
          </a:r>
          <a:r>
            <a:rPr lang="en-US" sz="2000" kern="1200" dirty="0" err="1"/>
            <a:t>ovlivňuje</a:t>
          </a:r>
          <a:r>
            <a:rPr lang="en-US" sz="2000" kern="1200" dirty="0"/>
            <a:t> </a:t>
          </a:r>
          <a:r>
            <a:rPr lang="en-US" sz="2000" kern="1200" dirty="0" err="1"/>
            <a:t>patofyziologické</a:t>
          </a:r>
          <a:r>
            <a:rPr lang="en-US" sz="2000" kern="1200" dirty="0"/>
            <a:t> </a:t>
          </a:r>
          <a:r>
            <a:rPr lang="en-US" sz="2000" kern="1200" dirty="0" err="1"/>
            <a:t>mechanismy</a:t>
          </a:r>
          <a:r>
            <a:rPr lang="en-US" sz="2000" kern="1200" dirty="0"/>
            <a:t> </a:t>
          </a:r>
          <a:r>
            <a:rPr lang="en-US" sz="2000" kern="1200" dirty="0" err="1"/>
            <a:t>nemoci</a:t>
          </a:r>
          <a:r>
            <a:rPr lang="en-US" sz="2000" kern="1200" dirty="0"/>
            <a:t>, </a:t>
          </a:r>
          <a:r>
            <a:rPr lang="en-US" sz="2000" kern="1200" dirty="0" err="1"/>
            <a:t>brání</a:t>
          </a:r>
          <a:r>
            <a:rPr lang="en-US" sz="2000" kern="1200" dirty="0"/>
            <a:t> </a:t>
          </a:r>
          <a:r>
            <a:rPr lang="en-US" sz="2000" kern="1200" dirty="0" err="1"/>
            <a:t>strukturálním</a:t>
          </a:r>
          <a:r>
            <a:rPr lang="en-US" sz="2000" kern="1200" dirty="0"/>
            <a:t> a </a:t>
          </a:r>
          <a:r>
            <a:rPr lang="en-US" sz="2000" kern="1200" dirty="0" err="1"/>
            <a:t>klinickým</a:t>
          </a:r>
          <a:r>
            <a:rPr lang="en-US" sz="2000" kern="1200" dirty="0"/>
            <a:t> </a:t>
          </a:r>
          <a:r>
            <a:rPr lang="en-US" sz="2000" kern="1200" dirty="0" err="1"/>
            <a:t>změnám</a:t>
          </a:r>
          <a:r>
            <a:rPr lang="en-US" sz="2000" kern="1200" dirty="0"/>
            <a:t> </a:t>
          </a:r>
          <a:r>
            <a:rPr lang="en-US" sz="2000" kern="1200" dirty="0" err="1"/>
            <a:t>vedoucím</a:t>
          </a:r>
          <a:r>
            <a:rPr lang="en-US" sz="2000" kern="1200" dirty="0"/>
            <a:t> </a:t>
          </a:r>
          <a:r>
            <a:rPr lang="en-US" sz="2000" kern="1200" dirty="0" err="1"/>
            <a:t>ke</a:t>
          </a:r>
          <a:r>
            <a:rPr lang="en-US" sz="2000" kern="1200" dirty="0"/>
            <a:t> </a:t>
          </a:r>
          <a:r>
            <a:rPr lang="en-US" sz="2000" kern="1200" dirty="0" err="1"/>
            <a:t>zhoršování</a:t>
          </a:r>
          <a:r>
            <a:rPr lang="en-US" sz="2000" kern="1200" dirty="0"/>
            <a:t> </a:t>
          </a:r>
          <a:r>
            <a:rPr lang="en-US" sz="2000" kern="1200" dirty="0" err="1"/>
            <a:t>nebo</a:t>
          </a:r>
          <a:r>
            <a:rPr lang="en-US" sz="2000" kern="1200" dirty="0"/>
            <a:t> </a:t>
          </a:r>
          <a:r>
            <a:rPr lang="en-US" sz="2000" kern="1200" dirty="0" err="1"/>
            <a:t>vede</a:t>
          </a:r>
          <a:r>
            <a:rPr lang="en-US" sz="2000" kern="1200" dirty="0"/>
            <a:t> </a:t>
          </a:r>
          <a:r>
            <a:rPr lang="en-US" sz="2000" kern="1200" dirty="0" err="1"/>
            <a:t>ke</a:t>
          </a:r>
          <a:r>
            <a:rPr lang="en-US" sz="2000" kern="1200" dirty="0"/>
            <a:t> </a:t>
          </a:r>
          <a:r>
            <a:rPr lang="en-US" sz="2000" kern="1200" dirty="0" err="1"/>
            <a:t>snížení</a:t>
          </a:r>
          <a:r>
            <a:rPr lang="en-US" sz="2000" kern="1200" dirty="0"/>
            <a:t> activity </a:t>
          </a:r>
          <a:r>
            <a:rPr lang="en-US" sz="2000" kern="1200" dirty="0" err="1"/>
            <a:t>nemoci</a:t>
          </a:r>
          <a:endParaRPr lang="en-US" sz="2000" kern="1200" dirty="0"/>
        </a:p>
      </dsp:txBody>
      <dsp:txXfrm>
        <a:off x="74249" y="2023082"/>
        <a:ext cx="7979502" cy="1372502"/>
      </dsp:txXfrm>
    </dsp:sp>
    <dsp:sp modelId="{26ADA6CC-3168-9142-918C-4C7092F270CA}">
      <dsp:nvSpPr>
        <dsp:cNvPr id="0" name=""/>
        <dsp:cNvSpPr/>
      </dsp:nvSpPr>
      <dsp:spPr>
        <a:xfrm>
          <a:off x="0" y="3657033"/>
          <a:ext cx="8128000" cy="152100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baseline="0" dirty="0"/>
            <a:t>Vyléčení</a:t>
          </a:r>
          <a:r>
            <a:rPr lang="en-US" sz="2000" b="1" kern="1200" baseline="30000" dirty="0"/>
            <a:t>1</a:t>
          </a:r>
          <a:r>
            <a:rPr lang="en-US" sz="2000" kern="1200" dirty="0"/>
            <a:t> </a:t>
          </a:r>
        </a:p>
        <a:p>
          <a:pPr marL="0" lvl="0" indent="0" algn="l" defTabSz="889000">
            <a:lnSpc>
              <a:spcPct val="90000"/>
            </a:lnSpc>
            <a:spcBef>
              <a:spcPct val="0"/>
            </a:spcBef>
            <a:spcAft>
              <a:spcPct val="35000"/>
            </a:spcAft>
            <a:buNone/>
          </a:pPr>
          <a:r>
            <a:rPr lang="en-US" sz="2000" kern="1200" dirty="0" err="1"/>
            <a:t>Chybění</a:t>
          </a:r>
          <a:r>
            <a:rPr lang="en-US" sz="2000" kern="1200" dirty="0"/>
            <a:t> </a:t>
          </a:r>
          <a:r>
            <a:rPr lang="en-US" sz="2000" kern="1200" dirty="0" err="1"/>
            <a:t>příznaků</a:t>
          </a:r>
          <a:r>
            <a:rPr lang="en-US" sz="2000" kern="1200" dirty="0"/>
            <a:t> a </a:t>
          </a:r>
          <a:r>
            <a:rPr lang="en-US" sz="2000" kern="1200" dirty="0" err="1"/>
            <a:t>návrat</a:t>
          </a:r>
          <a:r>
            <a:rPr lang="en-US" sz="2000" kern="1200" dirty="0"/>
            <a:t> do </a:t>
          </a:r>
          <a:r>
            <a:rPr lang="en-US" sz="2000" kern="1200" dirty="0" err="1"/>
            <a:t>normálního</a:t>
          </a:r>
          <a:r>
            <a:rPr lang="en-US" sz="2000" kern="1200" dirty="0"/>
            <a:t> </a:t>
          </a:r>
          <a:r>
            <a:rPr lang="en-US" sz="2000" kern="1200" dirty="0" err="1"/>
            <a:t>fyziologického</a:t>
          </a:r>
          <a:r>
            <a:rPr lang="en-US" sz="2000" kern="1200" dirty="0"/>
            <a:t> </a:t>
          </a:r>
          <a:r>
            <a:rPr lang="en-US" sz="2000" kern="1200" dirty="0" err="1"/>
            <a:t>stavu</a:t>
          </a:r>
          <a:r>
            <a:rPr lang="en-US" sz="2000" kern="1200" dirty="0"/>
            <a:t> </a:t>
          </a:r>
          <a:r>
            <a:rPr lang="en-US" sz="2000" kern="1200" dirty="0" err="1"/>
            <a:t>dýchacích</a:t>
          </a:r>
          <a:r>
            <a:rPr lang="en-US" sz="2000" kern="1200" dirty="0"/>
            <a:t> </a:t>
          </a:r>
          <a:r>
            <a:rPr lang="en-US" sz="2000" kern="1200" dirty="0" err="1"/>
            <a:t>cest</a:t>
          </a:r>
          <a:r>
            <a:rPr lang="en-US" sz="2000" kern="1200" dirty="0"/>
            <a:t> bez </a:t>
          </a:r>
          <a:r>
            <a:rPr lang="en-US" sz="2000" kern="1200" dirty="0" err="1"/>
            <a:t>nutnosti</a:t>
          </a:r>
          <a:r>
            <a:rPr lang="en-US" sz="2000" kern="1200" dirty="0"/>
            <a:t> </a:t>
          </a:r>
          <a:r>
            <a:rPr lang="en-US" sz="2000" kern="1200" dirty="0" err="1"/>
            <a:t>léčby</a:t>
          </a:r>
          <a:endParaRPr lang="en-US" sz="2000" kern="1200" dirty="0"/>
        </a:p>
      </dsp:txBody>
      <dsp:txXfrm>
        <a:off x="74249" y="3731282"/>
        <a:ext cx="7979502" cy="137250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8CA24-30D6-5A4E-8993-E61A67CBCC0F}" type="datetimeFigureOut">
              <a:rPr lang="cs-CZ" smtClean="0"/>
              <a:t>12.06.2024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0F5DF-95B4-644C-AF8E-4D5927C50D37}" type="slidenum">
              <a:rPr lang="cs-CZ" smtClean="0"/>
              <a:t>‹#›</a:t>
            </a:fld>
            <a:endParaRPr lang="cs-CZ"/>
          </a:p>
        </p:txBody>
      </p:sp>
    </p:spTree>
    <p:extLst>
      <p:ext uri="{BB962C8B-B14F-4D97-AF65-F5344CB8AC3E}">
        <p14:creationId xmlns:p14="http://schemas.microsoft.com/office/powerpoint/2010/main" val="3858723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ginasthma.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33875"/>
            <a:ext cx="5486400" cy="4743450"/>
          </a:xfrm>
        </p:spPr>
        <p:txBody>
          <a:bodyPr/>
          <a:lstStyle/>
          <a:p>
            <a:r>
              <a:rPr lang="en-US" sz="850" b="1" dirty="0">
                <a:latin typeface="Arial" panose="020B0604020202020204" pitchFamily="34" charset="0"/>
                <a:cs typeface="Arial" panose="020B0604020202020204" pitchFamily="34" charset="0"/>
              </a:rPr>
              <a:t>Notes:</a:t>
            </a:r>
            <a:r>
              <a:rPr lang="en-US" sz="850" b="1" baseline="30000" dirty="0">
                <a:latin typeface="Arial" panose="020B0604020202020204" pitchFamily="34" charset="0"/>
                <a:cs typeface="Arial" panose="020B0604020202020204" pitchFamily="34" charset="0"/>
              </a:rPr>
              <a:t>1,4,7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50" dirty="0">
                <a:effectLst/>
                <a:latin typeface="Arial" panose="020B0604020202020204" pitchFamily="34" charset="0"/>
                <a:cs typeface="Arial" panose="020B0604020202020204" pitchFamily="34" charset="0"/>
              </a:rPr>
              <a:t>Present slide.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50" dirty="0">
                <a:effectLst/>
                <a:latin typeface="Arial" panose="020B0604020202020204" pitchFamily="34" charset="0"/>
                <a:cs typeface="Arial" panose="020B0604020202020204" pitchFamily="34" charset="0"/>
              </a:rPr>
              <a:t>Asthma is a chronic disease, which needs ongoing, comprehensive treatment aimed to reduce symptom burden and maintaining normal activity levels and minimize the risk of adverse events such as exacerbations, fixed airflow limitation, and treatment side effects.</a:t>
            </a:r>
            <a:endParaRPr lang="en-US" sz="850" baseline="300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50" dirty="0">
                <a:effectLst/>
                <a:latin typeface="Arial" panose="020B0604020202020204" pitchFamily="34" charset="0"/>
                <a:cs typeface="Arial" panose="020B0604020202020204" pitchFamily="34" charset="0"/>
              </a:rPr>
              <a:t>For patients with more severe asthma who require frequent use of systemic corticosteroids, current asthma guidelines emphasize achieving and maintaining asthma control by stepping up therapy as required.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50" dirty="0">
                <a:effectLst/>
                <a:latin typeface="Arial" panose="020B0604020202020204" pitchFamily="34" charset="0"/>
                <a:cs typeface="Arial" panose="020B0604020202020204" pitchFamily="34" charset="0"/>
              </a:rPr>
              <a:t>Asthma treatment is based on a stepwise approach. The management of the patient is control-based; that is, it involves an iterative cycle of assessment (e.g. symptoms, risk factors, etc.), adjustment of treatment (i.e. pharmacological, non-pharmacological and treatment of modifiable risk factors) and review of the response (e.g. symptoms, side effects, exacerbations, etc.). Patients’ preferences should be taken into account and effective asthma management should be the result of a partnership between the health care provider and the person with asthma, particularly when considering that patients and clinicians might aim for different goals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50" dirty="0">
                <a:effectLst/>
                <a:latin typeface="Arial" panose="020B0604020202020204" pitchFamily="34" charset="0"/>
                <a:cs typeface="Arial" panose="020B0604020202020204" pitchFamily="34" charset="0"/>
              </a:rPr>
              <a:t>Although the population of patients with severe asthma is relatively small (~5-10% of patients with asthma), this group deserves special focus because they account for a substantial portion of total asthma morbidity, mortality and cost.</a:t>
            </a:r>
            <a:r>
              <a:rPr lang="en-US" sz="850" baseline="30000" dirty="0">
                <a:effectLst/>
                <a:latin typeface="Arial" panose="020B0604020202020204" pitchFamily="34" charset="0"/>
                <a:cs typeface="Arial" panose="020B0604020202020204" pitchFamily="34" charset="0"/>
              </a:rPr>
              <a:t>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50" dirty="0">
              <a:latin typeface="Arial" panose="020B0604020202020204" pitchFamily="34" charset="0"/>
              <a:cs typeface="Arial" panose="020B0604020202020204" pitchFamily="34" charset="0"/>
            </a:endParaRPr>
          </a:p>
          <a:p>
            <a:r>
              <a:rPr lang="en-US" sz="850" b="1" dirty="0">
                <a:latin typeface="Arial" panose="020B0604020202020204" pitchFamily="34" charset="0"/>
                <a:cs typeface="Arial" panose="020B0604020202020204" pitchFamily="34" charset="0"/>
              </a:rPr>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850" dirty="0">
                <a:latin typeface="Arial" panose="020B0604020202020204" pitchFamily="34" charset="0"/>
                <a:cs typeface="Arial" panose="020B0604020202020204" pitchFamily="34" charset="0"/>
              </a:rPr>
              <a:t>Global Initiative for Asthma. Global strategy for asthma management and prevention. 2022. Available from: </a:t>
            </a:r>
            <a:r>
              <a:rPr lang="en-US" sz="85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www.ginasthma.org</a:t>
            </a:r>
            <a:r>
              <a:rPr lang="en-US" sz="850" dirty="0">
                <a:latin typeface="Arial" panose="020B0604020202020204" pitchFamily="34" charset="0"/>
                <a:cs typeface="Arial" panose="020B0604020202020204" pitchFamily="34" charset="0"/>
              </a:rPr>
              <a:t>. Accessed May 11, 2022.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850" b="0" i="0" dirty="0">
                <a:effectLst/>
                <a:latin typeface="Arial" panose="020B0604020202020204" pitchFamily="34" charset="0"/>
                <a:cs typeface="Arial" panose="020B0604020202020204" pitchFamily="34" charset="0"/>
              </a:rPr>
              <a:t>Menzies-Gow A, Hoyte FL, Price DB et al. Clinical Remission in Severe Asthma: A Pooled Post Hoc Analysis of the Patient Journey with Benralizumab [published online ahead of print]. </a:t>
            </a:r>
            <a:r>
              <a:rPr lang="en-US" sz="850" b="0" i="1" dirty="0">
                <a:effectLst/>
                <a:latin typeface="Arial" panose="020B0604020202020204" pitchFamily="34" charset="0"/>
                <a:cs typeface="Arial" panose="020B0604020202020204" pitchFamily="34" charset="0"/>
              </a:rPr>
              <a:t>Adv Ther. </a:t>
            </a:r>
            <a:r>
              <a:rPr lang="en-US" sz="850" b="0" i="0" dirty="0">
                <a:effectLst/>
                <a:latin typeface="Arial" panose="020B0604020202020204" pitchFamily="34" charset="0"/>
                <a:cs typeface="Arial" panose="020B0604020202020204" pitchFamily="34" charset="0"/>
              </a:rPr>
              <a:t>2022. https://doi.org/10.1007/s12325-022-02098-1.</a:t>
            </a:r>
            <a:endParaRPr lang="en-US" sz="85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850" dirty="0">
                <a:latin typeface="Arial" panose="020B0604020202020204" pitchFamily="34" charset="0"/>
                <a:cs typeface="Arial" panose="020B0604020202020204" pitchFamily="34" charset="0"/>
              </a:rPr>
              <a:t>Suehs CM, Menzies-Gow A, Price D. Expert consensus on the tapering of oral corticosteroids for the treatment of asthma: a Delphi study. </a:t>
            </a:r>
            <a:r>
              <a:rPr lang="en-US" sz="850" i="1" dirty="0">
                <a:latin typeface="Arial" panose="020B0604020202020204" pitchFamily="34" charset="0"/>
                <a:cs typeface="Arial" panose="020B0604020202020204" pitchFamily="34" charset="0"/>
              </a:rPr>
              <a:t>Am J Respir Crit Care. </a:t>
            </a:r>
            <a:r>
              <a:rPr lang="en-US" sz="850" dirty="0">
                <a:latin typeface="Arial" panose="020B0604020202020204" pitchFamily="34" charset="0"/>
                <a:cs typeface="Arial" panose="020B0604020202020204" pitchFamily="34" charset="0"/>
              </a:rPr>
              <a:t>2021;203:871-881.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850" dirty="0">
                <a:latin typeface="Arial" panose="020B0604020202020204" pitchFamily="34" charset="0"/>
                <a:cs typeface="Arial" panose="020B0604020202020204" pitchFamily="34" charset="0"/>
              </a:rPr>
              <a:t>Song HJ, Blake KV, Wilson DL, et al. Medical costs and productivity loss due to mild, moderate, and severe asthma in the United States. </a:t>
            </a:r>
            <a:r>
              <a:rPr lang="en-US" sz="850" i="1" dirty="0">
                <a:latin typeface="Arial" panose="020B0604020202020204" pitchFamily="34" charset="0"/>
                <a:cs typeface="Arial" panose="020B0604020202020204" pitchFamily="34" charset="0"/>
              </a:rPr>
              <a:t>J Asthma Allergy. </a:t>
            </a:r>
            <a:r>
              <a:rPr lang="en-US" sz="850" dirty="0">
                <a:latin typeface="Arial" panose="020B0604020202020204" pitchFamily="34" charset="0"/>
                <a:cs typeface="Arial" panose="020B0604020202020204" pitchFamily="34" charset="0"/>
              </a:rPr>
              <a:t>2020;13:545-555. </a:t>
            </a:r>
          </a:p>
          <a:p>
            <a:pPr marL="228600" indent="-228600">
              <a:buFontTx/>
              <a:buAutoNum type="arabicPeriod"/>
            </a:pPr>
            <a:r>
              <a:rPr lang="en-US" sz="850" dirty="0">
                <a:latin typeface="Arial" panose="020B0604020202020204" pitchFamily="34" charset="0"/>
                <a:cs typeface="Arial" panose="020B0604020202020204" pitchFamily="34" charset="0"/>
              </a:rPr>
              <a:t>Suruki RY, Daugherty JB, Boudiaf N, et al. The frequency of asthma exacerbations and healthcare utilization in patients with asthma from the UK and USA. </a:t>
            </a:r>
            <a:r>
              <a:rPr lang="en-US" sz="850" i="1" dirty="0">
                <a:latin typeface="Arial" panose="020B0604020202020204" pitchFamily="34" charset="0"/>
                <a:cs typeface="Arial" panose="020B0604020202020204" pitchFamily="34" charset="0"/>
              </a:rPr>
              <a:t>MBC Pulmonary Mediciane.</a:t>
            </a:r>
            <a:r>
              <a:rPr lang="en-US" sz="850" dirty="0">
                <a:latin typeface="Arial" panose="020B0604020202020204" pitchFamily="34" charset="0"/>
                <a:cs typeface="Arial" panose="020B0604020202020204" pitchFamily="34" charset="0"/>
              </a:rPr>
              <a:t> 2017:17:74. </a:t>
            </a:r>
          </a:p>
          <a:p>
            <a:pPr marL="228600" indent="-228600">
              <a:buFontTx/>
              <a:buAutoNum type="arabicPeriod"/>
            </a:pPr>
            <a:r>
              <a:rPr lang="en-US" sz="850" dirty="0">
                <a:latin typeface="Arial" panose="020B0604020202020204" pitchFamily="34" charset="0"/>
                <a:cs typeface="Arial" panose="020B0604020202020204" pitchFamily="34" charset="0"/>
              </a:rPr>
              <a:t>Chipps BE, Zeiger RS, Borish L. Key findings and clinical implications from The Epidemiology and Natural History of Asthma: Outcomes and Treatment Regimens (TENOR) study. J </a:t>
            </a:r>
            <a:r>
              <a:rPr lang="en-US" sz="850" i="1" dirty="0">
                <a:latin typeface="Arial" panose="020B0604020202020204" pitchFamily="34" charset="0"/>
                <a:cs typeface="Arial" panose="020B0604020202020204" pitchFamily="34" charset="0"/>
              </a:rPr>
              <a:t>Allergy Clin Immunol.</a:t>
            </a:r>
            <a:r>
              <a:rPr lang="en-US" sz="850" dirty="0">
                <a:latin typeface="Arial" panose="020B0604020202020204" pitchFamily="34" charset="0"/>
                <a:cs typeface="Arial" panose="020B0604020202020204" pitchFamily="34" charset="0"/>
              </a:rPr>
              <a:t> 2012;130:332-42.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850" dirty="0">
                <a:latin typeface="Arial" panose="020B0604020202020204" pitchFamily="34" charset="0"/>
                <a:cs typeface="Arial" panose="020B0604020202020204" pitchFamily="34" charset="0"/>
              </a:rPr>
              <a:t>Chung KF, Wenzel SE, Brozek JL, et al. International ERS/ATS guidelines on definition, evaluation and treatment of severe asthma. </a:t>
            </a:r>
            <a:r>
              <a:rPr lang="en-US" sz="850" i="1" dirty="0">
                <a:latin typeface="Arial" panose="020B0604020202020204" pitchFamily="34" charset="0"/>
                <a:cs typeface="Arial" panose="020B0604020202020204" pitchFamily="34" charset="0"/>
              </a:rPr>
              <a:t>Eur Respir J</a:t>
            </a:r>
            <a:r>
              <a:rPr lang="en-US" sz="850" dirty="0">
                <a:latin typeface="Arial" panose="020B0604020202020204" pitchFamily="34" charset="0"/>
                <a:cs typeface="Arial" panose="020B0604020202020204" pitchFamily="34" charset="0"/>
              </a:rPr>
              <a:t>. 2014;43:343-373.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9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91C8E5D-A482-4E1E-9201-1D6D2DB7FBFD}" type="slidenum">
              <a:rPr lang="en-US" smtClean="0"/>
              <a:t>3</a:t>
            </a:fld>
            <a:endParaRPr lang="en-US" dirty="0"/>
          </a:p>
        </p:txBody>
      </p:sp>
    </p:spTree>
    <p:extLst>
      <p:ext uri="{BB962C8B-B14F-4D97-AF65-F5344CB8AC3E}">
        <p14:creationId xmlns:p14="http://schemas.microsoft.com/office/powerpoint/2010/main" val="321240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latin typeface="Arial" panose="020B0604020202020204" pitchFamily="34" charset="0"/>
                <a:cs typeface="Arial" panose="020B0604020202020204" pitchFamily="34" charset="0"/>
              </a:rPr>
              <a:t>Note:</a:t>
            </a:r>
          </a:p>
          <a:p>
            <a:r>
              <a:rPr lang="en-US" sz="1200" dirty="0">
                <a:latin typeface="Arial" panose="020B0604020202020204" pitchFamily="34" charset="0"/>
                <a:cs typeface="Arial" panose="020B0604020202020204" pitchFamily="34" charset="0"/>
              </a:rPr>
              <a:t>Present slide. </a:t>
            </a:r>
          </a:p>
          <a:p>
            <a:endParaRPr lang="en-US" sz="12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Note to Presenter:</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There is no current consensus on the definition of disease modification and how to measure it appropriately.</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None/>
            </a:pPr>
            <a:r>
              <a:rPr lang="en-US" sz="1200" b="1" dirty="0">
                <a:latin typeface="Arial" panose="020B0604020202020204" pitchFamily="34" charset="0"/>
                <a:cs typeface="Arial" panose="020B0604020202020204" pitchFamily="34" charset="0"/>
              </a:rPr>
              <a:t>References:</a:t>
            </a:r>
          </a:p>
          <a:p>
            <a:endParaRPr lang="en-US" sz="1200" dirty="0">
              <a:latin typeface="Arial" panose="020B0604020202020204" pitchFamily="34" charset="0"/>
              <a:cs typeface="Arial" panose="020B0604020202020204" pitchFamily="34" charset="0"/>
            </a:endParaRPr>
          </a:p>
          <a:p>
            <a:pPr marL="228600" indent="-228600">
              <a:buFont typeface="+mj-lt"/>
              <a:buAutoNum type="arabicPeriod"/>
            </a:pPr>
            <a:r>
              <a:rPr lang="en-US" sz="1200" b="0" i="0" dirty="0">
                <a:effectLst/>
                <a:latin typeface="Arial" panose="020B0604020202020204" pitchFamily="34" charset="0"/>
                <a:cs typeface="Arial" panose="020B0604020202020204" pitchFamily="34" charset="0"/>
              </a:rPr>
              <a:t>Thomas D, McDonald VM, Pavord ID, et al. Asthma remission – what is it and how can it be achieved? [In Press] </a:t>
            </a:r>
            <a:r>
              <a:rPr lang="en-US" sz="1200" b="0" i="1" dirty="0">
                <a:effectLst/>
                <a:latin typeface="Arial" panose="020B0604020202020204" pitchFamily="34" charset="0"/>
                <a:cs typeface="Arial" panose="020B0604020202020204" pitchFamily="34" charset="0"/>
              </a:rPr>
              <a:t>Eur Respir J. </a:t>
            </a:r>
            <a:r>
              <a:rPr lang="en-US" sz="1200" b="0" i="0" dirty="0">
                <a:effectLst/>
                <a:latin typeface="Arial" panose="020B0604020202020204" pitchFamily="34" charset="0"/>
                <a:cs typeface="Arial" panose="020B0604020202020204" pitchFamily="34" charset="0"/>
              </a:rPr>
              <a:t>2022.</a:t>
            </a:r>
            <a:r>
              <a:rPr lang="en-US" sz="1200" dirty="0">
                <a:latin typeface="Arial" panose="020B0604020202020204" pitchFamily="34" charset="0"/>
                <a:cs typeface="Arial" panose="020B0604020202020204" pitchFamily="34" charset="0"/>
              </a:rPr>
              <a:t> </a:t>
            </a:r>
            <a:r>
              <a:rPr lang="en-US" b="0" i="0" dirty="0">
                <a:effectLst/>
                <a:latin typeface="Arial" panose="020B0604020202020204" pitchFamily="34" charset="0"/>
                <a:cs typeface="Arial" panose="020B0604020202020204" pitchFamily="34" charset="0"/>
              </a:rPr>
              <a:t>doi: 10.1183/13993003.02583-2021. Accessed April 27, 2022.</a:t>
            </a:r>
          </a:p>
          <a:p>
            <a:pPr marL="228600" indent="-228600">
              <a:buFont typeface="+mj-lt"/>
              <a:buAutoNum type="arabicPeriod"/>
            </a:pPr>
            <a:r>
              <a:rPr lang="en-US" b="0" i="0" dirty="0">
                <a:effectLst/>
                <a:latin typeface="Arial" panose="020B0604020202020204" pitchFamily="34" charset="0"/>
                <a:cs typeface="Arial" panose="020B0604020202020204" pitchFamily="34" charset="0"/>
              </a:rPr>
              <a:t>Busse WW, Melen E, Menzies-Gow AN. Holy grail: the journey towards disease modification in asthma</a:t>
            </a:r>
            <a:r>
              <a:rPr lang="en-US" b="0" i="1" dirty="0">
                <a:effectLst/>
                <a:latin typeface="Arial" panose="020B0604020202020204" pitchFamily="34" charset="0"/>
                <a:cs typeface="Arial" panose="020B0604020202020204" pitchFamily="34" charset="0"/>
              </a:rPr>
              <a:t>. Eur Respir Rev</a:t>
            </a:r>
            <a:r>
              <a:rPr lang="en-US" b="0" i="0" dirty="0">
                <a:effectLst/>
                <a:latin typeface="Arial" panose="020B0604020202020204" pitchFamily="34" charset="0"/>
                <a:cs typeface="Arial" panose="020B0604020202020204" pitchFamily="34" charset="0"/>
              </a:rPr>
              <a:t>. 2022;31:210183.</a:t>
            </a:r>
          </a:p>
          <a:p>
            <a:pPr marL="228600" indent="-228600">
              <a:buFont typeface="+mj-lt"/>
              <a:buAutoNum type="arabicPeriod"/>
            </a:pPr>
            <a:endParaRPr lang="en-US" b="0" i="0" dirty="0">
              <a:effectLst/>
              <a:latin typeface="Arial" panose="020B0604020202020204" pitchFamily="34" charset="0"/>
              <a:cs typeface="Arial" panose="020B0604020202020204" pitchFamily="34" charset="0"/>
            </a:endParaRPr>
          </a:p>
          <a:p>
            <a:pPr marL="228600" indent="-228600">
              <a:buFont typeface="+mj-lt"/>
              <a:buAutoNum type="arabicPeriod"/>
            </a:pPr>
            <a:endParaRPr lang="en-US" sz="12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91C8E5D-A482-4E1E-9201-1D6D2DB7FBFD}" type="slidenum">
              <a:rPr lang="en-US" smtClean="0"/>
              <a:t>4</a:t>
            </a:fld>
            <a:endParaRPr lang="en-US" dirty="0"/>
          </a:p>
        </p:txBody>
      </p:sp>
    </p:spTree>
    <p:extLst>
      <p:ext uri="{BB962C8B-B14F-4D97-AF65-F5344CB8AC3E}">
        <p14:creationId xmlns:p14="http://schemas.microsoft.com/office/powerpoint/2010/main" val="2260177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90975"/>
          </a:xfrm>
        </p:spPr>
        <p:txBody>
          <a:bodyPr/>
          <a:lstStyle/>
          <a:p>
            <a:pPr marL="0" marR="0" lvl="0" indent="0" algn="l" defTabSz="914400" rtl="0" eaLnBrk="1" fontAlgn="base" latinLnBrk="0" hangingPunct="1">
              <a:lnSpc>
                <a:spcPct val="100000"/>
              </a:lnSpc>
              <a:spcBef>
                <a:spcPts val="1200"/>
              </a:spcBef>
              <a:spcAft>
                <a:spcPct val="0"/>
              </a:spcAft>
              <a:buClrTx/>
              <a:buSzTx/>
              <a:buFontTx/>
              <a:buNone/>
              <a:tabLst/>
              <a:defRPr/>
            </a:pPr>
            <a:r>
              <a:rPr lang="en-US" sz="1200" b="1" kern="1200" dirty="0">
                <a:latin typeface="Arial" panose="020B0604020202020204" pitchFamily="34" charset="0"/>
                <a:ea typeface="Calibri" panose="020F0502020204030204" pitchFamily="34" charset="0"/>
                <a:cs typeface="Arial" panose="020B0604020202020204" pitchFamily="34" charset="0"/>
              </a:rPr>
              <a:t>Note:</a:t>
            </a:r>
          </a:p>
          <a:p>
            <a:pPr marL="0" marR="0" lvl="0" indent="0" algn="l" defTabSz="914400" rtl="0" eaLnBrk="1" fontAlgn="base" latinLnBrk="0" hangingPunct="1">
              <a:lnSpc>
                <a:spcPct val="100000"/>
              </a:lnSpc>
              <a:spcBef>
                <a:spcPts val="1200"/>
              </a:spcBef>
              <a:spcAft>
                <a:spcPct val="0"/>
              </a:spcAft>
              <a:buClrTx/>
              <a:buSzTx/>
              <a:buFontTx/>
              <a:buNone/>
              <a:tabLst/>
              <a:defRPr/>
            </a:pPr>
            <a:r>
              <a:rPr lang="en-US" sz="1200" b="0" kern="1200" dirty="0">
                <a:latin typeface="Arial" panose="020B0604020202020204" pitchFamily="34" charset="0"/>
                <a:ea typeface="Calibri" panose="020F0502020204030204" pitchFamily="34" charset="0"/>
                <a:cs typeface="Arial" panose="020B0604020202020204" pitchFamily="34" charset="0"/>
              </a:rPr>
              <a:t>Present Slide.</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References:</a:t>
            </a:r>
          </a:p>
          <a:p>
            <a:pPr marL="228600" indent="-228600">
              <a:buFont typeface="+mj-lt"/>
              <a:buAutoNum type="arabicPeriod"/>
            </a:pPr>
            <a:r>
              <a:rPr lang="en-US" sz="1200" b="0" dirty="0">
                <a:latin typeface="Arial" panose="020B0604020202020204" pitchFamily="34" charset="0"/>
                <a:cs typeface="Arial" panose="020B0604020202020204" pitchFamily="34" charset="0"/>
              </a:rPr>
              <a:t>Weinblatt ME. Methotrexate in rheumatoid arthritis: a quarter century of development. </a:t>
            </a:r>
            <a:r>
              <a:rPr lang="en-US" sz="1200" b="0" i="1" dirty="0">
                <a:latin typeface="Arial" panose="020B0604020202020204" pitchFamily="34" charset="0"/>
                <a:cs typeface="Arial" panose="020B0604020202020204" pitchFamily="34" charset="0"/>
              </a:rPr>
              <a:t>Trans Am Clin Climatol Assoc. </a:t>
            </a:r>
            <a:r>
              <a:rPr lang="en-US" sz="1200" b="0" dirty="0">
                <a:latin typeface="Arial" panose="020B0604020202020204" pitchFamily="34" charset="0"/>
                <a:cs typeface="Arial" panose="020B0604020202020204" pitchFamily="34" charset="0"/>
              </a:rPr>
              <a:t>2013;124:16-25.</a:t>
            </a:r>
          </a:p>
          <a:p>
            <a:pPr marL="228600" indent="-228600">
              <a:buFont typeface="+mj-lt"/>
              <a:buAutoNum type="arabicPeriod"/>
            </a:pPr>
            <a:r>
              <a:rPr lang="en-US" sz="1200" b="0" i="0" dirty="0">
                <a:effectLst/>
                <a:latin typeface="Arial" panose="020B0604020202020204" pitchFamily="34" charset="0"/>
                <a:cs typeface="Arial" panose="020B0604020202020204" pitchFamily="34" charset="0"/>
              </a:rPr>
              <a:t>Pinals RS, Masi AT, Larsen RA. Preliminary criteria for clinical remission in rheumatoid arthritis. </a:t>
            </a:r>
            <a:r>
              <a:rPr lang="en-US" sz="1200" b="0" i="1" dirty="0">
                <a:effectLst/>
                <a:latin typeface="Arial" panose="020B0604020202020204" pitchFamily="34" charset="0"/>
                <a:cs typeface="Arial" panose="020B0604020202020204" pitchFamily="34" charset="0"/>
              </a:rPr>
              <a:t>Arthritis Rheum. </a:t>
            </a:r>
            <a:r>
              <a:rPr lang="en-US" sz="1200" b="0" i="0" dirty="0">
                <a:effectLst/>
                <a:latin typeface="Arial" panose="020B0604020202020204" pitchFamily="34" charset="0"/>
                <a:cs typeface="Arial" panose="020B0604020202020204" pitchFamily="34" charset="0"/>
              </a:rPr>
              <a:t>1981;24:1308–15.</a:t>
            </a:r>
          </a:p>
          <a:p>
            <a:pPr marL="228600" indent="-228600">
              <a:buFont typeface="+mj-lt"/>
              <a:buAutoNum type="arabicPeriod"/>
            </a:pPr>
            <a:r>
              <a:rPr lang="en-US" sz="1200" b="0" i="0" dirty="0">
                <a:effectLst/>
                <a:latin typeface="Arial" panose="020B0604020202020204" pitchFamily="34" charset="0"/>
                <a:cs typeface="Arial" panose="020B0604020202020204" pitchFamily="34" charset="0"/>
              </a:rPr>
              <a:t>Moreland Lw, Schiff MH, Baumgartner MD, et al. Etanercept therapy in rheumatoid arthritis. </a:t>
            </a:r>
            <a:r>
              <a:rPr lang="en-US" sz="1200" b="0" i="1" dirty="0">
                <a:effectLst/>
                <a:latin typeface="Arial" panose="020B0604020202020204" pitchFamily="34" charset="0"/>
                <a:cs typeface="Arial" panose="020B0604020202020204" pitchFamily="34" charset="0"/>
              </a:rPr>
              <a:t>Ann Intern Med</a:t>
            </a:r>
            <a:r>
              <a:rPr lang="en-US" sz="1200" b="0" i="0" dirty="0">
                <a:effectLst/>
                <a:latin typeface="Arial" panose="020B0604020202020204" pitchFamily="34" charset="0"/>
                <a:cs typeface="Arial" panose="020B0604020202020204" pitchFamily="34" charset="0"/>
              </a:rPr>
              <a:t>. 1999;130(6):478-86.</a:t>
            </a:r>
          </a:p>
          <a:p>
            <a:pPr marL="228600" indent="-228600">
              <a:buFont typeface="+mj-lt"/>
              <a:buAutoNum type="arabicPeriod"/>
            </a:pPr>
            <a:r>
              <a:rPr lang="en-US" b="0" i="0" dirty="0">
                <a:effectLst/>
                <a:latin typeface="Arial" panose="020B0604020202020204" pitchFamily="34" charset="0"/>
                <a:cs typeface="Arial" panose="020B0604020202020204" pitchFamily="34" charset="0"/>
              </a:rPr>
              <a:t>van der Heijde D, Klareskog L, Boers M. Comparison of different definitions to classify remission and sustained remission: 1 year TEMPO results. </a:t>
            </a:r>
            <a:r>
              <a:rPr lang="en-US" b="0" i="1" dirty="0">
                <a:effectLst/>
                <a:latin typeface="Arial" panose="020B0604020202020204" pitchFamily="34" charset="0"/>
                <a:cs typeface="Arial" panose="020B0604020202020204" pitchFamily="34" charset="0"/>
              </a:rPr>
              <a:t>Ann Rheum Dis. </a:t>
            </a:r>
            <a:r>
              <a:rPr lang="en-US" b="0" i="0" dirty="0">
                <a:effectLst/>
                <a:latin typeface="Arial" panose="020B0604020202020204" pitchFamily="34" charset="0"/>
                <a:cs typeface="Arial" panose="020B0604020202020204" pitchFamily="34" charset="0"/>
              </a:rPr>
              <a:t>2005;64:1582-1587.</a:t>
            </a:r>
            <a:endParaRPr lang="en-US" sz="1200" b="0" i="0" dirty="0">
              <a:effectLst/>
              <a:latin typeface="Arial" panose="020B0604020202020204" pitchFamily="34" charset="0"/>
              <a:cs typeface="Arial" panose="020B0604020202020204" pitchFamily="34" charset="0"/>
            </a:endParaRPr>
          </a:p>
          <a:p>
            <a:pPr marL="228600" indent="-228600">
              <a:buFont typeface="+mj-lt"/>
              <a:buAutoNum type="arabicPeriod"/>
            </a:pPr>
            <a:r>
              <a:rPr lang="en-US" sz="1200" b="0" i="0" dirty="0">
                <a:effectLst/>
                <a:latin typeface="Arial" panose="020B0604020202020204" pitchFamily="34" charset="0"/>
                <a:cs typeface="Arial" panose="020B0604020202020204" pitchFamily="34" charset="0"/>
              </a:rPr>
              <a:t>Smolen JS, Ferdinand BC, Burmester GR, et al. Treating rheumatoid arthritis to target: 2014 update of the recommendations of an international task force. </a:t>
            </a:r>
            <a:r>
              <a:rPr lang="en-US" sz="1200" b="0" i="1" dirty="0">
                <a:effectLst/>
                <a:latin typeface="Arial" panose="020B0604020202020204" pitchFamily="34" charset="0"/>
                <a:cs typeface="Arial" panose="020B0604020202020204" pitchFamily="34" charset="0"/>
              </a:rPr>
              <a:t>Ann Rheum Dis</a:t>
            </a:r>
            <a:r>
              <a:rPr lang="en-US" sz="1200" b="0" i="0" dirty="0">
                <a:effectLst/>
                <a:latin typeface="Arial" panose="020B0604020202020204" pitchFamily="34" charset="0"/>
                <a:cs typeface="Arial" panose="020B0604020202020204" pitchFamily="34" charset="0"/>
              </a:rPr>
              <a:t>. 2016;75(1):3-15.</a:t>
            </a:r>
          </a:p>
          <a:p>
            <a:pPr marL="228600" indent="-228600">
              <a:buFont typeface="+mj-lt"/>
              <a:buAutoNum type="arabicPeriod"/>
            </a:pPr>
            <a:r>
              <a:rPr lang="en-US" sz="1200" b="0" i="0" dirty="0">
                <a:effectLst/>
                <a:latin typeface="Arial" panose="020B0604020202020204" pitchFamily="34" charset="0"/>
                <a:cs typeface="Arial" panose="020B0604020202020204" pitchFamily="34" charset="0"/>
              </a:rPr>
              <a:t>Singh JA, Saag KG, Bridges Jr L, et al. 2015 American college of rheumatology guideline for the treatment of rheumatoid arthritis. </a:t>
            </a:r>
            <a:r>
              <a:rPr lang="en-US" sz="1200" b="0" i="1" dirty="0">
                <a:effectLst/>
                <a:latin typeface="Arial" panose="020B0604020202020204" pitchFamily="34" charset="0"/>
                <a:cs typeface="Arial" panose="020B0604020202020204" pitchFamily="34" charset="0"/>
              </a:rPr>
              <a:t>Arthritis Rheumatol</a:t>
            </a:r>
            <a:r>
              <a:rPr lang="en-US" sz="1200" b="0" i="0" dirty="0">
                <a:effectLst/>
                <a:latin typeface="Arial" panose="020B0604020202020204" pitchFamily="34" charset="0"/>
                <a:cs typeface="Arial" panose="020B0604020202020204" pitchFamily="34" charset="0"/>
              </a:rPr>
              <a:t>. 2016;68(1):1-26.</a:t>
            </a:r>
          </a:p>
          <a:p>
            <a:pPr algn="l">
              <a:buFont typeface="+mj-lt"/>
              <a:buNone/>
            </a:pPr>
            <a:endParaRPr lang="en-US" b="0" dirty="0">
              <a:latin typeface="Arial" panose="020B0604020202020204" pitchFamily="34" charset="0"/>
              <a:cs typeface="Arial" panose="020B0604020202020204" pitchFamily="34" charset="0"/>
            </a:endParaRPr>
          </a:p>
          <a:p>
            <a:pPr algn="l">
              <a:buFont typeface="+mj-lt"/>
              <a:buNone/>
            </a:pPr>
            <a:endParaRPr lang="en-US" b="0" dirty="0">
              <a:latin typeface="Arial" panose="020B0604020202020204" pitchFamily="34" charset="0"/>
              <a:cs typeface="Arial" panose="020B0604020202020204" pitchFamily="34" charset="0"/>
            </a:endParaRP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50487F27-F4AC-478C-A07B-A71CA0B86259}" type="slidenum">
              <a:rPr lang="en-US" smtClean="0"/>
              <a:pPr/>
              <a:t>5</a:t>
            </a:fld>
            <a:endParaRPr lang="en-US" dirty="0"/>
          </a:p>
        </p:txBody>
      </p:sp>
    </p:spTree>
    <p:extLst>
      <p:ext uri="{BB962C8B-B14F-4D97-AF65-F5344CB8AC3E}">
        <p14:creationId xmlns:p14="http://schemas.microsoft.com/office/powerpoint/2010/main" val="2416058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6/12/2024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6/12/2024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7236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6/12/2024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82383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1257301"/>
            <a:ext cx="556260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57301"/>
            <a:ext cx="556260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AC1F25-382D-4CE5-99D2-D389D07019C3}" type="datetime1">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432E5-F8E0-41AE-9A6B-AD730338B005}" type="slidenum">
              <a:rPr lang="en-US" smtClean="0"/>
              <a:pPr/>
              <a:t>‹#›</a:t>
            </a:fld>
            <a:endParaRPr lang="en-US" dirty="0"/>
          </a:p>
        </p:txBody>
      </p:sp>
      <p:sp>
        <p:nvSpPr>
          <p:cNvPr id="9" name="Text Placeholder 8"/>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lvl1pPr>
            <a:lvl2pPr marL="228594" indent="0">
              <a:spcBef>
                <a:spcPts val="300"/>
              </a:spcBef>
              <a:buNone/>
              <a:defRPr/>
            </a:lvl2pPr>
            <a:lvl3pPr marL="457189" indent="0">
              <a:spcBef>
                <a:spcPts val="300"/>
              </a:spcBef>
              <a:buNone/>
              <a:defRPr/>
            </a:lvl3pPr>
            <a:lvl4pPr marL="685783" indent="0">
              <a:spcBef>
                <a:spcPts val="300"/>
              </a:spcBef>
              <a:buNone/>
              <a:defRPr/>
            </a:lvl4pPr>
            <a:lvl5pPr marL="914378" indent="0">
              <a:spcBef>
                <a:spcPts val="300"/>
              </a:spcBef>
              <a:buNone/>
              <a:defRPr/>
            </a:lvl5pPr>
          </a:lstStyle>
          <a:p>
            <a:pPr lvl="0"/>
            <a:r>
              <a:rPr lang="en-US" dirty="0"/>
              <a:t>Reference(s)</a:t>
            </a:r>
          </a:p>
        </p:txBody>
      </p:sp>
    </p:spTree>
    <p:extLst>
      <p:ext uri="{BB962C8B-B14F-4D97-AF65-F5344CB8AC3E}">
        <p14:creationId xmlns:p14="http://schemas.microsoft.com/office/powerpoint/2010/main" val="376197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35713D-D566-4186-9787-C5E97CA19282}" type="datetime1">
              <a:rPr lang="en-US" smtClean="0"/>
              <a:t>6/12/2024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594" indent="0">
              <a:spcBef>
                <a:spcPts val="300"/>
              </a:spcBef>
              <a:buNone/>
              <a:defRPr sz="1000"/>
            </a:lvl2pPr>
            <a:lvl3pPr marL="457189" indent="0">
              <a:spcBef>
                <a:spcPts val="300"/>
              </a:spcBef>
              <a:buNone/>
              <a:defRPr sz="1000"/>
            </a:lvl3pPr>
            <a:lvl4pPr marL="685783" indent="0">
              <a:spcBef>
                <a:spcPts val="300"/>
              </a:spcBef>
              <a:buNone/>
              <a:defRPr sz="1000"/>
            </a:lvl4pPr>
            <a:lvl5pPr marL="914378" indent="0">
              <a:spcBef>
                <a:spcPts val="300"/>
              </a:spcBef>
              <a:buNone/>
              <a:defRPr sz="1000"/>
            </a:lvl5pPr>
          </a:lstStyle>
          <a:p>
            <a:pPr lvl="0"/>
            <a:r>
              <a:rPr lang="en-US" dirty="0"/>
              <a:t>Reference(s)</a:t>
            </a:r>
          </a:p>
        </p:txBody>
      </p:sp>
    </p:spTree>
    <p:extLst>
      <p:ext uri="{BB962C8B-B14F-4D97-AF65-F5344CB8AC3E}">
        <p14:creationId xmlns:p14="http://schemas.microsoft.com/office/powerpoint/2010/main" val="157765037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CB930-CE3F-4743-B072-2338D7EF26EF}" type="datetime1">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432E5-F8E0-41AE-9A6B-AD730338B005}" type="slidenum">
              <a:rPr lang="en-US" smtClean="0"/>
              <a:pPr/>
              <a:t>‹#›</a:t>
            </a:fld>
            <a:endParaRPr lang="en-US" dirty="0"/>
          </a:p>
        </p:txBody>
      </p:sp>
      <p:sp>
        <p:nvSpPr>
          <p:cNvPr id="8" name="Text Placeholder 7"/>
          <p:cNvSpPr>
            <a:spLocks noGrp="1"/>
          </p:cNvSpPr>
          <p:nvPr>
            <p:ph type="body" sz="quarter" idx="13" hasCustomPrompt="1"/>
          </p:nvPr>
        </p:nvSpPr>
        <p:spPr>
          <a:xfrm>
            <a:off x="457200" y="5852160"/>
            <a:ext cx="10058400" cy="1005840"/>
          </a:xfrm>
        </p:spPr>
        <p:txBody>
          <a:bodyPr anchor="b">
            <a:normAutofit/>
          </a:bodyPr>
          <a:lstStyle>
            <a:lvl1pPr marL="0" indent="0">
              <a:spcBef>
                <a:spcPts val="300"/>
              </a:spcBef>
              <a:buNone/>
              <a:defRPr sz="1000">
                <a:solidFill>
                  <a:schemeClr val="tx1"/>
                </a:solidFill>
              </a:defRPr>
            </a:lvl1pPr>
            <a:lvl2pPr marL="228594" indent="0">
              <a:buNone/>
              <a:defRPr>
                <a:solidFill>
                  <a:schemeClr val="tx1"/>
                </a:solidFill>
              </a:defRPr>
            </a:lvl2pPr>
            <a:lvl3pPr marL="457189" indent="0">
              <a:buNone/>
              <a:defRPr>
                <a:solidFill>
                  <a:schemeClr val="tx1"/>
                </a:solidFill>
              </a:defRPr>
            </a:lvl3pPr>
            <a:lvl4pPr marL="685783" indent="0">
              <a:buNone/>
              <a:defRPr>
                <a:solidFill>
                  <a:schemeClr val="tx1"/>
                </a:solidFill>
              </a:defRPr>
            </a:lvl4pPr>
            <a:lvl5pPr marL="914378" indent="0">
              <a:buNone/>
              <a:defRPr>
                <a:solidFill>
                  <a:schemeClr val="tx1"/>
                </a:solidFill>
              </a:defRPr>
            </a:lvl5pPr>
          </a:lstStyle>
          <a:p>
            <a:pPr lvl="0"/>
            <a:r>
              <a:rPr lang="en-US" dirty="0"/>
              <a:t>Reference(s)</a:t>
            </a:r>
          </a:p>
        </p:txBody>
      </p:sp>
    </p:spTree>
    <p:extLst>
      <p:ext uri="{BB962C8B-B14F-4D97-AF65-F5344CB8AC3E}">
        <p14:creationId xmlns:p14="http://schemas.microsoft.com/office/powerpoint/2010/main" val="323074276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6/12/2024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05585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6/12/2024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1402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6/12/2024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3837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6/12/2024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0644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6/12/2024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616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6/12/2024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2766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6/12/2024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3430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6/12/2024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42248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6/12/2024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47195277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chart" Target="../charts/chart1.xml"/><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QuickStyle" Target="../diagrams/quickStyle2.xml"/><Relationship Id="rId11" Type="http://schemas.openxmlformats.org/officeDocument/2006/relationships/image" Target="../media/image20.png"/><Relationship Id="rId5" Type="http://schemas.openxmlformats.org/officeDocument/2006/relationships/diagramLayout" Target="../diagrams/layout2.xml"/><Relationship Id="rId10" Type="http://schemas.openxmlformats.org/officeDocument/2006/relationships/slide" Target="slide3.xml"/><Relationship Id="rId4" Type="http://schemas.openxmlformats.org/officeDocument/2006/relationships/diagramData" Target="../diagrams/data2.xml"/><Relationship Id="rId9" Type="http://schemas.openxmlformats.org/officeDocument/2006/relationships/hyperlink" Target="http://www.ginasthma.org/"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nspiringbetterlife.blogspot.com/2012/12/feeling-good-in-your-own-skin.html" TargetMode="Externa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s://zufriedenleben.eu/action-for-happiness/feel-good_quadratisch/" TargetMode="Externa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0">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řipojení k digitální síti">
            <a:extLst>
              <a:ext uri="{FF2B5EF4-FFF2-40B4-BE49-F238E27FC236}">
                <a16:creationId xmlns:a16="http://schemas.microsoft.com/office/drawing/2014/main" id="{176B48AA-863F-4D3B-14B0-0F931AF868ED}"/>
              </a:ext>
            </a:extLst>
          </p:cNvPr>
          <p:cNvPicPr>
            <a:picLocks noChangeAspect="1"/>
          </p:cNvPicPr>
          <p:nvPr/>
        </p:nvPicPr>
        <p:blipFill rotWithShape="1">
          <a:blip r:embed="rId2"/>
          <a:srcRect r="-1" b="6373"/>
          <a:stretch/>
        </p:blipFill>
        <p:spPr>
          <a:xfrm>
            <a:off x="-2" y="10"/>
            <a:ext cx="8668512" cy="6857990"/>
          </a:xfrm>
          <a:prstGeom prst="rect">
            <a:avLst/>
          </a:prstGeom>
        </p:spPr>
      </p:pic>
      <p:sp>
        <p:nvSpPr>
          <p:cNvPr id="40" name="Rectangle 32">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C5C5308D-B460-6A32-DFAB-9C739647DE44}"/>
              </a:ext>
            </a:extLst>
          </p:cNvPr>
          <p:cNvSpPr>
            <a:spLocks noGrp="1"/>
          </p:cNvSpPr>
          <p:nvPr>
            <p:ph type="ctrTitle"/>
          </p:nvPr>
        </p:nvSpPr>
        <p:spPr>
          <a:xfrm>
            <a:off x="7848600" y="1122363"/>
            <a:ext cx="4023360" cy="3204134"/>
          </a:xfrm>
        </p:spPr>
        <p:txBody>
          <a:bodyPr vert="horz" lIns="91440" tIns="45720" rIns="91440" bIns="45720" rtlCol="0" anchor="b">
            <a:normAutofit/>
          </a:bodyPr>
          <a:lstStyle/>
          <a:p>
            <a:r>
              <a:rPr lang="en-US" sz="4800" dirty="0" err="1"/>
              <a:t>Klinická</a:t>
            </a:r>
            <a:r>
              <a:rPr lang="en-US" sz="4800" dirty="0"/>
              <a:t> remise </a:t>
            </a:r>
            <a:r>
              <a:rPr lang="en-US" sz="4800" dirty="0" err="1"/>
              <a:t>těžkého</a:t>
            </a:r>
            <a:r>
              <a:rPr lang="en-US" sz="4800" dirty="0"/>
              <a:t> </a:t>
            </a:r>
            <a:r>
              <a:rPr lang="en-US" sz="4800" dirty="0" err="1"/>
              <a:t>astmatu</a:t>
            </a:r>
            <a:r>
              <a:rPr lang="en-US" sz="4800" dirty="0"/>
              <a:t> ?</a:t>
            </a:r>
          </a:p>
        </p:txBody>
      </p:sp>
      <p:sp>
        <p:nvSpPr>
          <p:cNvPr id="3" name="Podnadpis 2">
            <a:extLst>
              <a:ext uri="{FF2B5EF4-FFF2-40B4-BE49-F238E27FC236}">
                <a16:creationId xmlns:a16="http://schemas.microsoft.com/office/drawing/2014/main" id="{8950BF95-D643-A75F-9811-91E28795F12A}"/>
              </a:ext>
            </a:extLst>
          </p:cNvPr>
          <p:cNvSpPr>
            <a:spLocks noGrp="1"/>
          </p:cNvSpPr>
          <p:nvPr>
            <p:ph type="subTitle" idx="1"/>
          </p:nvPr>
        </p:nvSpPr>
        <p:spPr>
          <a:xfrm>
            <a:off x="7848600" y="4872922"/>
            <a:ext cx="4023360" cy="1208141"/>
          </a:xfrm>
        </p:spPr>
        <p:txBody>
          <a:bodyPr vert="horz" lIns="91440" tIns="45720" rIns="91440" bIns="45720" rtlCol="0">
            <a:normAutofit/>
          </a:bodyPr>
          <a:lstStyle/>
          <a:p>
            <a:r>
              <a:rPr lang="en-US" sz="2000"/>
              <a:t>Vratislav Sedlák</a:t>
            </a:r>
          </a:p>
        </p:txBody>
      </p:sp>
      <p:sp>
        <p:nvSpPr>
          <p:cNvPr id="41" name="Rectangle 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3CFD76A-AC18-9C61-FC69-B9F07FE28ECB}"/>
              </a:ext>
            </a:extLst>
          </p:cNvPr>
          <p:cNvSpPr txBox="1"/>
          <p:nvPr/>
        </p:nvSpPr>
        <p:spPr>
          <a:xfrm>
            <a:off x="107576" y="6282018"/>
            <a:ext cx="116854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dirty="0"/>
              <a:t>4. </a:t>
            </a:r>
            <a:r>
              <a:rPr lang="en-US" dirty="0" err="1"/>
              <a:t>celostátní</a:t>
            </a:r>
            <a:r>
              <a:rPr lang="en-US" dirty="0"/>
              <a:t> </a:t>
            </a:r>
            <a:r>
              <a:rPr lang="en-US" dirty="0" err="1"/>
              <a:t>konference</a:t>
            </a:r>
            <a:r>
              <a:rPr lang="en-US" dirty="0"/>
              <a:t> </a:t>
            </a:r>
            <a:r>
              <a:rPr lang="en-US" dirty="0" err="1"/>
              <a:t>Národního</a:t>
            </a:r>
            <a:r>
              <a:rPr lang="en-US" dirty="0"/>
              <a:t> centra pro </a:t>
            </a:r>
            <a:r>
              <a:rPr lang="en-US" dirty="0" err="1"/>
              <a:t>těžké</a:t>
            </a:r>
            <a:r>
              <a:rPr lang="en-US" dirty="0"/>
              <a:t> </a:t>
            </a:r>
            <a:r>
              <a:rPr lang="en-US" dirty="0" err="1"/>
              <a:t>astma</a:t>
            </a:r>
            <a:r>
              <a:rPr lang="en-US" dirty="0"/>
              <a:t>, KC City Praha 3.6.2022, </a:t>
            </a:r>
            <a:r>
              <a:rPr lang="en-US" dirty="0">
                <a:ea typeface="+mn-lt"/>
                <a:cs typeface="+mn-lt"/>
              </a:rPr>
              <a:t>CZ-3403</a:t>
            </a:r>
            <a:endParaRPr lang="en-US"/>
          </a:p>
        </p:txBody>
      </p:sp>
    </p:spTree>
    <p:extLst>
      <p:ext uri="{BB962C8B-B14F-4D97-AF65-F5344CB8AC3E}">
        <p14:creationId xmlns:p14="http://schemas.microsoft.com/office/powerpoint/2010/main" val="31214571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982D466-9ED4-E15F-D73D-C536D8C56D90}"/>
              </a:ext>
            </a:extLst>
          </p:cNvPr>
          <p:cNvPicPr>
            <a:picLocks noChangeAspect="1"/>
          </p:cNvPicPr>
          <p:nvPr/>
        </p:nvPicPr>
        <p:blipFill>
          <a:blip r:embed="rId2"/>
          <a:stretch>
            <a:fillRect/>
          </a:stretch>
        </p:blipFill>
        <p:spPr>
          <a:xfrm>
            <a:off x="5396867" y="78393"/>
            <a:ext cx="7139876" cy="6779607"/>
          </a:xfrm>
          <a:prstGeom prst="rect">
            <a:avLst/>
          </a:prstGeom>
        </p:spPr>
      </p:pic>
      <p:sp>
        <p:nvSpPr>
          <p:cNvPr id="2" name="Obdélník 1">
            <a:extLst>
              <a:ext uri="{FF2B5EF4-FFF2-40B4-BE49-F238E27FC236}">
                <a16:creationId xmlns:a16="http://schemas.microsoft.com/office/drawing/2014/main" id="{3D9389BC-C801-7985-949B-748497A6FF1E}"/>
              </a:ext>
            </a:extLst>
          </p:cNvPr>
          <p:cNvSpPr/>
          <p:nvPr/>
        </p:nvSpPr>
        <p:spPr>
          <a:xfrm>
            <a:off x="126396" y="2214838"/>
            <a:ext cx="8441871" cy="1754326"/>
          </a:xfrm>
          <a:prstGeom prst="rect">
            <a:avLst/>
          </a:prstGeom>
        </p:spPr>
        <p:txBody>
          <a:bodyPr wrap="square" lIns="91440" tIns="45720" rIns="91440" bIns="45720" anchor="t">
            <a:spAutoFit/>
          </a:bodyPr>
          <a:lstStyle/>
          <a:p>
            <a:r>
              <a:rPr lang="cs-CZ" dirty="0">
                <a:latin typeface="AdvSTONE"/>
              </a:rPr>
              <a:t>SIROCCO/CALIMA </a:t>
            </a:r>
            <a:r>
              <a:rPr lang="cs-CZ" dirty="0" err="1">
                <a:latin typeface="AdvSTONE"/>
              </a:rPr>
              <a:t>patients</a:t>
            </a:r>
            <a:r>
              <a:rPr lang="cs-CZ" dirty="0">
                <a:latin typeface="AdvSTONE"/>
              </a:rPr>
              <a:t> </a:t>
            </a:r>
            <a:r>
              <a:rPr lang="cs-CZ" dirty="0" err="1">
                <a:latin typeface="AdvSTONE"/>
              </a:rPr>
              <a:t>treated</a:t>
            </a:r>
            <a:r>
              <a:rPr lang="cs-CZ" dirty="0">
                <a:latin typeface="AdvSTONE"/>
              </a:rPr>
              <a:t> </a:t>
            </a:r>
            <a:r>
              <a:rPr lang="cs-CZ" dirty="0" err="1">
                <a:latin typeface="AdvSTONE"/>
              </a:rPr>
              <a:t>with</a:t>
            </a:r>
            <a:r>
              <a:rPr lang="cs-CZ" dirty="0">
                <a:latin typeface="AdvSTONE"/>
              </a:rPr>
              <a:t> </a:t>
            </a:r>
            <a:r>
              <a:rPr lang="cs-CZ" dirty="0" err="1">
                <a:latin typeface="AdvSTONE"/>
              </a:rPr>
              <a:t>benralizumab</a:t>
            </a:r>
            <a:r>
              <a:rPr lang="cs-CZ" dirty="0">
                <a:latin typeface="AdvSTONE"/>
              </a:rPr>
              <a:t>, </a:t>
            </a:r>
          </a:p>
          <a:p>
            <a:pPr marL="285750" indent="-285750">
              <a:buFont typeface="Arial" panose="020B0604020202020204" pitchFamily="34" charset="0"/>
              <a:buChar char="•"/>
            </a:pPr>
            <a:r>
              <a:rPr lang="cs-CZ" dirty="0">
                <a:latin typeface="AdvSTONE"/>
              </a:rPr>
              <a:t>73.7% (449/609) had no </a:t>
            </a:r>
            <a:r>
              <a:rPr lang="cs-CZ" dirty="0" err="1">
                <a:latin typeface="AdvSTONE"/>
              </a:rPr>
              <a:t>exacerbations</a:t>
            </a:r>
          </a:p>
          <a:p>
            <a:pPr marL="285750" indent="-285750">
              <a:buFont typeface="Arial" panose="020B0604020202020204" pitchFamily="34" charset="0"/>
              <a:buChar char="•"/>
            </a:pPr>
            <a:r>
              <a:rPr lang="cs-CZ" dirty="0">
                <a:latin typeface="AdvSTONE"/>
              </a:rPr>
              <a:t>48.4% (295/609) had </a:t>
            </a:r>
            <a:r>
              <a:rPr lang="cs-CZ" dirty="0" err="1">
                <a:latin typeface="AdvSTONE"/>
              </a:rPr>
              <a:t>an</a:t>
            </a:r>
            <a:r>
              <a:rPr lang="cs-CZ" dirty="0">
                <a:latin typeface="AdvSTONE"/>
              </a:rPr>
              <a:t> ACQ-6 </a:t>
            </a:r>
            <a:r>
              <a:rPr lang="cs-CZ" dirty="0" err="1">
                <a:latin typeface="AdvSTONE"/>
              </a:rPr>
              <a:t>score</a:t>
            </a:r>
            <a:r>
              <a:rPr lang="cs-CZ" dirty="0">
                <a:latin typeface="AdvSTONE"/>
              </a:rPr>
              <a:t> </a:t>
            </a:r>
            <a:r>
              <a:rPr lang="cs-CZ" dirty="0" err="1">
                <a:latin typeface="AdvSTONE"/>
              </a:rPr>
              <a:t>below</a:t>
            </a:r>
            <a:r>
              <a:rPr lang="cs-CZ" dirty="0">
                <a:latin typeface="AdvSTONE"/>
              </a:rPr>
              <a:t> 1.5/0.5</a:t>
            </a:r>
          </a:p>
          <a:p>
            <a:pPr marL="285750" indent="-285750">
              <a:buFont typeface="Arial" panose="020B0604020202020204" pitchFamily="34" charset="0"/>
              <a:buChar char="•"/>
            </a:pPr>
            <a:r>
              <a:rPr lang="cs-CZ" dirty="0">
                <a:latin typeface="AdvSTONE"/>
              </a:rPr>
              <a:t>26.6% (159/609) had </a:t>
            </a:r>
            <a:r>
              <a:rPr lang="cs-CZ" dirty="0" err="1">
                <a:latin typeface="AdvSTONE"/>
              </a:rPr>
              <a:t>an</a:t>
            </a:r>
            <a:r>
              <a:rPr lang="cs-CZ" dirty="0">
                <a:latin typeface="AdvSTONE"/>
              </a:rPr>
              <a:t> ACQ-6 </a:t>
            </a:r>
            <a:r>
              <a:rPr lang="cs-CZ" dirty="0" err="1">
                <a:latin typeface="AdvSTONE"/>
              </a:rPr>
              <a:t>score</a:t>
            </a:r>
            <a:r>
              <a:rPr lang="cs-CZ" dirty="0">
                <a:latin typeface="AdvSTONE"/>
              </a:rPr>
              <a:t> </a:t>
            </a:r>
            <a:r>
              <a:rPr lang="cs-CZ" dirty="0" err="1">
                <a:latin typeface="AdvSTONE"/>
              </a:rPr>
              <a:t>below</a:t>
            </a:r>
            <a:r>
              <a:rPr lang="cs-CZ" dirty="0">
                <a:latin typeface="AdvSTONE"/>
              </a:rPr>
              <a:t> 0.75</a:t>
            </a:r>
          </a:p>
          <a:p>
            <a:pPr marL="285750" indent="-285750">
              <a:buFont typeface="Arial" panose="020B0604020202020204" pitchFamily="34" charset="0"/>
              <a:buChar char="•"/>
            </a:pPr>
            <a:r>
              <a:rPr lang="cs-CZ" dirty="0">
                <a:latin typeface="AdvSTONE"/>
              </a:rPr>
              <a:t>58% (353/609) </a:t>
            </a:r>
            <a:r>
              <a:rPr lang="cs-CZ" dirty="0" err="1">
                <a:latin typeface="AdvSTONE"/>
              </a:rPr>
              <a:t>pre</a:t>
            </a:r>
            <a:r>
              <a:rPr lang="cs-CZ" dirty="0">
                <a:latin typeface="AdvSTONE"/>
              </a:rPr>
              <a:t>-BD FEV</a:t>
            </a:r>
            <a:r>
              <a:rPr lang="cs-CZ" sz="800" dirty="0">
                <a:latin typeface="AdvSTONE"/>
              </a:rPr>
              <a:t>1 </a:t>
            </a:r>
            <a:r>
              <a:rPr lang="cs-CZ" dirty="0" err="1">
                <a:latin typeface="AdvSTONE"/>
              </a:rPr>
              <a:t>increase</a:t>
            </a:r>
            <a:r>
              <a:rPr lang="cs-CZ" dirty="0">
                <a:latin typeface="AdvSTONE"/>
              </a:rPr>
              <a:t> &gt;100 </a:t>
            </a:r>
            <a:r>
              <a:rPr lang="cs-CZ" dirty="0" err="1">
                <a:latin typeface="AdvSTONE"/>
              </a:rPr>
              <a:t>mL</a:t>
            </a:r>
            <a:r>
              <a:rPr lang="cs-CZ" dirty="0">
                <a:latin typeface="AdvSTONE"/>
              </a:rPr>
              <a:t> </a:t>
            </a:r>
          </a:p>
          <a:p>
            <a:pPr marL="285750" indent="-285750">
              <a:buFont typeface="Arial" panose="020B0604020202020204" pitchFamily="34" charset="0"/>
              <a:buChar char="•"/>
            </a:pPr>
            <a:r>
              <a:rPr lang="cs-CZ" dirty="0">
                <a:latin typeface="AdvSTONE"/>
              </a:rPr>
              <a:t>ZONDA – 82% no OCS</a:t>
            </a:r>
          </a:p>
        </p:txBody>
      </p:sp>
      <p:sp>
        <p:nvSpPr>
          <p:cNvPr id="4" name="TextovéPole 3">
            <a:extLst>
              <a:ext uri="{FF2B5EF4-FFF2-40B4-BE49-F238E27FC236}">
                <a16:creationId xmlns:a16="http://schemas.microsoft.com/office/drawing/2014/main" id="{38C09427-8BAF-CF33-5401-C4D86F0F9EBA}"/>
              </a:ext>
            </a:extLst>
          </p:cNvPr>
          <p:cNvSpPr txBox="1"/>
          <p:nvPr/>
        </p:nvSpPr>
        <p:spPr>
          <a:xfrm>
            <a:off x="10447867" y="4013199"/>
            <a:ext cx="976549" cy="523220"/>
          </a:xfrm>
          <a:prstGeom prst="rect">
            <a:avLst/>
          </a:prstGeom>
          <a:noFill/>
        </p:spPr>
        <p:txBody>
          <a:bodyPr wrap="none" rtlCol="0">
            <a:spAutoFit/>
          </a:bodyPr>
          <a:lstStyle/>
          <a:p>
            <a:r>
              <a:rPr lang="cs-CZ" sz="2800" b="1" dirty="0"/>
              <a:t>73%</a:t>
            </a:r>
          </a:p>
        </p:txBody>
      </p:sp>
      <p:sp>
        <p:nvSpPr>
          <p:cNvPr id="5" name="TextovéPole 4">
            <a:extLst>
              <a:ext uri="{FF2B5EF4-FFF2-40B4-BE49-F238E27FC236}">
                <a16:creationId xmlns:a16="http://schemas.microsoft.com/office/drawing/2014/main" id="{ADAA8DAC-ED5B-30CF-7749-39050039F332}"/>
              </a:ext>
            </a:extLst>
          </p:cNvPr>
          <p:cNvSpPr txBox="1"/>
          <p:nvPr/>
        </p:nvSpPr>
        <p:spPr>
          <a:xfrm>
            <a:off x="7688073" y="1910289"/>
            <a:ext cx="2759794" cy="461665"/>
          </a:xfrm>
          <a:prstGeom prst="rect">
            <a:avLst/>
          </a:prstGeom>
          <a:noFill/>
        </p:spPr>
        <p:txBody>
          <a:bodyPr wrap="none" rtlCol="0">
            <a:spAutoFit/>
          </a:bodyPr>
          <a:lstStyle/>
          <a:p>
            <a:r>
              <a:rPr lang="cs-CZ" sz="2400" dirty="0"/>
              <a:t>48,4% resp. 26.6%</a:t>
            </a:r>
          </a:p>
        </p:txBody>
      </p:sp>
      <p:sp>
        <p:nvSpPr>
          <p:cNvPr id="6" name="TextovéPole 5">
            <a:extLst>
              <a:ext uri="{FF2B5EF4-FFF2-40B4-BE49-F238E27FC236}">
                <a16:creationId xmlns:a16="http://schemas.microsoft.com/office/drawing/2014/main" id="{15BBB82D-E3FE-6F10-D503-C793ADBA6D3A}"/>
              </a:ext>
            </a:extLst>
          </p:cNvPr>
          <p:cNvSpPr txBox="1"/>
          <p:nvPr/>
        </p:nvSpPr>
        <p:spPr>
          <a:xfrm>
            <a:off x="6652916" y="4274809"/>
            <a:ext cx="901209" cy="523220"/>
          </a:xfrm>
          <a:prstGeom prst="rect">
            <a:avLst/>
          </a:prstGeom>
          <a:noFill/>
        </p:spPr>
        <p:txBody>
          <a:bodyPr wrap="none" rtlCol="0">
            <a:spAutoFit/>
          </a:bodyPr>
          <a:lstStyle/>
          <a:p>
            <a:r>
              <a:rPr lang="cs-CZ" sz="2800" dirty="0"/>
              <a:t>58%</a:t>
            </a:r>
          </a:p>
        </p:txBody>
      </p:sp>
      <p:sp>
        <p:nvSpPr>
          <p:cNvPr id="7" name="TextovéPole 6">
            <a:extLst>
              <a:ext uri="{FF2B5EF4-FFF2-40B4-BE49-F238E27FC236}">
                <a16:creationId xmlns:a16="http://schemas.microsoft.com/office/drawing/2014/main" id="{0824E549-1996-9DC3-3F9B-58AC130B658C}"/>
              </a:ext>
            </a:extLst>
          </p:cNvPr>
          <p:cNvSpPr txBox="1"/>
          <p:nvPr/>
        </p:nvSpPr>
        <p:spPr>
          <a:xfrm>
            <a:off x="8568267" y="5728816"/>
            <a:ext cx="901209" cy="523220"/>
          </a:xfrm>
          <a:prstGeom prst="rect">
            <a:avLst/>
          </a:prstGeom>
          <a:noFill/>
        </p:spPr>
        <p:txBody>
          <a:bodyPr wrap="none" rtlCol="0">
            <a:spAutoFit/>
          </a:bodyPr>
          <a:lstStyle/>
          <a:p>
            <a:r>
              <a:rPr lang="cs-CZ" sz="2800" dirty="0"/>
              <a:t>82%</a:t>
            </a:r>
          </a:p>
        </p:txBody>
      </p:sp>
      <p:sp>
        <p:nvSpPr>
          <p:cNvPr id="8" name="TextovéPole 7">
            <a:extLst>
              <a:ext uri="{FF2B5EF4-FFF2-40B4-BE49-F238E27FC236}">
                <a16:creationId xmlns:a16="http://schemas.microsoft.com/office/drawing/2014/main" id="{38807C48-908F-FF70-DFE5-A71C08AFC401}"/>
              </a:ext>
            </a:extLst>
          </p:cNvPr>
          <p:cNvSpPr txBox="1"/>
          <p:nvPr/>
        </p:nvSpPr>
        <p:spPr>
          <a:xfrm>
            <a:off x="126396" y="361786"/>
            <a:ext cx="6171818" cy="523220"/>
          </a:xfrm>
          <a:prstGeom prst="rect">
            <a:avLst/>
          </a:prstGeom>
          <a:noFill/>
        </p:spPr>
        <p:txBody>
          <a:bodyPr wrap="none" rtlCol="0">
            <a:spAutoFit/>
          </a:bodyPr>
          <a:lstStyle/>
          <a:p>
            <a:r>
              <a:rPr lang="cs-CZ" sz="2800" b="1" dirty="0"/>
              <a:t>Splnění oddělených kritérií remise</a:t>
            </a:r>
          </a:p>
        </p:txBody>
      </p:sp>
    </p:spTree>
    <p:extLst>
      <p:ext uri="{BB962C8B-B14F-4D97-AF65-F5344CB8AC3E}">
        <p14:creationId xmlns:p14="http://schemas.microsoft.com/office/powerpoint/2010/main" val="803394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982D466-9ED4-E15F-D73D-C536D8C56D90}"/>
              </a:ext>
            </a:extLst>
          </p:cNvPr>
          <p:cNvPicPr>
            <a:picLocks noChangeAspect="1"/>
          </p:cNvPicPr>
          <p:nvPr/>
        </p:nvPicPr>
        <p:blipFill>
          <a:blip r:embed="rId2"/>
          <a:stretch>
            <a:fillRect/>
          </a:stretch>
        </p:blipFill>
        <p:spPr>
          <a:xfrm>
            <a:off x="5396867" y="78393"/>
            <a:ext cx="7139876" cy="6779607"/>
          </a:xfrm>
          <a:prstGeom prst="rect">
            <a:avLst/>
          </a:prstGeom>
        </p:spPr>
      </p:pic>
      <p:sp>
        <p:nvSpPr>
          <p:cNvPr id="8" name="TextovéPole 7">
            <a:extLst>
              <a:ext uri="{FF2B5EF4-FFF2-40B4-BE49-F238E27FC236}">
                <a16:creationId xmlns:a16="http://schemas.microsoft.com/office/drawing/2014/main" id="{38807C48-908F-FF70-DFE5-A71C08AFC401}"/>
              </a:ext>
            </a:extLst>
          </p:cNvPr>
          <p:cNvSpPr txBox="1"/>
          <p:nvPr/>
        </p:nvSpPr>
        <p:spPr>
          <a:xfrm>
            <a:off x="576106" y="604158"/>
            <a:ext cx="4256293" cy="954107"/>
          </a:xfrm>
          <a:prstGeom prst="rect">
            <a:avLst/>
          </a:prstGeom>
          <a:noFill/>
        </p:spPr>
        <p:txBody>
          <a:bodyPr wrap="none" rtlCol="0">
            <a:spAutoFit/>
          </a:bodyPr>
          <a:lstStyle/>
          <a:p>
            <a:r>
              <a:rPr lang="cs-CZ" sz="2800" b="1" dirty="0"/>
              <a:t>Splnění 2 a více kritérií </a:t>
            </a:r>
          </a:p>
          <a:p>
            <a:r>
              <a:rPr lang="cs-CZ" sz="2800" b="1" dirty="0"/>
              <a:t>REMISE</a:t>
            </a:r>
          </a:p>
        </p:txBody>
      </p:sp>
      <p:sp>
        <p:nvSpPr>
          <p:cNvPr id="9" name="Obdélník 8">
            <a:extLst>
              <a:ext uri="{FF2B5EF4-FFF2-40B4-BE49-F238E27FC236}">
                <a16:creationId xmlns:a16="http://schemas.microsoft.com/office/drawing/2014/main" id="{2914E813-9D08-076A-D332-CB9E354B0397}"/>
              </a:ext>
            </a:extLst>
          </p:cNvPr>
          <p:cNvSpPr/>
          <p:nvPr/>
        </p:nvSpPr>
        <p:spPr>
          <a:xfrm>
            <a:off x="576106" y="1771789"/>
            <a:ext cx="6096000" cy="5047536"/>
          </a:xfrm>
          <a:prstGeom prst="rect">
            <a:avLst/>
          </a:prstGeom>
        </p:spPr>
        <p:txBody>
          <a:bodyPr>
            <a:spAutoFit/>
          </a:bodyPr>
          <a:lstStyle/>
          <a:p>
            <a:r>
              <a:rPr lang="cs-CZ" sz="4000" b="1" dirty="0">
                <a:solidFill>
                  <a:srgbClr val="FF0000"/>
                </a:solidFill>
                <a:latin typeface="AdvSTONE"/>
              </a:rPr>
              <a:t>87.2% </a:t>
            </a:r>
            <a:r>
              <a:rPr lang="cs-CZ" dirty="0">
                <a:latin typeface="AdvSTONE"/>
              </a:rPr>
              <a:t>(531/609) po 6 měsících </a:t>
            </a:r>
            <a:r>
              <a:rPr lang="cs-CZ" dirty="0" err="1">
                <a:latin typeface="AdvSTONE"/>
              </a:rPr>
              <a:t>benralizumabu</a:t>
            </a:r>
            <a:endParaRPr lang="cs-CZ" dirty="0">
              <a:latin typeface="AdvSTONE"/>
            </a:endParaRPr>
          </a:p>
          <a:p>
            <a:endParaRPr lang="cs-CZ" dirty="0">
              <a:latin typeface="AdvSTONE"/>
            </a:endParaRPr>
          </a:p>
          <a:p>
            <a:endParaRPr lang="cs-CZ" dirty="0">
              <a:latin typeface="AdvSTONE"/>
            </a:endParaRPr>
          </a:p>
          <a:p>
            <a:r>
              <a:rPr lang="cs-CZ" sz="2800" b="1" dirty="0"/>
              <a:t>Splnění 3 a více kritérií </a:t>
            </a:r>
          </a:p>
          <a:p>
            <a:r>
              <a:rPr lang="cs-CZ" sz="2800" b="1" dirty="0"/>
              <a:t>REMISE</a:t>
            </a:r>
          </a:p>
          <a:p>
            <a:r>
              <a:rPr lang="cs-CZ" sz="4000" b="1" dirty="0">
                <a:solidFill>
                  <a:srgbClr val="FF0000"/>
                </a:solidFill>
                <a:latin typeface="AdvSTONE"/>
              </a:rPr>
              <a:t>54.8%</a:t>
            </a:r>
            <a:r>
              <a:rPr lang="cs-CZ" b="1" dirty="0">
                <a:latin typeface="AdvSTONE"/>
              </a:rPr>
              <a:t> </a:t>
            </a:r>
            <a:r>
              <a:rPr lang="cs-CZ" dirty="0">
                <a:latin typeface="AdvSTONE"/>
              </a:rPr>
              <a:t>(334/609) po 6 měsících </a:t>
            </a:r>
            <a:r>
              <a:rPr lang="cs-CZ" dirty="0" err="1">
                <a:latin typeface="AdvSTONE"/>
              </a:rPr>
              <a:t>benralizumabu</a:t>
            </a:r>
            <a:endParaRPr lang="cs-CZ" dirty="0">
              <a:latin typeface="AdvSTONE"/>
            </a:endParaRPr>
          </a:p>
          <a:p>
            <a:endParaRPr lang="cs-CZ" dirty="0">
              <a:latin typeface="AdvSTONE"/>
            </a:endParaRPr>
          </a:p>
          <a:p>
            <a:endParaRPr lang="cs-CZ" dirty="0">
              <a:latin typeface="AdvSTONE"/>
            </a:endParaRPr>
          </a:p>
          <a:p>
            <a:endParaRPr lang="cs-CZ" dirty="0">
              <a:latin typeface="AdvSTONE"/>
            </a:endParaRPr>
          </a:p>
          <a:p>
            <a:r>
              <a:rPr lang="cs-CZ" sz="2800" b="1" dirty="0"/>
              <a:t>Splnění 4 kritérií </a:t>
            </a:r>
          </a:p>
          <a:p>
            <a:r>
              <a:rPr lang="cs-CZ" sz="2800" b="1" dirty="0"/>
              <a:t>REMISE</a:t>
            </a:r>
          </a:p>
          <a:p>
            <a:r>
              <a:rPr lang="cs-CZ" sz="4000" b="1" dirty="0">
                <a:solidFill>
                  <a:srgbClr val="FF0000"/>
                </a:solidFill>
                <a:latin typeface="AdvSTONE"/>
              </a:rPr>
              <a:t>14.8% </a:t>
            </a:r>
            <a:r>
              <a:rPr lang="cs-CZ" dirty="0">
                <a:latin typeface="AdvSTONE"/>
              </a:rPr>
              <a:t>(90/609) po 6 měsících </a:t>
            </a:r>
            <a:r>
              <a:rPr lang="cs-CZ" dirty="0" err="1">
                <a:latin typeface="AdvSTONE"/>
              </a:rPr>
              <a:t>benralizumabu</a:t>
            </a:r>
            <a:endParaRPr lang="cs-CZ" dirty="0">
              <a:latin typeface="AdvSTONE"/>
            </a:endParaRPr>
          </a:p>
        </p:txBody>
      </p:sp>
      <p:sp>
        <p:nvSpPr>
          <p:cNvPr id="11" name="Obdélník 10">
            <a:extLst>
              <a:ext uri="{FF2B5EF4-FFF2-40B4-BE49-F238E27FC236}">
                <a16:creationId xmlns:a16="http://schemas.microsoft.com/office/drawing/2014/main" id="{80B51846-5E30-D538-781D-5BF824C7DE2E}"/>
              </a:ext>
            </a:extLst>
          </p:cNvPr>
          <p:cNvSpPr/>
          <p:nvPr/>
        </p:nvSpPr>
        <p:spPr>
          <a:xfrm>
            <a:off x="5197092" y="278760"/>
            <a:ext cx="3494314" cy="646331"/>
          </a:xfrm>
          <a:prstGeom prst="rect">
            <a:avLst/>
          </a:prstGeom>
        </p:spPr>
        <p:txBody>
          <a:bodyPr wrap="square">
            <a:spAutoFit/>
          </a:bodyPr>
          <a:lstStyle/>
          <a:p>
            <a:r>
              <a:rPr lang="cs-CZ" sz="3600" b="1" dirty="0">
                <a:solidFill>
                  <a:srgbClr val="00B0F0"/>
                </a:solidFill>
                <a:latin typeface="AdvSTONE"/>
              </a:rPr>
              <a:t>6 M léčby</a:t>
            </a:r>
            <a:endParaRPr lang="cs-CZ" sz="3600" dirty="0">
              <a:solidFill>
                <a:srgbClr val="00B0F0"/>
              </a:solidFill>
            </a:endParaRPr>
          </a:p>
        </p:txBody>
      </p:sp>
    </p:spTree>
    <p:extLst>
      <p:ext uri="{BB962C8B-B14F-4D97-AF65-F5344CB8AC3E}">
        <p14:creationId xmlns:p14="http://schemas.microsoft.com/office/powerpoint/2010/main" val="460922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982D466-9ED4-E15F-D73D-C536D8C56D90}"/>
              </a:ext>
            </a:extLst>
          </p:cNvPr>
          <p:cNvPicPr>
            <a:picLocks noChangeAspect="1"/>
          </p:cNvPicPr>
          <p:nvPr/>
        </p:nvPicPr>
        <p:blipFill>
          <a:blip r:embed="rId2"/>
          <a:stretch>
            <a:fillRect/>
          </a:stretch>
        </p:blipFill>
        <p:spPr>
          <a:xfrm>
            <a:off x="5396867" y="78393"/>
            <a:ext cx="7139876" cy="6779607"/>
          </a:xfrm>
          <a:prstGeom prst="rect">
            <a:avLst/>
          </a:prstGeom>
        </p:spPr>
      </p:pic>
      <p:sp>
        <p:nvSpPr>
          <p:cNvPr id="8" name="TextovéPole 7">
            <a:extLst>
              <a:ext uri="{FF2B5EF4-FFF2-40B4-BE49-F238E27FC236}">
                <a16:creationId xmlns:a16="http://schemas.microsoft.com/office/drawing/2014/main" id="{38807C48-908F-FF70-DFE5-A71C08AFC401}"/>
              </a:ext>
            </a:extLst>
          </p:cNvPr>
          <p:cNvSpPr txBox="1"/>
          <p:nvPr/>
        </p:nvSpPr>
        <p:spPr>
          <a:xfrm>
            <a:off x="576106" y="604158"/>
            <a:ext cx="4256293" cy="954107"/>
          </a:xfrm>
          <a:prstGeom prst="rect">
            <a:avLst/>
          </a:prstGeom>
          <a:noFill/>
        </p:spPr>
        <p:txBody>
          <a:bodyPr wrap="none" rtlCol="0">
            <a:spAutoFit/>
          </a:bodyPr>
          <a:lstStyle/>
          <a:p>
            <a:r>
              <a:rPr lang="cs-CZ" sz="2800" b="1" dirty="0"/>
              <a:t>Splnění 2 a více kritérií </a:t>
            </a:r>
          </a:p>
          <a:p>
            <a:r>
              <a:rPr lang="cs-CZ" sz="2800" b="1" dirty="0"/>
              <a:t>REMISE</a:t>
            </a:r>
          </a:p>
        </p:txBody>
      </p:sp>
      <p:sp>
        <p:nvSpPr>
          <p:cNvPr id="9" name="Obdélník 8">
            <a:extLst>
              <a:ext uri="{FF2B5EF4-FFF2-40B4-BE49-F238E27FC236}">
                <a16:creationId xmlns:a16="http://schemas.microsoft.com/office/drawing/2014/main" id="{2914E813-9D08-076A-D332-CB9E354B0397}"/>
              </a:ext>
            </a:extLst>
          </p:cNvPr>
          <p:cNvSpPr/>
          <p:nvPr/>
        </p:nvSpPr>
        <p:spPr>
          <a:xfrm>
            <a:off x="576106" y="1771789"/>
            <a:ext cx="6096000" cy="5047536"/>
          </a:xfrm>
          <a:prstGeom prst="rect">
            <a:avLst/>
          </a:prstGeom>
        </p:spPr>
        <p:txBody>
          <a:bodyPr>
            <a:spAutoFit/>
          </a:bodyPr>
          <a:lstStyle/>
          <a:p>
            <a:r>
              <a:rPr lang="cs-CZ" sz="4000" b="1" dirty="0">
                <a:solidFill>
                  <a:srgbClr val="FF0000"/>
                </a:solidFill>
                <a:latin typeface="AdvSTONE"/>
              </a:rPr>
              <a:t>83.1% </a:t>
            </a:r>
            <a:r>
              <a:rPr lang="cs-CZ" dirty="0">
                <a:latin typeface="AdvSTONE"/>
              </a:rPr>
              <a:t>(531/609) po 6 měsících </a:t>
            </a:r>
            <a:r>
              <a:rPr lang="cs-CZ" dirty="0" err="1">
                <a:latin typeface="AdvSTONE"/>
              </a:rPr>
              <a:t>benralizumabu</a:t>
            </a:r>
            <a:endParaRPr lang="cs-CZ" dirty="0">
              <a:latin typeface="AdvSTONE"/>
            </a:endParaRPr>
          </a:p>
          <a:p>
            <a:endParaRPr lang="cs-CZ" dirty="0">
              <a:latin typeface="AdvSTONE"/>
            </a:endParaRPr>
          </a:p>
          <a:p>
            <a:endParaRPr lang="cs-CZ" dirty="0">
              <a:latin typeface="AdvSTONE"/>
            </a:endParaRPr>
          </a:p>
          <a:p>
            <a:r>
              <a:rPr lang="cs-CZ" sz="2800" b="1" dirty="0"/>
              <a:t>Splnění 3 a více kritérií </a:t>
            </a:r>
          </a:p>
          <a:p>
            <a:r>
              <a:rPr lang="cs-CZ" sz="2800" b="1" dirty="0"/>
              <a:t>REMISE</a:t>
            </a:r>
          </a:p>
          <a:p>
            <a:r>
              <a:rPr lang="cs-CZ" sz="4000" b="1" dirty="0">
                <a:solidFill>
                  <a:srgbClr val="FF0000"/>
                </a:solidFill>
                <a:latin typeface="AdvSTONE"/>
              </a:rPr>
              <a:t>48.5%</a:t>
            </a:r>
            <a:r>
              <a:rPr lang="cs-CZ" b="1" dirty="0">
                <a:latin typeface="AdvSTONE"/>
              </a:rPr>
              <a:t> </a:t>
            </a:r>
            <a:r>
              <a:rPr lang="cs-CZ" dirty="0">
                <a:latin typeface="AdvSTONE"/>
              </a:rPr>
              <a:t>(334/609) po 6 měsících </a:t>
            </a:r>
            <a:r>
              <a:rPr lang="cs-CZ" dirty="0" err="1">
                <a:latin typeface="AdvSTONE"/>
              </a:rPr>
              <a:t>benralizumabu</a:t>
            </a:r>
            <a:endParaRPr lang="cs-CZ" dirty="0">
              <a:latin typeface="AdvSTONE"/>
            </a:endParaRPr>
          </a:p>
          <a:p>
            <a:endParaRPr lang="cs-CZ" dirty="0">
              <a:latin typeface="AdvSTONE"/>
            </a:endParaRPr>
          </a:p>
          <a:p>
            <a:endParaRPr lang="cs-CZ" dirty="0">
              <a:latin typeface="AdvSTONE"/>
            </a:endParaRPr>
          </a:p>
          <a:p>
            <a:endParaRPr lang="cs-CZ" dirty="0">
              <a:latin typeface="AdvSTONE"/>
            </a:endParaRPr>
          </a:p>
          <a:p>
            <a:r>
              <a:rPr lang="cs-CZ" sz="2800" b="1" dirty="0"/>
              <a:t>Splnění 4 kritérií </a:t>
            </a:r>
          </a:p>
          <a:p>
            <a:r>
              <a:rPr lang="cs-CZ" sz="2800" b="1" dirty="0"/>
              <a:t>REMISE</a:t>
            </a:r>
          </a:p>
          <a:p>
            <a:r>
              <a:rPr lang="cs-CZ" sz="4000" b="1" dirty="0">
                <a:solidFill>
                  <a:srgbClr val="FF0000"/>
                </a:solidFill>
                <a:latin typeface="AdvSTONE"/>
              </a:rPr>
              <a:t>14.5% </a:t>
            </a:r>
            <a:r>
              <a:rPr lang="cs-CZ" dirty="0">
                <a:latin typeface="AdvSTONE"/>
              </a:rPr>
              <a:t>(90/609) po 6 měsících </a:t>
            </a:r>
            <a:r>
              <a:rPr lang="cs-CZ" dirty="0" err="1">
                <a:latin typeface="AdvSTONE"/>
              </a:rPr>
              <a:t>benralizumabu</a:t>
            </a:r>
            <a:endParaRPr lang="cs-CZ" dirty="0">
              <a:latin typeface="AdvSTONE"/>
            </a:endParaRPr>
          </a:p>
        </p:txBody>
      </p:sp>
      <p:sp>
        <p:nvSpPr>
          <p:cNvPr id="5" name="Obdélník 4">
            <a:extLst>
              <a:ext uri="{FF2B5EF4-FFF2-40B4-BE49-F238E27FC236}">
                <a16:creationId xmlns:a16="http://schemas.microsoft.com/office/drawing/2014/main" id="{A962A2AD-B8B2-2235-9FFD-D1A8C5E6AC8E}"/>
              </a:ext>
            </a:extLst>
          </p:cNvPr>
          <p:cNvSpPr/>
          <p:nvPr/>
        </p:nvSpPr>
        <p:spPr>
          <a:xfrm>
            <a:off x="5197092" y="278760"/>
            <a:ext cx="3494314" cy="646331"/>
          </a:xfrm>
          <a:prstGeom prst="rect">
            <a:avLst/>
          </a:prstGeom>
        </p:spPr>
        <p:txBody>
          <a:bodyPr wrap="square">
            <a:spAutoFit/>
          </a:bodyPr>
          <a:lstStyle/>
          <a:p>
            <a:r>
              <a:rPr lang="cs-CZ" sz="3600" b="1" dirty="0">
                <a:solidFill>
                  <a:srgbClr val="00B0F0"/>
                </a:solidFill>
                <a:latin typeface="AdvSTONE"/>
              </a:rPr>
              <a:t>12 M léčby</a:t>
            </a:r>
            <a:endParaRPr lang="cs-CZ" sz="3600" dirty="0">
              <a:solidFill>
                <a:srgbClr val="00B0F0"/>
              </a:solidFill>
            </a:endParaRPr>
          </a:p>
        </p:txBody>
      </p:sp>
    </p:spTree>
    <p:extLst>
      <p:ext uri="{BB962C8B-B14F-4D97-AF65-F5344CB8AC3E}">
        <p14:creationId xmlns:p14="http://schemas.microsoft.com/office/powerpoint/2010/main" val="3234167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AD719958-5AF5-AB06-138D-1A75357BE42D}"/>
              </a:ext>
            </a:extLst>
          </p:cNvPr>
          <p:cNvPicPr>
            <a:picLocks noChangeAspect="1"/>
          </p:cNvPicPr>
          <p:nvPr/>
        </p:nvPicPr>
        <p:blipFill>
          <a:blip r:embed="rId2"/>
          <a:stretch>
            <a:fillRect/>
          </a:stretch>
        </p:blipFill>
        <p:spPr>
          <a:xfrm>
            <a:off x="0" y="841887"/>
            <a:ext cx="12192000" cy="5174226"/>
          </a:xfrm>
          <a:prstGeom prst="rect">
            <a:avLst/>
          </a:prstGeom>
        </p:spPr>
      </p:pic>
    </p:spTree>
    <p:extLst>
      <p:ext uri="{BB962C8B-B14F-4D97-AF65-F5344CB8AC3E}">
        <p14:creationId xmlns:p14="http://schemas.microsoft.com/office/powerpoint/2010/main" val="1117201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1F39-2A68-5C60-91F2-1E2AB716421D}"/>
              </a:ext>
            </a:extLst>
          </p:cNvPr>
          <p:cNvSpPr>
            <a:spLocks noGrp="1"/>
          </p:cNvSpPr>
          <p:nvPr>
            <p:ph type="title"/>
          </p:nvPr>
        </p:nvSpPr>
        <p:spPr/>
        <p:txBody>
          <a:bodyPr/>
          <a:lstStyle/>
          <a:p>
            <a:r>
              <a:rPr lang="en-US" dirty="0" err="1"/>
              <a:t>Příčiny</a:t>
            </a:r>
            <a:r>
              <a:rPr lang="en-US" dirty="0"/>
              <a:t> </a:t>
            </a:r>
            <a:r>
              <a:rPr lang="en-US" dirty="0" err="1"/>
              <a:t>reziduálních</a:t>
            </a:r>
            <a:r>
              <a:rPr lang="en-US" dirty="0"/>
              <a:t> </a:t>
            </a:r>
            <a:r>
              <a:rPr lang="en-US" dirty="0" err="1"/>
              <a:t>exacerbací</a:t>
            </a:r>
            <a:r>
              <a:rPr lang="en-US" dirty="0"/>
              <a:t> ?</a:t>
            </a:r>
          </a:p>
        </p:txBody>
      </p:sp>
      <p:sp>
        <p:nvSpPr>
          <p:cNvPr id="3" name="Content Placeholder 2">
            <a:extLst>
              <a:ext uri="{FF2B5EF4-FFF2-40B4-BE49-F238E27FC236}">
                <a16:creationId xmlns:a16="http://schemas.microsoft.com/office/drawing/2014/main" id="{DAE68D1E-966B-428F-4ED9-58B9049DA550}"/>
              </a:ext>
            </a:extLst>
          </p:cNvPr>
          <p:cNvSpPr>
            <a:spLocks noGrp="1"/>
          </p:cNvSpPr>
          <p:nvPr>
            <p:ph idx="1"/>
          </p:nvPr>
        </p:nvSpPr>
        <p:spPr>
          <a:xfrm>
            <a:off x="1115568" y="4427848"/>
            <a:ext cx="11365349" cy="1968471"/>
          </a:xfrm>
        </p:spPr>
        <p:txBody>
          <a:bodyPr vert="horz" lIns="91440" tIns="45720" rIns="91440" bIns="45720" rtlCol="0" anchor="t">
            <a:normAutofit/>
          </a:bodyPr>
          <a:lstStyle/>
          <a:p>
            <a:r>
              <a:rPr lang="en-US" dirty="0" err="1"/>
              <a:t>FeNO</a:t>
            </a:r>
            <a:r>
              <a:rPr lang="en-US" dirty="0"/>
              <a:t> low &lt;20 - </a:t>
            </a:r>
            <a:r>
              <a:rPr lang="en-US" dirty="0" err="1"/>
              <a:t>vysoké</a:t>
            </a:r>
            <a:r>
              <a:rPr lang="en-US" dirty="0"/>
              <a:t> CRP, </a:t>
            </a:r>
            <a:r>
              <a:rPr lang="en-US" dirty="0" err="1"/>
              <a:t>infekce</a:t>
            </a:r>
            <a:r>
              <a:rPr lang="en-US" dirty="0"/>
              <a:t>, </a:t>
            </a:r>
            <a:r>
              <a:rPr lang="en-US" dirty="0" err="1"/>
              <a:t>nízké</a:t>
            </a:r>
            <a:r>
              <a:rPr lang="en-US" dirty="0"/>
              <a:t> </a:t>
            </a:r>
            <a:r>
              <a:rPr lang="en-US" dirty="0" err="1"/>
              <a:t>FeNO</a:t>
            </a:r>
            <a:r>
              <a:rPr lang="en-US" dirty="0"/>
              <a:t> , ATB – STAY?</a:t>
            </a:r>
          </a:p>
          <a:p>
            <a:r>
              <a:rPr lang="en-US" dirty="0" err="1"/>
              <a:t>FeNO</a:t>
            </a:r>
            <a:r>
              <a:rPr lang="en-US" dirty="0"/>
              <a:t> high &gt;50 - </a:t>
            </a:r>
            <a:r>
              <a:rPr lang="en-US" dirty="0" err="1"/>
              <a:t>eosinofilní</a:t>
            </a:r>
            <a:r>
              <a:rPr lang="en-US" dirty="0"/>
              <a:t> </a:t>
            </a:r>
            <a:r>
              <a:rPr lang="en-US" dirty="0" err="1"/>
              <a:t>exacerbace</a:t>
            </a:r>
            <a:r>
              <a:rPr lang="en-US" dirty="0"/>
              <a:t> – </a:t>
            </a:r>
            <a:r>
              <a:rPr lang="en-US" dirty="0" err="1"/>
              <a:t>steroidy</a:t>
            </a:r>
            <a:r>
              <a:rPr lang="en-US" dirty="0"/>
              <a:t> – T2 – SWITCH?</a:t>
            </a:r>
          </a:p>
          <a:p>
            <a:pPr marL="0" indent="0" algn="ctr">
              <a:buNone/>
            </a:pPr>
            <a:r>
              <a:rPr lang="en-US" dirty="0" err="1"/>
              <a:t>nedostatečná</a:t>
            </a:r>
            <a:r>
              <a:rPr lang="en-US" dirty="0"/>
              <a:t> </a:t>
            </a:r>
            <a:r>
              <a:rPr lang="en-US" dirty="0" err="1"/>
              <a:t>suprese</a:t>
            </a:r>
            <a:r>
              <a:rPr lang="en-US" dirty="0"/>
              <a:t> </a:t>
            </a:r>
            <a:r>
              <a:rPr lang="en-US" dirty="0" err="1"/>
              <a:t>tkáňové</a:t>
            </a:r>
            <a:r>
              <a:rPr lang="en-US" dirty="0"/>
              <a:t> eozinofilie ? </a:t>
            </a:r>
          </a:p>
        </p:txBody>
      </p:sp>
      <p:pic>
        <p:nvPicPr>
          <p:cNvPr id="6" name="Picture 6">
            <a:extLst>
              <a:ext uri="{FF2B5EF4-FFF2-40B4-BE49-F238E27FC236}">
                <a16:creationId xmlns:a16="http://schemas.microsoft.com/office/drawing/2014/main" id="{0D581AC2-48E2-3220-859E-C257B06F608D}"/>
              </a:ext>
            </a:extLst>
          </p:cNvPr>
          <p:cNvPicPr>
            <a:picLocks noChangeAspect="1"/>
          </p:cNvPicPr>
          <p:nvPr/>
        </p:nvPicPr>
        <p:blipFill rotWithShape="1">
          <a:blip r:embed="rId2"/>
          <a:srcRect l="7175" t="28000" r="6113" b="26400"/>
          <a:stretch/>
        </p:blipFill>
        <p:spPr>
          <a:xfrm>
            <a:off x="275303" y="2362507"/>
            <a:ext cx="6311593" cy="1858921"/>
          </a:xfrm>
          <a:prstGeom prst="rect">
            <a:avLst/>
          </a:prstGeom>
        </p:spPr>
      </p:pic>
      <p:pic>
        <p:nvPicPr>
          <p:cNvPr id="7" name="Picture 7">
            <a:extLst>
              <a:ext uri="{FF2B5EF4-FFF2-40B4-BE49-F238E27FC236}">
                <a16:creationId xmlns:a16="http://schemas.microsoft.com/office/drawing/2014/main" id="{D07AB985-BAA3-1F1E-77FC-821FA98BFE46}"/>
              </a:ext>
            </a:extLst>
          </p:cNvPr>
          <p:cNvPicPr>
            <a:picLocks noChangeAspect="1"/>
          </p:cNvPicPr>
          <p:nvPr/>
        </p:nvPicPr>
        <p:blipFill rotWithShape="1">
          <a:blip r:embed="rId3"/>
          <a:srcRect l="17937" t="19200" r="43498" b="13600"/>
          <a:stretch/>
        </p:blipFill>
        <p:spPr>
          <a:xfrm>
            <a:off x="8780207" y="777056"/>
            <a:ext cx="3479112" cy="3433543"/>
          </a:xfrm>
          <a:prstGeom prst="rect">
            <a:avLst/>
          </a:prstGeom>
        </p:spPr>
      </p:pic>
    </p:spTree>
    <p:extLst>
      <p:ext uri="{BB962C8B-B14F-4D97-AF65-F5344CB8AC3E}">
        <p14:creationId xmlns:p14="http://schemas.microsoft.com/office/powerpoint/2010/main" val="2617771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7B53CA0-013B-CFCB-715B-30FF131B580A}"/>
              </a:ext>
            </a:extLst>
          </p:cNvPr>
          <p:cNvPicPr>
            <a:picLocks noChangeAspect="1"/>
          </p:cNvPicPr>
          <p:nvPr/>
        </p:nvPicPr>
        <p:blipFill rotWithShape="1">
          <a:blip r:embed="rId2"/>
          <a:srcRect l="47064" t="12939" r="24210" b="11501"/>
          <a:stretch/>
        </p:blipFill>
        <p:spPr>
          <a:xfrm>
            <a:off x="7379110" y="260862"/>
            <a:ext cx="3912623" cy="5820885"/>
          </a:xfrm>
          <a:prstGeom prst="rect">
            <a:avLst/>
          </a:prstGeom>
        </p:spPr>
      </p:pic>
      <p:pic>
        <p:nvPicPr>
          <p:cNvPr id="3" name="Picture 3">
            <a:extLst>
              <a:ext uri="{FF2B5EF4-FFF2-40B4-BE49-F238E27FC236}">
                <a16:creationId xmlns:a16="http://schemas.microsoft.com/office/drawing/2014/main" id="{E2058C07-BC89-7D9B-B05A-99753912A91D}"/>
              </a:ext>
            </a:extLst>
          </p:cNvPr>
          <p:cNvPicPr>
            <a:picLocks noChangeAspect="1"/>
          </p:cNvPicPr>
          <p:nvPr/>
        </p:nvPicPr>
        <p:blipFill rotWithShape="1">
          <a:blip r:embed="rId3"/>
          <a:srcRect l="19731" t="15200" r="24664" b="49780"/>
          <a:stretch/>
        </p:blipFill>
        <p:spPr>
          <a:xfrm>
            <a:off x="201561" y="3628410"/>
            <a:ext cx="7166629" cy="2531409"/>
          </a:xfrm>
          <a:prstGeom prst="rect">
            <a:avLst/>
          </a:prstGeom>
        </p:spPr>
      </p:pic>
      <p:pic>
        <p:nvPicPr>
          <p:cNvPr id="4" name="Picture 4">
            <a:extLst>
              <a:ext uri="{FF2B5EF4-FFF2-40B4-BE49-F238E27FC236}">
                <a16:creationId xmlns:a16="http://schemas.microsoft.com/office/drawing/2014/main" id="{0D3189D7-162C-7A9D-46B8-9E4C4C870E17}"/>
              </a:ext>
            </a:extLst>
          </p:cNvPr>
          <p:cNvPicPr>
            <a:picLocks noChangeAspect="1"/>
          </p:cNvPicPr>
          <p:nvPr/>
        </p:nvPicPr>
        <p:blipFill rotWithShape="1">
          <a:blip r:embed="rId4"/>
          <a:srcRect l="19149" t="22280" r="23598" b="40069"/>
          <a:stretch/>
        </p:blipFill>
        <p:spPr>
          <a:xfrm>
            <a:off x="293738" y="297734"/>
            <a:ext cx="7279953" cy="2685491"/>
          </a:xfrm>
          <a:prstGeom prst="rect">
            <a:avLst/>
          </a:prstGeom>
        </p:spPr>
      </p:pic>
    </p:spTree>
    <p:extLst>
      <p:ext uri="{BB962C8B-B14F-4D97-AF65-F5344CB8AC3E}">
        <p14:creationId xmlns:p14="http://schemas.microsoft.com/office/powerpoint/2010/main" val="2443581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943258-B3BA-D44C-6AE1-57F67D07EB31}"/>
              </a:ext>
            </a:extLst>
          </p:cNvPr>
          <p:cNvSpPr>
            <a:spLocks noGrp="1"/>
          </p:cNvSpPr>
          <p:nvPr>
            <p:ph type="title"/>
          </p:nvPr>
        </p:nvSpPr>
        <p:spPr/>
        <p:txBody>
          <a:bodyPr/>
          <a:lstStyle/>
          <a:p>
            <a:r>
              <a:rPr lang="cs-CZ" dirty="0"/>
              <a:t>Závěr</a:t>
            </a:r>
          </a:p>
        </p:txBody>
      </p:sp>
      <p:sp>
        <p:nvSpPr>
          <p:cNvPr id="3" name="Zástupný obsah 2">
            <a:extLst>
              <a:ext uri="{FF2B5EF4-FFF2-40B4-BE49-F238E27FC236}">
                <a16:creationId xmlns:a16="http://schemas.microsoft.com/office/drawing/2014/main" id="{27920F80-BEF7-47E4-2478-77AA16C8207E}"/>
              </a:ext>
            </a:extLst>
          </p:cNvPr>
          <p:cNvSpPr>
            <a:spLocks noGrp="1"/>
          </p:cNvSpPr>
          <p:nvPr>
            <p:ph idx="1"/>
          </p:nvPr>
        </p:nvSpPr>
        <p:spPr>
          <a:xfrm>
            <a:off x="573702" y="2325624"/>
            <a:ext cx="10954708" cy="3694176"/>
          </a:xfrm>
        </p:spPr>
        <p:txBody>
          <a:bodyPr vert="horz" lIns="91440" tIns="45720" rIns="91440" bIns="45720" rtlCol="0" anchor="t">
            <a:normAutofit lnSpcReduction="10000"/>
          </a:bodyPr>
          <a:lstStyle/>
          <a:p>
            <a:r>
              <a:rPr lang="cs-CZ" dirty="0" err="1"/>
              <a:t>Antieozinofilní</a:t>
            </a:r>
            <a:r>
              <a:rPr lang="cs-CZ" dirty="0"/>
              <a:t> </a:t>
            </a:r>
            <a:r>
              <a:rPr lang="cs-CZ" dirty="0" err="1"/>
              <a:t>biologika</a:t>
            </a:r>
            <a:r>
              <a:rPr lang="cs-CZ" dirty="0"/>
              <a:t> jsou velmi efektivními léky na redukci exacerbací </a:t>
            </a:r>
            <a:endParaRPr lang="en-US"/>
          </a:p>
          <a:p>
            <a:r>
              <a:rPr lang="cs-CZ" dirty="0"/>
              <a:t>Reziduální exacerbace mohou mít různé příčiny a jejich léčba by měla být posuzována dle zánětlivého fenotypu (</a:t>
            </a:r>
            <a:r>
              <a:rPr lang="cs-CZ" dirty="0" err="1"/>
              <a:t>FeNO</a:t>
            </a:r>
            <a:r>
              <a:rPr lang="cs-CZ" dirty="0"/>
              <a:t>, </a:t>
            </a:r>
            <a:r>
              <a:rPr lang="cs-CZ" dirty="0" err="1"/>
              <a:t>i.sputum</a:t>
            </a:r>
            <a:r>
              <a:rPr lang="cs-CZ" dirty="0"/>
              <a:t>)</a:t>
            </a:r>
          </a:p>
          <a:p>
            <a:r>
              <a:rPr lang="cs-CZ" dirty="0"/>
              <a:t>Klinická remise astmatu je u části pacientů dosažitelná</a:t>
            </a:r>
            <a:endParaRPr lang="en-US" dirty="0"/>
          </a:p>
          <a:p>
            <a:r>
              <a:rPr lang="cs-CZ" dirty="0"/>
              <a:t>Proč není % pacientů v remisi zatím větší ? </a:t>
            </a:r>
          </a:p>
          <a:p>
            <a:r>
              <a:rPr lang="cs-CZ" dirty="0"/>
              <a:t>Switch ? Nebo kombinace </a:t>
            </a:r>
            <a:r>
              <a:rPr lang="cs-CZ" dirty="0" err="1"/>
              <a:t>biologik</a:t>
            </a:r>
            <a:r>
              <a:rPr lang="cs-CZ" dirty="0"/>
              <a:t>? </a:t>
            </a:r>
          </a:p>
        </p:txBody>
      </p:sp>
      <p:pic>
        <p:nvPicPr>
          <p:cNvPr id="5" name="Obrázek 38">
            <a:extLst>
              <a:ext uri="{FF2B5EF4-FFF2-40B4-BE49-F238E27FC236}">
                <a16:creationId xmlns:a16="http://schemas.microsoft.com/office/drawing/2014/main" id="{5336D5CD-1A02-00C4-E455-29A4CE630715}"/>
              </a:ext>
            </a:extLst>
          </p:cNvPr>
          <p:cNvPicPr>
            <a:picLocks noChangeAspect="1"/>
          </p:cNvPicPr>
          <p:nvPr/>
        </p:nvPicPr>
        <p:blipFill>
          <a:blip r:embed="rId2"/>
          <a:stretch>
            <a:fillRect/>
          </a:stretch>
        </p:blipFill>
        <p:spPr>
          <a:xfrm>
            <a:off x="9637150" y="85622"/>
            <a:ext cx="1799395" cy="1708487"/>
          </a:xfrm>
          <a:prstGeom prst="rect">
            <a:avLst/>
          </a:prstGeom>
        </p:spPr>
      </p:pic>
    </p:spTree>
    <p:extLst>
      <p:ext uri="{BB962C8B-B14F-4D97-AF65-F5344CB8AC3E}">
        <p14:creationId xmlns:p14="http://schemas.microsoft.com/office/powerpoint/2010/main" val="3325351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22">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992BF98-553E-6E80-D595-4D9B6A691B40}"/>
              </a:ext>
            </a:extLst>
          </p:cNvPr>
          <p:cNvSpPr>
            <a:spLocks noGrp="1"/>
          </p:cNvSpPr>
          <p:nvPr>
            <p:ph type="title"/>
          </p:nvPr>
        </p:nvSpPr>
        <p:spPr>
          <a:xfrm>
            <a:off x="659234" y="957447"/>
            <a:ext cx="3383280" cy="4943105"/>
          </a:xfrm>
        </p:spPr>
        <p:txBody>
          <a:bodyPr anchor="ctr">
            <a:normAutofit/>
          </a:bodyPr>
          <a:lstStyle/>
          <a:p>
            <a:r>
              <a:rPr lang="cs-CZ" dirty="0">
                <a:solidFill>
                  <a:srgbClr val="C00000"/>
                </a:solidFill>
              </a:rPr>
              <a:t>Proč dosáhnout remise ?</a:t>
            </a:r>
          </a:p>
        </p:txBody>
      </p:sp>
      <p:sp>
        <p:nvSpPr>
          <p:cNvPr id="62" name="Rectangle 24">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26">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Zástupný obsah 2">
            <a:extLst>
              <a:ext uri="{FF2B5EF4-FFF2-40B4-BE49-F238E27FC236}">
                <a16:creationId xmlns:a16="http://schemas.microsoft.com/office/drawing/2014/main" id="{51C18230-AB0A-4444-4113-75CD408A595F}"/>
              </a:ext>
            </a:extLst>
          </p:cNvPr>
          <p:cNvGraphicFramePr>
            <a:graphicFrameLocks noGrp="1"/>
          </p:cNvGraphicFramePr>
          <p:nvPr>
            <p:ph idx="1"/>
            <p:extLst>
              <p:ext uri="{D42A27DB-BD31-4B8C-83A1-F6EECF244321}">
                <p14:modId xmlns:p14="http://schemas.microsoft.com/office/powerpoint/2010/main" val="3999646804"/>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2418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79230-E560-4C2D-9147-62D6C6313663}"/>
              </a:ext>
            </a:extLst>
          </p:cNvPr>
          <p:cNvSpPr>
            <a:spLocks noGrp="1"/>
          </p:cNvSpPr>
          <p:nvPr>
            <p:ph type="title"/>
          </p:nvPr>
        </p:nvSpPr>
        <p:spPr>
          <a:xfrm>
            <a:off x="316089" y="83064"/>
            <a:ext cx="10515600" cy="1325563"/>
          </a:xfrm>
        </p:spPr>
        <p:txBody>
          <a:bodyPr>
            <a:normAutofit/>
          </a:bodyPr>
          <a:lstStyle/>
          <a:p>
            <a:r>
              <a:rPr lang="en-US" dirty="0" err="1">
                <a:cs typeface="Arial"/>
              </a:rPr>
              <a:t>Proč</a:t>
            </a:r>
            <a:r>
              <a:rPr lang="en-US" dirty="0">
                <a:cs typeface="Arial"/>
              </a:rPr>
              <a:t> </a:t>
            </a:r>
            <a:r>
              <a:rPr lang="en-US" dirty="0" err="1">
                <a:cs typeface="Arial"/>
              </a:rPr>
              <a:t>cílit</a:t>
            </a:r>
            <a:r>
              <a:rPr lang="en-US" dirty="0">
                <a:cs typeface="Arial"/>
              </a:rPr>
              <a:t> v </a:t>
            </a:r>
            <a:r>
              <a:rPr lang="en-US" dirty="0" err="1">
                <a:cs typeface="Arial"/>
              </a:rPr>
              <a:t>léčbě</a:t>
            </a:r>
            <a:r>
              <a:rPr lang="en-US" dirty="0">
                <a:cs typeface="Arial"/>
              </a:rPr>
              <a:t> </a:t>
            </a:r>
            <a:r>
              <a:rPr lang="en-US" dirty="0" err="1">
                <a:cs typeface="Arial"/>
              </a:rPr>
              <a:t>astmatu</a:t>
            </a:r>
            <a:r>
              <a:rPr lang="en-US" dirty="0">
                <a:cs typeface="Arial"/>
              </a:rPr>
              <a:t> k </a:t>
            </a:r>
            <a:r>
              <a:rPr lang="en-US" dirty="0" err="1">
                <a:cs typeface="Arial"/>
              </a:rPr>
              <a:t>remisi</a:t>
            </a:r>
            <a:endParaRPr lang="en-US" dirty="0"/>
          </a:p>
        </p:txBody>
      </p:sp>
      <p:sp>
        <p:nvSpPr>
          <p:cNvPr id="5" name="Slide Number Placeholder 4">
            <a:extLst>
              <a:ext uri="{FF2B5EF4-FFF2-40B4-BE49-F238E27FC236}">
                <a16:creationId xmlns:a16="http://schemas.microsoft.com/office/drawing/2014/main" id="{94FA5D4F-4720-42E0-8510-27CEA23D5C06}"/>
              </a:ext>
            </a:extLst>
          </p:cNvPr>
          <p:cNvSpPr>
            <a:spLocks noGrp="1"/>
          </p:cNvSpPr>
          <p:nvPr>
            <p:ph type="sldNum" sz="quarter" idx="12"/>
          </p:nvPr>
        </p:nvSpPr>
        <p:spPr/>
        <p:txBody>
          <a:bodyPr/>
          <a:lstStyle/>
          <a:p>
            <a:fld id="{CC7432E5-F8E0-41AE-9A6B-AD730338B005}" type="slidenum">
              <a:rPr lang="en-US" smtClean="0"/>
              <a:pPr/>
              <a:t>3</a:t>
            </a:fld>
            <a:endParaRPr lang="en-US" dirty="0"/>
          </a:p>
        </p:txBody>
      </p:sp>
      <p:graphicFrame>
        <p:nvGraphicFramePr>
          <p:cNvPr id="7" name="Content Placeholder 10">
            <a:extLst>
              <a:ext uri="{FF2B5EF4-FFF2-40B4-BE49-F238E27FC236}">
                <a16:creationId xmlns:a16="http://schemas.microsoft.com/office/drawing/2014/main" id="{B634592D-5565-434C-8DF9-1F565B3C95F5}"/>
              </a:ext>
            </a:extLst>
          </p:cNvPr>
          <p:cNvGraphicFramePr>
            <a:graphicFrameLocks noGrp="1"/>
          </p:cNvGraphicFramePr>
          <p:nvPr>
            <p:ph sz="half" idx="2"/>
            <p:extLst>
              <p:ext uri="{D42A27DB-BD31-4B8C-83A1-F6EECF244321}">
                <p14:modId xmlns:p14="http://schemas.microsoft.com/office/powerpoint/2010/main" val="1341525023"/>
              </p:ext>
            </p:extLst>
          </p:nvPr>
        </p:nvGraphicFramePr>
        <p:xfrm>
          <a:off x="6409267" y="1171259"/>
          <a:ext cx="5466644" cy="47596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 7">
            <a:extLst>
              <a:ext uri="{FF2B5EF4-FFF2-40B4-BE49-F238E27FC236}">
                <a16:creationId xmlns:a16="http://schemas.microsoft.com/office/drawing/2014/main" id="{AF8BA074-36C2-4636-9B2C-60F9C95BEA95}"/>
              </a:ext>
            </a:extLst>
          </p:cNvPr>
          <p:cNvGraphicFramePr/>
          <p:nvPr>
            <p:extLst>
              <p:ext uri="{D42A27DB-BD31-4B8C-83A1-F6EECF244321}">
                <p14:modId xmlns:p14="http://schemas.microsoft.com/office/powerpoint/2010/main" val="580795050"/>
              </p:ext>
            </p:extLst>
          </p:nvPr>
        </p:nvGraphicFramePr>
        <p:xfrm>
          <a:off x="-705559" y="1377632"/>
          <a:ext cx="7964313" cy="43313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 Placeholder 7">
            <a:extLst>
              <a:ext uri="{FF2B5EF4-FFF2-40B4-BE49-F238E27FC236}">
                <a16:creationId xmlns:a16="http://schemas.microsoft.com/office/drawing/2014/main" id="{9DCA10E7-B36F-4B4E-A846-8BFE975E869D}"/>
              </a:ext>
            </a:extLst>
          </p:cNvPr>
          <p:cNvSpPr>
            <a:spLocks noGrp="1"/>
          </p:cNvSpPr>
          <p:nvPr>
            <p:ph type="body" sz="quarter" idx="13"/>
          </p:nvPr>
        </p:nvSpPr>
        <p:spPr>
          <a:xfrm>
            <a:off x="457200" y="5851525"/>
            <a:ext cx="10058400" cy="1006475"/>
          </a:xfrm>
        </p:spPr>
        <p:txBody>
          <a:bodyPr>
            <a:normAutofit/>
          </a:bodyPr>
          <a:lstStyle/>
          <a:p>
            <a:r>
              <a:rPr lang="en-US" dirty="0"/>
              <a:t>ED - emergency department; SCS - systemic corticosteroids.</a:t>
            </a:r>
          </a:p>
          <a:p>
            <a:r>
              <a:rPr lang="en-US" dirty="0"/>
              <a:t>1. Global Initiative for Asthma. 2022. Available from: </a:t>
            </a:r>
            <a:r>
              <a:rPr lang="en-US" dirty="0">
                <a:hlinkClick r:id="rId9"/>
              </a:rPr>
              <a:t>www.ginasthma.org</a:t>
            </a:r>
            <a:r>
              <a:rPr lang="en-US" dirty="0"/>
              <a:t>. 2. Menzies-Gow et al. Online ahead of print. </a:t>
            </a:r>
            <a:r>
              <a:rPr lang="en-US" i="1" dirty="0"/>
              <a:t>Adv Ther</a:t>
            </a:r>
            <a:r>
              <a:rPr lang="en-US" dirty="0"/>
              <a:t>. 2022.</a:t>
            </a:r>
          </a:p>
          <a:p>
            <a:r>
              <a:rPr lang="en-US" dirty="0"/>
              <a:t>3. Suehs CM et al. </a:t>
            </a:r>
            <a:r>
              <a:rPr lang="en-US" i="1" dirty="0"/>
              <a:t>Am J Respir Crit Care. </a:t>
            </a:r>
            <a:r>
              <a:rPr lang="en-US" dirty="0"/>
              <a:t>2021;203:871-881. 4. Song HJ et al. </a:t>
            </a:r>
            <a:r>
              <a:rPr lang="en-US" i="1" dirty="0"/>
              <a:t>J Asthma Allergy. </a:t>
            </a:r>
            <a:r>
              <a:rPr lang="en-US" dirty="0"/>
              <a:t>2020;13:545-555. 5. Suruki RY et al. </a:t>
            </a:r>
            <a:r>
              <a:rPr lang="en-US" i="1" dirty="0"/>
              <a:t>MBC Pulmonary Mediciane.</a:t>
            </a:r>
            <a:r>
              <a:rPr lang="en-US" dirty="0"/>
              <a:t> 2017:17:74. 6. Chipps BE et al. </a:t>
            </a:r>
            <a:r>
              <a:rPr lang="en-US" i="1" dirty="0"/>
              <a:t>J Allergy Clin Immunol.</a:t>
            </a:r>
            <a:r>
              <a:rPr lang="en-US" dirty="0"/>
              <a:t> 2012;130:332-42.</a:t>
            </a:r>
          </a:p>
        </p:txBody>
      </p:sp>
      <p:pic>
        <p:nvPicPr>
          <p:cNvPr id="9" name="Picture 8" descr="home_icon.png">
            <a:hlinkClick r:id="rId10" action="ppaction://hlinksldjump"/>
            <a:extLst>
              <a:ext uri="{FF2B5EF4-FFF2-40B4-BE49-F238E27FC236}">
                <a16:creationId xmlns:a16="http://schemas.microsoft.com/office/drawing/2014/main" id="{7A1EF5E0-A439-4C52-9253-E43D51DCD04B}"/>
              </a:ext>
            </a:extLst>
          </p:cNvPr>
          <p:cNvPicPr>
            <a:picLocks noChangeAspect="1"/>
          </p:cNvPicPr>
          <p:nvPr/>
        </p:nvPicPr>
        <p:blipFill>
          <a:blip r:embed="rId11" cstate="print">
            <a:duotone>
              <a:schemeClr val="accent1">
                <a:shade val="45000"/>
                <a:satMod val="135000"/>
              </a:schemeClr>
              <a:prstClr val="white"/>
            </a:duotone>
          </a:blip>
          <a:srcRect/>
          <a:stretch>
            <a:fillRect/>
          </a:stretch>
        </p:blipFill>
        <p:spPr bwMode="auto">
          <a:xfrm>
            <a:off x="11361576" y="6172199"/>
            <a:ext cx="457200" cy="457200"/>
          </a:xfrm>
          <a:prstGeom prst="rect">
            <a:avLst/>
          </a:prstGeom>
          <a:noFill/>
          <a:ln w="9525">
            <a:noFill/>
            <a:miter lim="800000"/>
            <a:headEnd/>
            <a:tailEnd/>
          </a:ln>
        </p:spPr>
      </p:pic>
    </p:spTree>
    <p:extLst>
      <p:ext uri="{BB962C8B-B14F-4D97-AF65-F5344CB8AC3E}">
        <p14:creationId xmlns:p14="http://schemas.microsoft.com/office/powerpoint/2010/main" val="235570264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AFBF0-3012-4611-BE24-7870CD64C0D6}"/>
              </a:ext>
            </a:extLst>
          </p:cNvPr>
          <p:cNvSpPr>
            <a:spLocks noGrp="1"/>
          </p:cNvSpPr>
          <p:nvPr>
            <p:ph type="title"/>
          </p:nvPr>
        </p:nvSpPr>
        <p:spPr>
          <a:xfrm>
            <a:off x="838200" y="160867"/>
            <a:ext cx="10515600" cy="1325563"/>
          </a:xfrm>
        </p:spPr>
        <p:txBody>
          <a:bodyPr/>
          <a:lstStyle/>
          <a:p>
            <a:pPr algn="ctr"/>
            <a:r>
              <a:rPr lang="en-US" dirty="0"/>
              <a:t>Jak </a:t>
            </a:r>
            <a:r>
              <a:rPr lang="en-US" dirty="0" err="1"/>
              <a:t>definovat</a:t>
            </a:r>
            <a:r>
              <a:rPr lang="en-US" dirty="0"/>
              <a:t> </a:t>
            </a:r>
            <a:r>
              <a:rPr lang="en-US" dirty="0" err="1"/>
              <a:t>klinickou</a:t>
            </a:r>
            <a:r>
              <a:rPr lang="en-US" dirty="0"/>
              <a:t> </a:t>
            </a:r>
            <a:r>
              <a:rPr lang="en-US" dirty="0" err="1"/>
              <a:t>remisi</a:t>
            </a:r>
            <a:r>
              <a:rPr lang="en-US" dirty="0"/>
              <a:t> ? </a:t>
            </a:r>
          </a:p>
        </p:txBody>
      </p:sp>
      <p:sp>
        <p:nvSpPr>
          <p:cNvPr id="4" name="Text Placeholder 3">
            <a:extLst>
              <a:ext uri="{FF2B5EF4-FFF2-40B4-BE49-F238E27FC236}">
                <a16:creationId xmlns:a16="http://schemas.microsoft.com/office/drawing/2014/main" id="{5BB3F3E3-B9E2-4990-B98F-4C8FEBD31C47}"/>
              </a:ext>
            </a:extLst>
          </p:cNvPr>
          <p:cNvSpPr>
            <a:spLocks noGrp="1"/>
          </p:cNvSpPr>
          <p:nvPr>
            <p:ph type="body" sz="quarter" idx="13"/>
          </p:nvPr>
        </p:nvSpPr>
        <p:spPr/>
        <p:txBody>
          <a:bodyPr>
            <a:normAutofit/>
          </a:bodyPr>
          <a:lstStyle/>
          <a:p>
            <a:pPr algn="ctr"/>
            <a:r>
              <a:rPr lang="en-US" dirty="0"/>
              <a:t>1. Thomas D et al</a:t>
            </a:r>
            <a:r>
              <a:rPr lang="en-US" i="1" dirty="0"/>
              <a:t>. </a:t>
            </a:r>
            <a:r>
              <a:rPr lang="en-US" dirty="0"/>
              <a:t>In Press</a:t>
            </a:r>
            <a:r>
              <a:rPr lang="en-US" i="1" dirty="0"/>
              <a:t>. Eur Respir J</a:t>
            </a:r>
            <a:r>
              <a:rPr lang="en-US" dirty="0"/>
              <a:t>. 2022; 2. Busse WW et al. Eur Respir Rev. 2022; 31:210183.  </a:t>
            </a:r>
          </a:p>
        </p:txBody>
      </p:sp>
      <p:graphicFrame>
        <p:nvGraphicFramePr>
          <p:cNvPr id="6" name="Diagram 5">
            <a:extLst>
              <a:ext uri="{FF2B5EF4-FFF2-40B4-BE49-F238E27FC236}">
                <a16:creationId xmlns:a16="http://schemas.microsoft.com/office/drawing/2014/main" id="{39996C4A-5B45-4480-94C2-5E7E05399EE8}"/>
              </a:ext>
            </a:extLst>
          </p:cNvPr>
          <p:cNvGraphicFramePr/>
          <p:nvPr>
            <p:extLst>
              <p:ext uri="{D42A27DB-BD31-4B8C-83A1-F6EECF244321}">
                <p14:modId xmlns:p14="http://schemas.microsoft.com/office/powerpoint/2010/main" val="4104670798"/>
              </p:ext>
            </p:extLst>
          </p:nvPr>
        </p:nvGraphicFramePr>
        <p:xfrm>
          <a:off x="1444977" y="11726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2">
            <a:extLst>
              <a:ext uri="{FF2B5EF4-FFF2-40B4-BE49-F238E27FC236}">
                <a16:creationId xmlns:a16="http://schemas.microsoft.com/office/drawing/2014/main" id="{37B8BD69-11FA-4110-86D7-23A172076B14}"/>
              </a:ext>
            </a:extLst>
          </p:cNvPr>
          <p:cNvSpPr>
            <a:spLocks noGrp="1"/>
          </p:cNvSpPr>
          <p:nvPr>
            <p:ph type="sldNum" sz="quarter" idx="12"/>
          </p:nvPr>
        </p:nvSpPr>
        <p:spPr>
          <a:xfrm>
            <a:off x="1" y="6492876"/>
            <a:ext cx="457200" cy="365125"/>
          </a:xfrm>
        </p:spPr>
        <p:txBody>
          <a:bodyPr/>
          <a:lstStyle/>
          <a:p>
            <a:fld id="{CC7432E5-F8E0-41AE-9A6B-AD730338B005}" type="slidenum">
              <a:rPr lang="en-US" smtClean="0"/>
              <a:pPr/>
              <a:t>4</a:t>
            </a:fld>
            <a:endParaRPr lang="en-US" dirty="0"/>
          </a:p>
        </p:txBody>
      </p:sp>
    </p:spTree>
    <p:extLst>
      <p:ext uri="{BB962C8B-B14F-4D97-AF65-F5344CB8AC3E}">
        <p14:creationId xmlns:p14="http://schemas.microsoft.com/office/powerpoint/2010/main" val="58310366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 name="Straight Connector 224">
            <a:extLst>
              <a:ext uri="{FF2B5EF4-FFF2-40B4-BE49-F238E27FC236}">
                <a16:creationId xmlns:a16="http://schemas.microsoft.com/office/drawing/2014/main" id="{1A911BCA-5207-0D40-B27F-79240D25F85B}"/>
              </a:ext>
            </a:extLst>
          </p:cNvPr>
          <p:cNvCxnSpPr>
            <a:cxnSpLocks/>
            <a:stCxn id="226" idx="0"/>
          </p:cNvCxnSpPr>
          <p:nvPr/>
        </p:nvCxnSpPr>
        <p:spPr bwMode="gray">
          <a:xfrm>
            <a:off x="9847061" y="3277214"/>
            <a:ext cx="13088" cy="1686586"/>
          </a:xfrm>
          <a:prstGeom prst="line">
            <a:avLst/>
          </a:prstGeom>
          <a:ln w="190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A2255A1-C270-F449-9330-C14209721D6C}"/>
              </a:ext>
            </a:extLst>
          </p:cNvPr>
          <p:cNvCxnSpPr>
            <a:cxnSpLocks/>
            <a:stCxn id="152" idx="0"/>
          </p:cNvCxnSpPr>
          <p:nvPr/>
        </p:nvCxnSpPr>
        <p:spPr bwMode="gray">
          <a:xfrm>
            <a:off x="8256005" y="1905614"/>
            <a:ext cx="12821" cy="3058186"/>
          </a:xfrm>
          <a:prstGeom prst="line">
            <a:avLst/>
          </a:prstGeom>
          <a:ln w="190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A80553A-BE32-C845-945C-6920704FE6EF}"/>
              </a:ext>
            </a:extLst>
          </p:cNvPr>
          <p:cNvCxnSpPr>
            <a:cxnSpLocks/>
          </p:cNvCxnSpPr>
          <p:nvPr/>
        </p:nvCxnSpPr>
        <p:spPr bwMode="gray">
          <a:xfrm flipH="1">
            <a:off x="6850785" y="3277214"/>
            <a:ext cx="9434" cy="1664724"/>
          </a:xfrm>
          <a:prstGeom prst="line">
            <a:avLst/>
          </a:prstGeom>
          <a:ln w="190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721BD99-CE50-0444-9213-34F4A1DDA089}"/>
              </a:ext>
            </a:extLst>
          </p:cNvPr>
          <p:cNvCxnSpPr>
            <a:cxnSpLocks/>
            <a:stCxn id="146" idx="0"/>
          </p:cNvCxnSpPr>
          <p:nvPr/>
        </p:nvCxnSpPr>
        <p:spPr bwMode="gray">
          <a:xfrm>
            <a:off x="5327092" y="2279218"/>
            <a:ext cx="14774" cy="2673225"/>
          </a:xfrm>
          <a:prstGeom prst="line">
            <a:avLst/>
          </a:prstGeom>
          <a:ln w="190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1A8B1CC-84AB-1C40-BF0A-FA641F6BFCCE}"/>
              </a:ext>
            </a:extLst>
          </p:cNvPr>
          <p:cNvCxnSpPr>
            <a:cxnSpLocks/>
            <a:stCxn id="151" idx="0"/>
          </p:cNvCxnSpPr>
          <p:nvPr/>
        </p:nvCxnSpPr>
        <p:spPr bwMode="gray">
          <a:xfrm flipH="1">
            <a:off x="652194" y="2737200"/>
            <a:ext cx="4552" cy="2267715"/>
          </a:xfrm>
          <a:prstGeom prst="line">
            <a:avLst/>
          </a:prstGeom>
          <a:ln w="190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graphicFrame>
        <p:nvGraphicFramePr>
          <p:cNvPr id="5" name="Table 5">
            <a:extLst>
              <a:ext uri="{FF2B5EF4-FFF2-40B4-BE49-F238E27FC236}">
                <a16:creationId xmlns:a16="http://schemas.microsoft.com/office/drawing/2014/main" id="{744D6428-626A-8D4B-8E4F-70073AC72891}"/>
              </a:ext>
            </a:extLst>
          </p:cNvPr>
          <p:cNvGraphicFramePr>
            <a:graphicFrameLocks noGrp="1"/>
          </p:cNvGraphicFramePr>
          <p:nvPr>
            <p:extLst>
              <p:ext uri="{D42A27DB-BD31-4B8C-83A1-F6EECF244321}">
                <p14:modId xmlns:p14="http://schemas.microsoft.com/office/powerpoint/2010/main" val="3642956501"/>
              </p:ext>
            </p:extLst>
          </p:nvPr>
        </p:nvGraphicFramePr>
        <p:xfrm>
          <a:off x="388377" y="1680435"/>
          <a:ext cx="11277600" cy="4081231"/>
        </p:xfrm>
        <a:graphic>
          <a:graphicData uri="http://schemas.openxmlformats.org/drawingml/2006/table">
            <a:tbl>
              <a:tblPr firstRow="1" bandRow="1">
                <a:tableStyleId>{21E4AEA4-8DFA-4A89-87EB-49C32662AFE0}</a:tableStyleId>
              </a:tblPr>
              <a:tblGrid>
                <a:gridCol w="11277600">
                  <a:extLst>
                    <a:ext uri="{9D8B030D-6E8A-4147-A177-3AD203B41FA5}">
                      <a16:colId xmlns:a16="http://schemas.microsoft.com/office/drawing/2014/main" val="2963712461"/>
                    </a:ext>
                  </a:extLst>
                </a:gridCol>
              </a:tblGrid>
              <a:tr h="4081231">
                <a:tc>
                  <a:txBody>
                    <a:bodyPr/>
                    <a:lstStyle/>
                    <a:p>
                      <a:endParaRPr lang="en-US" dirty="0"/>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524389771"/>
                  </a:ext>
                </a:extLst>
              </a:tr>
            </a:tbl>
          </a:graphicData>
        </a:graphic>
      </p:graphicFrame>
      <p:grpSp>
        <p:nvGrpSpPr>
          <p:cNvPr id="106" name="Group 105">
            <a:extLst>
              <a:ext uri="{FF2B5EF4-FFF2-40B4-BE49-F238E27FC236}">
                <a16:creationId xmlns:a16="http://schemas.microsoft.com/office/drawing/2014/main" id="{F789579C-F9DF-B946-B3E6-AAC423832ADC}"/>
              </a:ext>
            </a:extLst>
          </p:cNvPr>
          <p:cNvGrpSpPr/>
          <p:nvPr/>
        </p:nvGrpSpPr>
        <p:grpSpPr>
          <a:xfrm>
            <a:off x="457200" y="1698457"/>
            <a:ext cx="11181062" cy="3839696"/>
            <a:chOff x="135876" y="1349277"/>
            <a:chExt cx="11540470" cy="3839696"/>
          </a:xfrm>
        </p:grpSpPr>
        <p:grpSp>
          <p:nvGrpSpPr>
            <p:cNvPr id="109" name="Group 108">
              <a:extLst>
                <a:ext uri="{FF2B5EF4-FFF2-40B4-BE49-F238E27FC236}">
                  <a16:creationId xmlns:a16="http://schemas.microsoft.com/office/drawing/2014/main" id="{C95821E7-DE4D-AE46-886A-0867169FB2CA}"/>
                </a:ext>
              </a:extLst>
            </p:cNvPr>
            <p:cNvGrpSpPr/>
            <p:nvPr/>
          </p:nvGrpSpPr>
          <p:grpSpPr>
            <a:xfrm>
              <a:off x="5105779" y="1701369"/>
              <a:ext cx="237238" cy="3161976"/>
              <a:chOff x="3900641" y="1537746"/>
              <a:chExt cx="237238" cy="3161976"/>
            </a:xfrm>
          </p:grpSpPr>
          <p:sp>
            <p:nvSpPr>
              <p:cNvPr id="221" name="Freeform 20">
                <a:extLst>
                  <a:ext uri="{FF2B5EF4-FFF2-40B4-BE49-F238E27FC236}">
                    <a16:creationId xmlns:a16="http://schemas.microsoft.com/office/drawing/2014/main" id="{CD90433B-C699-7243-B41E-3A676D0A3A81}"/>
                  </a:ext>
                </a:extLst>
              </p:cNvPr>
              <p:cNvSpPr/>
              <p:nvPr/>
            </p:nvSpPr>
            <p:spPr bwMode="gray">
              <a:xfrm>
                <a:off x="3915276" y="1537746"/>
                <a:ext cx="195403" cy="195503"/>
              </a:xfrm>
              <a:custGeom>
                <a:avLst/>
                <a:gdLst>
                  <a:gd name="connsiteX0" fmla="*/ 57684 w 115051"/>
                  <a:gd name="connsiteY0" fmla="*/ 114967 h 115110"/>
                  <a:gd name="connsiteX1" fmla="*/ -25 w 115051"/>
                  <a:gd name="connsiteY1" fmla="*/ 57595 h 115110"/>
                  <a:gd name="connsiteX2" fmla="*/ 57316 w 115051"/>
                  <a:gd name="connsiteY2" fmla="*/ -144 h 115110"/>
                  <a:gd name="connsiteX3" fmla="*/ 115026 w 115051"/>
                  <a:gd name="connsiteY3" fmla="*/ 57228 h 115110"/>
                  <a:gd name="connsiteX4" fmla="*/ 115026 w 115051"/>
                  <a:gd name="connsiteY4" fmla="*/ 57411 h 115110"/>
                  <a:gd name="connsiteX5" fmla="*/ 57684 w 115051"/>
                  <a:gd name="connsiteY5" fmla="*/ 114967 h 1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51" h="115110">
                    <a:moveTo>
                      <a:pt x="57684" y="114967"/>
                    </a:moveTo>
                    <a:cubicBezTo>
                      <a:pt x="25907" y="115077"/>
                      <a:pt x="85" y="89388"/>
                      <a:pt x="-25" y="57595"/>
                    </a:cubicBezTo>
                    <a:cubicBezTo>
                      <a:pt x="-136" y="25802"/>
                      <a:pt x="25540" y="-33"/>
                      <a:pt x="57316" y="-144"/>
                    </a:cubicBezTo>
                    <a:cubicBezTo>
                      <a:pt x="89093" y="-236"/>
                      <a:pt x="114915" y="25434"/>
                      <a:pt x="115026" y="57228"/>
                    </a:cubicBezTo>
                    <a:cubicBezTo>
                      <a:pt x="115026" y="57283"/>
                      <a:pt x="115026" y="57356"/>
                      <a:pt x="115026" y="57411"/>
                    </a:cubicBezTo>
                    <a:cubicBezTo>
                      <a:pt x="115026" y="89131"/>
                      <a:pt x="89387" y="114856"/>
                      <a:pt x="57684" y="114967"/>
                    </a:cubicBezTo>
                    <a:close/>
                  </a:path>
                </a:pathLst>
              </a:custGeom>
              <a:solidFill>
                <a:srgbClr val="FFFFFF"/>
              </a:solidFill>
              <a:ln w="18373" cap="flat">
                <a:noFill/>
                <a:prstDash val="solid"/>
                <a:miter/>
              </a:ln>
            </p:spPr>
            <p:txBody>
              <a:bodyPr rtlCol="0"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1A1628"/>
                  </a:solidFill>
                  <a:effectLst/>
                  <a:uLnTx/>
                  <a:uFillTx/>
                  <a:latin typeface="Arial" charset="0"/>
                  <a:ea typeface="+mn-ea"/>
                  <a:cs typeface="+mn-cs"/>
                </a:endParaRPr>
              </a:p>
            </p:txBody>
          </p:sp>
          <p:sp>
            <p:nvSpPr>
              <p:cNvPr id="224" name="Freeform 42">
                <a:extLst>
                  <a:ext uri="{FF2B5EF4-FFF2-40B4-BE49-F238E27FC236}">
                    <a16:creationId xmlns:a16="http://schemas.microsoft.com/office/drawing/2014/main" id="{D1732F20-1B69-BE47-AFD7-1DBEE3204B29}"/>
                  </a:ext>
                </a:extLst>
              </p:cNvPr>
              <p:cNvSpPr/>
              <p:nvPr/>
            </p:nvSpPr>
            <p:spPr bwMode="gray">
              <a:xfrm>
                <a:off x="3900641" y="4462362"/>
                <a:ext cx="237238" cy="237360"/>
              </a:xfrm>
              <a:custGeom>
                <a:avLst/>
                <a:gdLst>
                  <a:gd name="connsiteX0" fmla="*/ 80841 w 161732"/>
                  <a:gd name="connsiteY0" fmla="*/ 161672 h 161816"/>
                  <a:gd name="connsiteX1" fmla="*/ -26 w 161732"/>
                  <a:gd name="connsiteY1" fmla="*/ 80764 h 161816"/>
                  <a:gd name="connsiteX2" fmla="*/ 80841 w 161732"/>
                  <a:gd name="connsiteY2" fmla="*/ -144 h 161816"/>
                  <a:gd name="connsiteX3" fmla="*/ 161707 w 161732"/>
                  <a:gd name="connsiteY3" fmla="*/ 80764 h 161816"/>
                  <a:gd name="connsiteX4" fmla="*/ 80841 w 161732"/>
                  <a:gd name="connsiteY4" fmla="*/ 161672 h 161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32" h="161816">
                    <a:moveTo>
                      <a:pt x="80841" y="161672"/>
                    </a:moveTo>
                    <a:cubicBezTo>
                      <a:pt x="36180" y="161672"/>
                      <a:pt x="-26" y="125448"/>
                      <a:pt x="-26" y="80764"/>
                    </a:cubicBezTo>
                    <a:cubicBezTo>
                      <a:pt x="-26" y="36081"/>
                      <a:pt x="36180" y="-144"/>
                      <a:pt x="80841" y="-144"/>
                    </a:cubicBezTo>
                    <a:cubicBezTo>
                      <a:pt x="125501" y="-144"/>
                      <a:pt x="161707" y="36081"/>
                      <a:pt x="161707" y="80764"/>
                    </a:cubicBezTo>
                    <a:cubicBezTo>
                      <a:pt x="161707" y="125448"/>
                      <a:pt x="125501" y="161672"/>
                      <a:pt x="80841" y="161672"/>
                    </a:cubicBezTo>
                    <a:close/>
                  </a:path>
                </a:pathLst>
              </a:custGeom>
              <a:solidFill>
                <a:srgbClr val="FFFFFF"/>
              </a:solidFill>
              <a:ln w="18373" cap="flat">
                <a:noFill/>
                <a:prstDash val="solid"/>
                <a:miter/>
              </a:ln>
            </p:spPr>
            <p:txBody>
              <a:bodyPr rtlCol="0"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1A1628"/>
                  </a:solidFill>
                  <a:effectLst/>
                  <a:uLnTx/>
                  <a:uFillTx/>
                  <a:latin typeface="Arial" charset="0"/>
                  <a:ea typeface="+mn-ea"/>
                  <a:cs typeface="+mn-cs"/>
                </a:endParaRPr>
              </a:p>
            </p:txBody>
          </p:sp>
        </p:grpSp>
        <p:sp>
          <p:nvSpPr>
            <p:cNvPr id="220" name="Freeform 20">
              <a:extLst>
                <a:ext uri="{FF2B5EF4-FFF2-40B4-BE49-F238E27FC236}">
                  <a16:creationId xmlns:a16="http://schemas.microsoft.com/office/drawing/2014/main" id="{A49B772F-3ABA-AA45-9107-46F5503696CD}"/>
                </a:ext>
              </a:extLst>
            </p:cNvPr>
            <p:cNvSpPr/>
            <p:nvPr/>
          </p:nvSpPr>
          <p:spPr bwMode="gray">
            <a:xfrm>
              <a:off x="6694791" y="2718975"/>
              <a:ext cx="195403" cy="195503"/>
            </a:xfrm>
            <a:custGeom>
              <a:avLst/>
              <a:gdLst>
                <a:gd name="connsiteX0" fmla="*/ 57684 w 115051"/>
                <a:gd name="connsiteY0" fmla="*/ 114967 h 115110"/>
                <a:gd name="connsiteX1" fmla="*/ -25 w 115051"/>
                <a:gd name="connsiteY1" fmla="*/ 57595 h 115110"/>
                <a:gd name="connsiteX2" fmla="*/ 57316 w 115051"/>
                <a:gd name="connsiteY2" fmla="*/ -144 h 115110"/>
                <a:gd name="connsiteX3" fmla="*/ 115026 w 115051"/>
                <a:gd name="connsiteY3" fmla="*/ 57228 h 115110"/>
                <a:gd name="connsiteX4" fmla="*/ 115026 w 115051"/>
                <a:gd name="connsiteY4" fmla="*/ 57411 h 115110"/>
                <a:gd name="connsiteX5" fmla="*/ 57684 w 115051"/>
                <a:gd name="connsiteY5" fmla="*/ 114967 h 1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51" h="115110">
                  <a:moveTo>
                    <a:pt x="57684" y="114967"/>
                  </a:moveTo>
                  <a:cubicBezTo>
                    <a:pt x="25907" y="115077"/>
                    <a:pt x="85" y="89388"/>
                    <a:pt x="-25" y="57595"/>
                  </a:cubicBezTo>
                  <a:cubicBezTo>
                    <a:pt x="-136" y="25802"/>
                    <a:pt x="25540" y="-33"/>
                    <a:pt x="57316" y="-144"/>
                  </a:cubicBezTo>
                  <a:cubicBezTo>
                    <a:pt x="89093" y="-236"/>
                    <a:pt x="114915" y="25434"/>
                    <a:pt x="115026" y="57228"/>
                  </a:cubicBezTo>
                  <a:cubicBezTo>
                    <a:pt x="115026" y="57283"/>
                    <a:pt x="115026" y="57356"/>
                    <a:pt x="115026" y="57411"/>
                  </a:cubicBezTo>
                  <a:cubicBezTo>
                    <a:pt x="115026" y="89131"/>
                    <a:pt x="89387" y="114856"/>
                    <a:pt x="57684" y="114967"/>
                  </a:cubicBezTo>
                  <a:close/>
                </a:path>
              </a:pathLst>
            </a:custGeom>
            <a:solidFill>
              <a:srgbClr val="FFFFFF"/>
            </a:solidFill>
            <a:ln w="18373" cap="flat">
              <a:noFill/>
              <a:prstDash val="solid"/>
              <a:miter/>
            </a:ln>
          </p:spPr>
          <p:txBody>
            <a:bodyPr rtlCol="0"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1A1628"/>
                </a:solidFill>
                <a:effectLst/>
                <a:uLnTx/>
                <a:uFillTx/>
                <a:latin typeface="Arial" charset="0"/>
                <a:ea typeface="+mn-ea"/>
                <a:cs typeface="+mn-cs"/>
              </a:endParaRPr>
            </a:p>
          </p:txBody>
        </p:sp>
        <p:sp>
          <p:nvSpPr>
            <p:cNvPr id="212" name="Freeform 20">
              <a:extLst>
                <a:ext uri="{FF2B5EF4-FFF2-40B4-BE49-F238E27FC236}">
                  <a16:creationId xmlns:a16="http://schemas.microsoft.com/office/drawing/2014/main" id="{42461E31-76A7-5F44-BCED-DF5663BEE4D2}"/>
                </a:ext>
              </a:extLst>
            </p:cNvPr>
            <p:cNvSpPr/>
            <p:nvPr/>
          </p:nvSpPr>
          <p:spPr bwMode="gray">
            <a:xfrm>
              <a:off x="8155916" y="1349277"/>
              <a:ext cx="195403" cy="195503"/>
            </a:xfrm>
            <a:custGeom>
              <a:avLst/>
              <a:gdLst>
                <a:gd name="connsiteX0" fmla="*/ 57684 w 115051"/>
                <a:gd name="connsiteY0" fmla="*/ 114967 h 115110"/>
                <a:gd name="connsiteX1" fmla="*/ -25 w 115051"/>
                <a:gd name="connsiteY1" fmla="*/ 57595 h 115110"/>
                <a:gd name="connsiteX2" fmla="*/ 57316 w 115051"/>
                <a:gd name="connsiteY2" fmla="*/ -144 h 115110"/>
                <a:gd name="connsiteX3" fmla="*/ 115026 w 115051"/>
                <a:gd name="connsiteY3" fmla="*/ 57228 h 115110"/>
                <a:gd name="connsiteX4" fmla="*/ 115026 w 115051"/>
                <a:gd name="connsiteY4" fmla="*/ 57411 h 115110"/>
                <a:gd name="connsiteX5" fmla="*/ 57684 w 115051"/>
                <a:gd name="connsiteY5" fmla="*/ 114967 h 1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51" h="115110">
                  <a:moveTo>
                    <a:pt x="57684" y="114967"/>
                  </a:moveTo>
                  <a:cubicBezTo>
                    <a:pt x="25907" y="115077"/>
                    <a:pt x="85" y="89388"/>
                    <a:pt x="-25" y="57595"/>
                  </a:cubicBezTo>
                  <a:cubicBezTo>
                    <a:pt x="-136" y="25802"/>
                    <a:pt x="25540" y="-33"/>
                    <a:pt x="57316" y="-144"/>
                  </a:cubicBezTo>
                  <a:cubicBezTo>
                    <a:pt x="89093" y="-236"/>
                    <a:pt x="114915" y="25434"/>
                    <a:pt x="115026" y="57228"/>
                  </a:cubicBezTo>
                  <a:cubicBezTo>
                    <a:pt x="115026" y="57283"/>
                    <a:pt x="115026" y="57356"/>
                    <a:pt x="115026" y="57411"/>
                  </a:cubicBezTo>
                  <a:cubicBezTo>
                    <a:pt x="115026" y="89131"/>
                    <a:pt x="89387" y="114856"/>
                    <a:pt x="57684" y="114967"/>
                  </a:cubicBezTo>
                  <a:close/>
                </a:path>
              </a:pathLst>
            </a:custGeom>
            <a:solidFill>
              <a:srgbClr val="FFFFFF"/>
            </a:solidFill>
            <a:ln w="18373" cap="flat">
              <a:noFill/>
              <a:prstDash val="solid"/>
              <a:miter/>
            </a:ln>
          </p:spPr>
          <p:txBody>
            <a:bodyPr rtlCol="0"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1A1628"/>
                </a:solidFill>
                <a:effectLst/>
                <a:uLnTx/>
                <a:uFillTx/>
                <a:latin typeface="Arial" charset="0"/>
                <a:ea typeface="+mn-ea"/>
                <a:cs typeface="+mn-cs"/>
              </a:endParaRPr>
            </a:p>
          </p:txBody>
        </p:sp>
        <p:sp>
          <p:nvSpPr>
            <p:cNvPr id="205" name="Freeform 20">
              <a:extLst>
                <a:ext uri="{FF2B5EF4-FFF2-40B4-BE49-F238E27FC236}">
                  <a16:creationId xmlns:a16="http://schemas.microsoft.com/office/drawing/2014/main" id="{0C758032-126C-C14B-9A23-E4B3389E4044}"/>
                </a:ext>
              </a:extLst>
            </p:cNvPr>
            <p:cNvSpPr/>
            <p:nvPr/>
          </p:nvSpPr>
          <p:spPr bwMode="gray">
            <a:xfrm>
              <a:off x="3535355" y="2736220"/>
              <a:ext cx="195402" cy="195503"/>
            </a:xfrm>
            <a:custGeom>
              <a:avLst/>
              <a:gdLst>
                <a:gd name="connsiteX0" fmla="*/ 57684 w 115051"/>
                <a:gd name="connsiteY0" fmla="*/ 114967 h 115110"/>
                <a:gd name="connsiteX1" fmla="*/ -25 w 115051"/>
                <a:gd name="connsiteY1" fmla="*/ 57595 h 115110"/>
                <a:gd name="connsiteX2" fmla="*/ 57316 w 115051"/>
                <a:gd name="connsiteY2" fmla="*/ -144 h 115110"/>
                <a:gd name="connsiteX3" fmla="*/ 115026 w 115051"/>
                <a:gd name="connsiteY3" fmla="*/ 57228 h 115110"/>
                <a:gd name="connsiteX4" fmla="*/ 115026 w 115051"/>
                <a:gd name="connsiteY4" fmla="*/ 57411 h 115110"/>
                <a:gd name="connsiteX5" fmla="*/ 57684 w 115051"/>
                <a:gd name="connsiteY5" fmla="*/ 114967 h 1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51" h="115110">
                  <a:moveTo>
                    <a:pt x="57684" y="114967"/>
                  </a:moveTo>
                  <a:cubicBezTo>
                    <a:pt x="25907" y="115077"/>
                    <a:pt x="85" y="89388"/>
                    <a:pt x="-25" y="57595"/>
                  </a:cubicBezTo>
                  <a:cubicBezTo>
                    <a:pt x="-136" y="25802"/>
                    <a:pt x="25540" y="-33"/>
                    <a:pt x="57316" y="-144"/>
                  </a:cubicBezTo>
                  <a:cubicBezTo>
                    <a:pt x="89093" y="-236"/>
                    <a:pt x="114915" y="25434"/>
                    <a:pt x="115026" y="57228"/>
                  </a:cubicBezTo>
                  <a:cubicBezTo>
                    <a:pt x="115026" y="57283"/>
                    <a:pt x="115026" y="57356"/>
                    <a:pt x="115026" y="57411"/>
                  </a:cubicBezTo>
                  <a:cubicBezTo>
                    <a:pt x="115026" y="89131"/>
                    <a:pt x="89387" y="114856"/>
                    <a:pt x="57684" y="114967"/>
                  </a:cubicBezTo>
                  <a:close/>
                </a:path>
              </a:pathLst>
            </a:custGeom>
            <a:solidFill>
              <a:srgbClr val="FFFFFF"/>
            </a:solidFill>
            <a:ln w="18373" cap="flat">
              <a:noFill/>
              <a:prstDash val="solid"/>
              <a:miter/>
            </a:ln>
          </p:spPr>
          <p:txBody>
            <a:bodyPr rtlCol="0"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1A1628"/>
                </a:solidFill>
                <a:effectLst/>
                <a:uLnTx/>
                <a:uFillTx/>
                <a:latin typeface="Arial" charset="0"/>
                <a:ea typeface="+mn-ea"/>
                <a:cs typeface="+mn-cs"/>
              </a:endParaRPr>
            </a:p>
          </p:txBody>
        </p:sp>
        <p:sp>
          <p:nvSpPr>
            <p:cNvPr id="115" name="Rectangle 114">
              <a:extLst>
                <a:ext uri="{FF2B5EF4-FFF2-40B4-BE49-F238E27FC236}">
                  <a16:creationId xmlns:a16="http://schemas.microsoft.com/office/drawing/2014/main" id="{D667E7FE-EAE4-7741-AF3B-5588AAB397C3}"/>
                </a:ext>
              </a:extLst>
            </p:cNvPr>
            <p:cNvSpPr/>
            <p:nvPr/>
          </p:nvSpPr>
          <p:spPr>
            <a:xfrm>
              <a:off x="3704323" y="2895277"/>
              <a:ext cx="1464379" cy="400110"/>
            </a:xfrm>
            <a:prstGeom prst="rect">
              <a:avLst/>
            </a:prstGeom>
          </p:spPr>
          <p:txBody>
            <a:bodyPr wrap="square" lIns="0" tIns="0" rIns="0" bIns="0" anchor="ctr">
              <a:spAutoFit/>
            </a:bodyPr>
            <a:lstStyle/>
            <a:p>
              <a:pPr marL="0" marR="0" lvl="1" indent="0" algn="l" defTabSz="914400" rtl="0" eaLnBrk="1" fontAlgn="base"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B0F0"/>
                  </a:solidFill>
                  <a:effectLst/>
                  <a:uLnTx/>
                  <a:uFillTx/>
                  <a:latin typeface="Arial" panose="020B0604020202020204"/>
                  <a:ea typeface="Calibri" panose="020F0502020204030204" pitchFamily="34" charset="0"/>
                  <a:cs typeface="Times New Roman" panose="02020603050405020304" pitchFamily="18" charset="0"/>
                </a:rPr>
                <a:t>Remission in </a:t>
              </a:r>
              <a:br>
                <a:rPr kumimoji="0" lang="en-US" sz="1300" b="1" i="0" u="none" strike="noStrike" kern="1200" cap="none" spc="0" normalizeH="0" baseline="0" noProof="0" dirty="0">
                  <a:ln>
                    <a:noFill/>
                  </a:ln>
                  <a:solidFill>
                    <a:srgbClr val="00B0F0"/>
                  </a:solidFill>
                  <a:effectLst/>
                  <a:uLnTx/>
                  <a:uFillTx/>
                  <a:latin typeface="Arial" panose="020B0604020202020204"/>
                  <a:ea typeface="Calibri" panose="020F0502020204030204" pitchFamily="34" charset="0"/>
                  <a:cs typeface="Times New Roman" panose="02020603050405020304" pitchFamily="18" charset="0"/>
                </a:rPr>
              </a:br>
              <a:r>
                <a:rPr kumimoji="0" lang="en-US" sz="1300" b="1" i="0" u="none" strike="noStrike" kern="1200" cap="none" spc="0" normalizeH="0" baseline="0" noProof="0" dirty="0">
                  <a:ln>
                    <a:noFill/>
                  </a:ln>
                  <a:solidFill>
                    <a:srgbClr val="00B0F0"/>
                  </a:solidFill>
                  <a:effectLst/>
                  <a:uLnTx/>
                  <a:uFillTx/>
                  <a:latin typeface="Arial" panose="020B0604020202020204"/>
                  <a:ea typeface="Calibri" panose="020F0502020204030204" pitchFamily="34" charset="0"/>
                  <a:cs typeface="Times New Roman" panose="02020603050405020304" pitchFamily="18" charset="0"/>
                </a:rPr>
                <a:t>RA researched</a:t>
              </a:r>
            </a:p>
          </p:txBody>
        </p:sp>
        <p:sp>
          <p:nvSpPr>
            <p:cNvPr id="116" name="Rectangle 115">
              <a:extLst>
                <a:ext uri="{FF2B5EF4-FFF2-40B4-BE49-F238E27FC236}">
                  <a16:creationId xmlns:a16="http://schemas.microsoft.com/office/drawing/2014/main" id="{E7BF9310-5BFB-AB47-AAA1-76FD400C7C21}"/>
                </a:ext>
              </a:extLst>
            </p:cNvPr>
            <p:cNvSpPr/>
            <p:nvPr/>
          </p:nvSpPr>
          <p:spPr>
            <a:xfrm>
              <a:off x="3673568" y="3338764"/>
              <a:ext cx="1362277" cy="677108"/>
            </a:xfrm>
            <a:prstGeom prst="rect">
              <a:avLst/>
            </a:prstGeom>
          </p:spPr>
          <p:txBody>
            <a:bodyPr wrap="square" lIns="0" tIns="0" rIns="0" bIns="0">
              <a:spAutoFit/>
            </a:bodyPr>
            <a:lstStyle/>
            <a:p>
              <a:pPr marL="0" marR="0" lvl="1" indent="0" algn="l" defTabSz="914400" rtl="0" eaLnBrk="1" fontAlgn="base" latinLnBrk="0" hangingPunct="1">
                <a:lnSpc>
                  <a:spcPct val="100000"/>
                </a:lnSpc>
                <a:spcBef>
                  <a:spcPts val="1500"/>
                </a:spcBef>
                <a:spcAft>
                  <a:spcPts val="0"/>
                </a:spcAft>
                <a:buClr>
                  <a:srgbClr val="75737D"/>
                </a:buClr>
                <a:buSzPct val="110000"/>
                <a:buFontTx/>
                <a:buNone/>
                <a:tabLst/>
                <a:defRPr/>
              </a:pPr>
              <a:r>
                <a:rPr kumimoji="0" lang="en-US" sz="1100" b="0" i="0" u="none" strike="noStrike" kern="1200" cap="none" spc="0" normalizeH="0" baseline="0" noProof="0" dirty="0">
                  <a:ln>
                    <a:noFill/>
                  </a:ln>
                  <a:solidFill>
                    <a:srgbClr val="1A1628"/>
                  </a:solidFill>
                  <a:effectLst/>
                  <a:uLnTx/>
                  <a:uFillTx/>
                  <a:latin typeface="Arial" panose="020B0604020202020204" pitchFamily="34" charset="0"/>
                  <a:ea typeface="+mn-ea"/>
                  <a:cs typeface="+mn-cs"/>
                </a:rPr>
                <a:t>Academic research started on RA Remission (in observational trials)</a:t>
              </a:r>
            </a:p>
          </p:txBody>
        </p:sp>
        <p:sp>
          <p:nvSpPr>
            <p:cNvPr id="117" name="Rectangle 116">
              <a:extLst>
                <a:ext uri="{FF2B5EF4-FFF2-40B4-BE49-F238E27FC236}">
                  <a16:creationId xmlns:a16="http://schemas.microsoft.com/office/drawing/2014/main" id="{B936F097-12A7-CE42-A8B4-AD93D6A5D531}"/>
                </a:ext>
              </a:extLst>
            </p:cNvPr>
            <p:cNvSpPr/>
            <p:nvPr/>
          </p:nvSpPr>
          <p:spPr>
            <a:xfrm>
              <a:off x="6877896" y="3455613"/>
              <a:ext cx="1222479" cy="677108"/>
            </a:xfrm>
            <a:prstGeom prst="rect">
              <a:avLst/>
            </a:prstGeom>
          </p:spPr>
          <p:txBody>
            <a:bodyPr wrap="square" lIns="0" tIns="0" rIns="0" bIns="0">
              <a:spAutoFit/>
            </a:bodyPr>
            <a:lstStyle/>
            <a:p>
              <a:pPr marL="0" marR="0" lvl="1" indent="0" algn="l" defTabSz="914400" rtl="0" eaLnBrk="1" fontAlgn="base" latinLnBrk="0" hangingPunct="1">
                <a:lnSpc>
                  <a:spcPct val="100000"/>
                </a:lnSpc>
                <a:spcBef>
                  <a:spcPts val="1500"/>
                </a:spcBef>
                <a:spcAft>
                  <a:spcPts val="0"/>
                </a:spcAft>
                <a:buClr>
                  <a:srgbClr val="75737D"/>
                </a:buClr>
                <a:buSzPct val="110000"/>
                <a:buFontTx/>
                <a:buNone/>
                <a:tabLst/>
                <a:defRPr/>
              </a:pPr>
              <a:r>
                <a:rPr kumimoji="0" lang="en-US" sz="1100" b="0" i="0" u="none" strike="noStrike" kern="1200" cap="none" spc="0" normalizeH="0" baseline="0" noProof="0" dirty="0">
                  <a:ln>
                    <a:noFill/>
                  </a:ln>
                  <a:solidFill>
                    <a:srgbClr val="1A1628"/>
                  </a:solidFill>
                  <a:effectLst/>
                  <a:uLnTx/>
                  <a:uFillTx/>
                  <a:latin typeface="Arial" panose="020B0604020202020204" pitchFamily="34" charset="0"/>
                  <a:ea typeface="+mn-ea"/>
                  <a:cs typeface="+mn-cs"/>
                </a:rPr>
                <a:t>Various publications on </a:t>
              </a:r>
              <a:br>
                <a:rPr kumimoji="0" lang="en-US" sz="1100" b="0" i="0" u="none" strike="noStrike" kern="1200" cap="none" spc="0" normalizeH="0" baseline="0" noProof="0" dirty="0">
                  <a:ln>
                    <a:noFill/>
                  </a:ln>
                  <a:solidFill>
                    <a:srgbClr val="1A1628"/>
                  </a:solidFill>
                  <a:effectLst/>
                  <a:uLnTx/>
                  <a:uFillTx/>
                  <a:latin typeface="Arial" panose="020B0604020202020204" pitchFamily="34" charset="0"/>
                  <a:ea typeface="+mn-ea"/>
                  <a:cs typeface="+mn-cs"/>
                </a:rPr>
              </a:br>
              <a:r>
                <a:rPr kumimoji="0" lang="en-US" sz="1100" b="0" i="0" u="none" strike="noStrike" kern="1200" cap="none" spc="0" normalizeH="0" baseline="0" noProof="0" dirty="0">
                  <a:ln>
                    <a:noFill/>
                  </a:ln>
                  <a:solidFill>
                    <a:srgbClr val="1A1628"/>
                  </a:solidFill>
                  <a:effectLst/>
                  <a:uLnTx/>
                  <a:uFillTx/>
                  <a:latin typeface="Arial" panose="020B0604020202020204" pitchFamily="34" charset="0"/>
                  <a:ea typeface="+mn-ea"/>
                  <a:cs typeface="+mn-cs"/>
                </a:rPr>
                <a:t>the ‘best’ definition for RA Remission</a:t>
              </a:r>
            </a:p>
          </p:txBody>
        </p:sp>
        <p:sp>
          <p:nvSpPr>
            <p:cNvPr id="118" name="Rectangle 117">
              <a:extLst>
                <a:ext uri="{FF2B5EF4-FFF2-40B4-BE49-F238E27FC236}">
                  <a16:creationId xmlns:a16="http://schemas.microsoft.com/office/drawing/2014/main" id="{3F54E0C2-CC40-7548-8569-37E6DCD92871}"/>
                </a:ext>
              </a:extLst>
            </p:cNvPr>
            <p:cNvSpPr/>
            <p:nvPr/>
          </p:nvSpPr>
          <p:spPr>
            <a:xfrm>
              <a:off x="8317741" y="2432076"/>
              <a:ext cx="1338765" cy="846386"/>
            </a:xfrm>
            <a:prstGeom prst="rect">
              <a:avLst/>
            </a:prstGeom>
          </p:spPr>
          <p:txBody>
            <a:bodyPr wrap="square" lIns="0" tIns="0" rIns="0" bIns="0">
              <a:spAutoFit/>
            </a:bodyPr>
            <a:lstStyle/>
            <a:p>
              <a:pPr marL="0" marR="0" lvl="1" indent="0" algn="l" defTabSz="914400" rtl="0" eaLnBrk="1" fontAlgn="base" latinLnBrk="0" hangingPunct="1">
                <a:lnSpc>
                  <a:spcPct val="100000"/>
                </a:lnSpc>
                <a:spcBef>
                  <a:spcPts val="1500"/>
                </a:spcBef>
                <a:spcAft>
                  <a:spcPts val="0"/>
                </a:spcAft>
                <a:buClr>
                  <a:srgbClr val="75737D"/>
                </a:buClr>
                <a:buSzPct val="110000"/>
                <a:buFontTx/>
                <a:buNone/>
                <a:tabLst/>
                <a:defRPr/>
              </a:pPr>
              <a:r>
                <a:rPr kumimoji="0" lang="en-US" sz="1100" b="0" i="0" u="none" strike="noStrike" kern="1200" cap="none" spc="0" normalizeH="0" baseline="0" noProof="0" dirty="0">
                  <a:ln>
                    <a:noFill/>
                  </a:ln>
                  <a:solidFill>
                    <a:srgbClr val="1A1628"/>
                  </a:solidFill>
                  <a:effectLst/>
                  <a:uLnTx/>
                  <a:uFillTx/>
                  <a:latin typeface="Arial" panose="020B0604020202020204" pitchFamily="34" charset="0"/>
                  <a:ea typeface="+mn-ea"/>
                  <a:cs typeface="+mn-cs"/>
                </a:rPr>
                <a:t>Remission as the primary endpoint is given as the </a:t>
              </a:r>
              <a:br>
                <a:rPr kumimoji="0" lang="en-US" sz="1100" b="0" i="0" u="none" strike="noStrike" kern="1200" cap="none" spc="0" normalizeH="0" baseline="0" noProof="0" dirty="0">
                  <a:ln>
                    <a:noFill/>
                  </a:ln>
                  <a:solidFill>
                    <a:srgbClr val="1A1628"/>
                  </a:solidFill>
                  <a:effectLst/>
                  <a:uLnTx/>
                  <a:uFillTx/>
                  <a:latin typeface="Arial" panose="020B0604020202020204" pitchFamily="34" charset="0"/>
                  <a:ea typeface="+mn-ea"/>
                  <a:cs typeface="+mn-cs"/>
                </a:rPr>
              </a:br>
              <a:r>
                <a:rPr kumimoji="0" lang="en-US" sz="1100" b="0" i="0" u="none" strike="noStrike" kern="1200" cap="none" spc="0" normalizeH="0" baseline="0" noProof="0" dirty="0">
                  <a:ln>
                    <a:noFill/>
                  </a:ln>
                  <a:solidFill>
                    <a:srgbClr val="1A1628"/>
                  </a:solidFill>
                  <a:effectLst/>
                  <a:uLnTx/>
                  <a:uFillTx/>
                  <a:latin typeface="Arial" panose="020B0604020202020204" pitchFamily="34" charset="0"/>
                  <a:ea typeface="+mn-ea"/>
                  <a:cs typeface="+mn-cs"/>
                </a:rPr>
                <a:t>number one recommendation</a:t>
              </a:r>
            </a:p>
          </p:txBody>
        </p:sp>
        <p:sp>
          <p:nvSpPr>
            <p:cNvPr id="119" name="Rectangle 118">
              <a:extLst>
                <a:ext uri="{FF2B5EF4-FFF2-40B4-BE49-F238E27FC236}">
                  <a16:creationId xmlns:a16="http://schemas.microsoft.com/office/drawing/2014/main" id="{FAF0A3BC-F5AC-954B-90FF-ABF3FE03CFFC}"/>
                </a:ext>
              </a:extLst>
            </p:cNvPr>
            <p:cNvSpPr/>
            <p:nvPr/>
          </p:nvSpPr>
          <p:spPr>
            <a:xfrm>
              <a:off x="6877895" y="2816743"/>
              <a:ext cx="1124140" cy="600164"/>
            </a:xfrm>
            <a:prstGeom prst="rect">
              <a:avLst/>
            </a:prstGeom>
          </p:spPr>
          <p:txBody>
            <a:bodyPr wrap="square" lIns="0" tIns="0" rIns="0" bIns="0" anchor="ctr">
              <a:spAutoFit/>
            </a:bodyPr>
            <a:lstStyle/>
            <a:p>
              <a:pPr marL="0" marR="0" lvl="1" indent="0" algn="l" defTabSz="914400" rtl="0" eaLnBrk="1" fontAlgn="base"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B0F0"/>
                  </a:solidFill>
                  <a:effectLst/>
                  <a:uLnTx/>
                  <a:uFillTx/>
                  <a:latin typeface="Arial" panose="020B0604020202020204"/>
                  <a:ea typeface="Calibri" panose="020F0502020204030204" pitchFamily="34" charset="0"/>
                  <a:cs typeface="Times New Roman" panose="02020603050405020304" pitchFamily="18" charset="0"/>
                </a:rPr>
                <a:t>Remission Definition debated</a:t>
              </a:r>
            </a:p>
          </p:txBody>
        </p:sp>
        <p:sp>
          <p:nvSpPr>
            <p:cNvPr id="120" name="Rectangle 119">
              <a:extLst>
                <a:ext uri="{FF2B5EF4-FFF2-40B4-BE49-F238E27FC236}">
                  <a16:creationId xmlns:a16="http://schemas.microsoft.com/office/drawing/2014/main" id="{F1232AD5-8DBA-A248-99F8-68579C5C6AE8}"/>
                </a:ext>
              </a:extLst>
            </p:cNvPr>
            <p:cNvSpPr/>
            <p:nvPr/>
          </p:nvSpPr>
          <p:spPr>
            <a:xfrm>
              <a:off x="8337523" y="1772769"/>
              <a:ext cx="2503502" cy="600164"/>
            </a:xfrm>
            <a:prstGeom prst="rect">
              <a:avLst/>
            </a:prstGeom>
          </p:spPr>
          <p:txBody>
            <a:bodyPr wrap="square" lIns="0" tIns="0" rIns="0" bIns="0" anchor="ctr">
              <a:spAutoFit/>
            </a:bodyPr>
            <a:lstStyle/>
            <a:p>
              <a:pPr marL="0" marR="0" lvl="1" indent="0" algn="l" defTabSz="914400" rtl="0" eaLnBrk="1" fontAlgn="base"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B0F0"/>
                  </a:solidFill>
                  <a:effectLst/>
                  <a:uLnTx/>
                  <a:uFillTx/>
                  <a:latin typeface="Arial" panose="020B0604020202020204"/>
                  <a:ea typeface="Calibri" panose="020F0502020204030204" pitchFamily="34" charset="0"/>
                  <a:cs typeface="Times New Roman" panose="02020603050405020304" pitchFamily="18" charset="0"/>
                </a:rPr>
                <a:t>International task force (ACR/EULAR) developed recommendations to treat RA</a:t>
              </a:r>
              <a:endParaRPr kumimoji="0" lang="en-US" sz="1300" b="1" i="0" u="none" strike="noStrike" kern="1200" cap="none" spc="0" normalizeH="0" baseline="30000" noProof="0" dirty="0">
                <a:ln>
                  <a:noFill/>
                </a:ln>
                <a:solidFill>
                  <a:srgbClr val="00B0F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4FEB95ED-9F35-314D-A5E2-CD03D656A52A}"/>
                </a:ext>
              </a:extLst>
            </p:cNvPr>
            <p:cNvSpPr txBox="1"/>
            <p:nvPr/>
          </p:nvSpPr>
          <p:spPr>
            <a:xfrm>
              <a:off x="8006578" y="4973529"/>
              <a:ext cx="387671" cy="215444"/>
            </a:xfrm>
            <a:prstGeom prst="rect">
              <a:avLst/>
            </a:prstGeom>
            <a:noFill/>
            <a:ln>
              <a:noFill/>
              <a:miter lim="800000"/>
            </a:ln>
          </p:spPr>
          <p:txBody>
            <a:bodyPr wrap="none" lIns="0" tIns="0" rIns="0" bIns="0"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A1628"/>
                  </a:solidFill>
                  <a:effectLst/>
                  <a:uLnTx/>
                  <a:uFillTx/>
                  <a:latin typeface="Arial" charset="0"/>
                  <a:ea typeface="+mn-ea"/>
                  <a:cs typeface="+mn-cs"/>
                </a:rPr>
                <a:t>2011</a:t>
              </a:r>
            </a:p>
          </p:txBody>
        </p:sp>
        <p:sp>
          <p:nvSpPr>
            <p:cNvPr id="122" name="TextBox 121">
              <a:extLst>
                <a:ext uri="{FF2B5EF4-FFF2-40B4-BE49-F238E27FC236}">
                  <a16:creationId xmlns:a16="http://schemas.microsoft.com/office/drawing/2014/main" id="{640C49E4-1D7D-D44C-A30F-62E19B652644}"/>
                </a:ext>
              </a:extLst>
            </p:cNvPr>
            <p:cNvSpPr txBox="1"/>
            <p:nvPr/>
          </p:nvSpPr>
          <p:spPr>
            <a:xfrm>
              <a:off x="4963365" y="4973529"/>
              <a:ext cx="397546" cy="215444"/>
            </a:xfrm>
            <a:prstGeom prst="rect">
              <a:avLst/>
            </a:prstGeom>
            <a:noFill/>
            <a:ln>
              <a:noFill/>
              <a:miter lim="800000"/>
            </a:ln>
          </p:spPr>
          <p:txBody>
            <a:bodyPr wrap="none" lIns="0" tIns="0" rIns="0" bIns="0"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A1628"/>
                  </a:solidFill>
                  <a:effectLst/>
                  <a:uLnTx/>
                  <a:uFillTx/>
                  <a:latin typeface="Arial" charset="0"/>
                  <a:ea typeface="+mn-ea"/>
                  <a:cs typeface="+mn-cs"/>
                </a:rPr>
                <a:t>1998</a:t>
              </a:r>
            </a:p>
          </p:txBody>
        </p:sp>
        <p:sp>
          <p:nvSpPr>
            <p:cNvPr id="123" name="TextBox 122">
              <a:extLst>
                <a:ext uri="{FF2B5EF4-FFF2-40B4-BE49-F238E27FC236}">
                  <a16:creationId xmlns:a16="http://schemas.microsoft.com/office/drawing/2014/main" id="{ED5E509B-7015-2043-A05A-CA5DFA55AFC6}"/>
                </a:ext>
              </a:extLst>
            </p:cNvPr>
            <p:cNvSpPr txBox="1"/>
            <p:nvPr/>
          </p:nvSpPr>
          <p:spPr>
            <a:xfrm>
              <a:off x="2923568" y="4973529"/>
              <a:ext cx="1327224" cy="215444"/>
            </a:xfrm>
            <a:prstGeom prst="rect">
              <a:avLst/>
            </a:prstGeom>
            <a:noFill/>
            <a:ln>
              <a:noFill/>
              <a:miter lim="800000"/>
            </a:ln>
          </p:spPr>
          <p:txBody>
            <a:bodyPr wrap="square" lIns="0" tIns="0" rIns="0" bIns="0"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A1628"/>
                  </a:solidFill>
                  <a:effectLst/>
                  <a:uLnTx/>
                  <a:uFillTx/>
                  <a:latin typeface="Arial" charset="0"/>
                  <a:ea typeface="+mn-ea"/>
                  <a:cs typeface="+mn-cs"/>
                </a:rPr>
                <a:t>1980s – 1990s</a:t>
              </a:r>
            </a:p>
          </p:txBody>
        </p:sp>
        <p:sp>
          <p:nvSpPr>
            <p:cNvPr id="195" name="Freeform 20">
              <a:extLst>
                <a:ext uri="{FF2B5EF4-FFF2-40B4-BE49-F238E27FC236}">
                  <a16:creationId xmlns:a16="http://schemas.microsoft.com/office/drawing/2014/main" id="{D7E66E96-7A82-B942-AD40-73AD5738BD5A}"/>
                </a:ext>
              </a:extLst>
            </p:cNvPr>
            <p:cNvSpPr/>
            <p:nvPr/>
          </p:nvSpPr>
          <p:spPr bwMode="gray">
            <a:xfrm>
              <a:off x="306782" y="2196875"/>
              <a:ext cx="195403" cy="195503"/>
            </a:xfrm>
            <a:custGeom>
              <a:avLst/>
              <a:gdLst>
                <a:gd name="connsiteX0" fmla="*/ 57684 w 115051"/>
                <a:gd name="connsiteY0" fmla="*/ 114967 h 115110"/>
                <a:gd name="connsiteX1" fmla="*/ -25 w 115051"/>
                <a:gd name="connsiteY1" fmla="*/ 57595 h 115110"/>
                <a:gd name="connsiteX2" fmla="*/ 57316 w 115051"/>
                <a:gd name="connsiteY2" fmla="*/ -144 h 115110"/>
                <a:gd name="connsiteX3" fmla="*/ 115026 w 115051"/>
                <a:gd name="connsiteY3" fmla="*/ 57228 h 115110"/>
                <a:gd name="connsiteX4" fmla="*/ 115026 w 115051"/>
                <a:gd name="connsiteY4" fmla="*/ 57411 h 115110"/>
                <a:gd name="connsiteX5" fmla="*/ 57684 w 115051"/>
                <a:gd name="connsiteY5" fmla="*/ 114967 h 1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51" h="115110">
                  <a:moveTo>
                    <a:pt x="57684" y="114967"/>
                  </a:moveTo>
                  <a:cubicBezTo>
                    <a:pt x="25907" y="115077"/>
                    <a:pt x="85" y="89388"/>
                    <a:pt x="-25" y="57595"/>
                  </a:cubicBezTo>
                  <a:cubicBezTo>
                    <a:pt x="-136" y="25802"/>
                    <a:pt x="25540" y="-33"/>
                    <a:pt x="57316" y="-144"/>
                  </a:cubicBezTo>
                  <a:cubicBezTo>
                    <a:pt x="89093" y="-236"/>
                    <a:pt x="114915" y="25434"/>
                    <a:pt x="115026" y="57228"/>
                  </a:cubicBezTo>
                  <a:cubicBezTo>
                    <a:pt x="115026" y="57283"/>
                    <a:pt x="115026" y="57356"/>
                    <a:pt x="115026" y="57411"/>
                  </a:cubicBezTo>
                  <a:cubicBezTo>
                    <a:pt x="115026" y="89131"/>
                    <a:pt x="89387" y="114856"/>
                    <a:pt x="57684" y="114967"/>
                  </a:cubicBezTo>
                  <a:close/>
                </a:path>
              </a:pathLst>
            </a:custGeom>
            <a:solidFill>
              <a:srgbClr val="FFFFFF"/>
            </a:solidFill>
            <a:ln w="18373" cap="flat">
              <a:noFill/>
              <a:prstDash val="solid"/>
              <a:miter/>
            </a:ln>
          </p:spPr>
          <p:txBody>
            <a:bodyPr rtlCol="0"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1A1628"/>
                </a:solidFill>
                <a:effectLst/>
                <a:uLnTx/>
                <a:uFillTx/>
                <a:latin typeface="Arial" charset="0"/>
                <a:ea typeface="+mn-ea"/>
                <a:cs typeface="+mn-cs"/>
              </a:endParaRPr>
            </a:p>
          </p:txBody>
        </p:sp>
        <p:sp>
          <p:nvSpPr>
            <p:cNvPr id="125" name="Rectangle 124">
              <a:extLst>
                <a:ext uri="{FF2B5EF4-FFF2-40B4-BE49-F238E27FC236}">
                  <a16:creationId xmlns:a16="http://schemas.microsoft.com/office/drawing/2014/main" id="{B09A73D0-7C35-C742-89A2-DAC09EE4B14F}"/>
                </a:ext>
              </a:extLst>
            </p:cNvPr>
            <p:cNvSpPr/>
            <p:nvPr/>
          </p:nvSpPr>
          <p:spPr>
            <a:xfrm>
              <a:off x="2220839" y="2346863"/>
              <a:ext cx="1116074" cy="738664"/>
            </a:xfrm>
            <a:prstGeom prst="rect">
              <a:avLst/>
            </a:prstGeom>
          </p:spPr>
          <p:txBody>
            <a:bodyPr wrap="square" lIns="0" tIns="0" rIns="0" bIns="0">
              <a:spAutoFit/>
            </a:bodyPr>
            <a:lstStyle/>
            <a:p>
              <a:pPr marL="0" marR="0" lvl="1" indent="0" algn="l" defTabSz="914400" rtl="0" eaLnBrk="1" fontAlgn="base" latinLnBrk="0" hangingPunct="1">
                <a:lnSpc>
                  <a:spcPct val="100000"/>
                </a:lnSpc>
                <a:spcBef>
                  <a:spcPts val="1500"/>
                </a:spcBef>
                <a:spcAft>
                  <a:spcPts val="0"/>
                </a:spcAft>
                <a:buClr>
                  <a:srgbClr val="75737D"/>
                </a:buClr>
                <a:buSzPct val="110000"/>
                <a:buFontTx/>
                <a:buNone/>
                <a:tabLst/>
                <a:defRPr/>
              </a:pPr>
              <a:r>
                <a:rPr kumimoji="0" lang="en-US" sz="1200" b="0" i="0" u="none" strike="noStrike" kern="1200" cap="none" spc="0" normalizeH="0" baseline="0" noProof="0" dirty="0">
                  <a:ln>
                    <a:noFill/>
                  </a:ln>
                  <a:solidFill>
                    <a:srgbClr val="1A1628"/>
                  </a:solidFill>
                  <a:effectLst/>
                  <a:uLnTx/>
                  <a:uFillTx/>
                  <a:latin typeface="Arial" panose="020B0604020202020204" pitchFamily="34" charset="0"/>
                  <a:ea typeface="+mn-ea"/>
                  <a:cs typeface="+mn-cs"/>
                </a:rPr>
                <a:t>‘Work horse’ in RA treatment (may achieve </a:t>
              </a:r>
              <a:r>
                <a:rPr kumimoji="0" lang="en-US" sz="1100" b="0" i="0" u="none" strike="noStrike" kern="1200" cap="none" spc="0" normalizeH="0" baseline="0" noProof="0" dirty="0">
                  <a:ln>
                    <a:noFill/>
                  </a:ln>
                  <a:solidFill>
                    <a:srgbClr val="1A1628"/>
                  </a:solidFill>
                  <a:effectLst/>
                  <a:uLnTx/>
                  <a:uFillTx/>
                  <a:latin typeface="Arial" panose="020B0604020202020204" pitchFamily="34" charset="0"/>
                  <a:ea typeface="+mn-ea"/>
                  <a:cs typeface="+mn-cs"/>
                </a:rPr>
                <a:t>Remission</a:t>
              </a:r>
              <a:r>
                <a:rPr kumimoji="0" lang="en-US" sz="1200" b="0" i="0" u="none" strike="noStrike" kern="1200" cap="none" spc="0" normalizeH="0" baseline="0" noProof="0" dirty="0">
                  <a:ln>
                    <a:noFill/>
                  </a:ln>
                  <a:solidFill>
                    <a:srgbClr val="1A1628"/>
                  </a:solidFill>
                  <a:effectLst/>
                  <a:uLnTx/>
                  <a:uFillTx/>
                  <a:latin typeface="Arial" panose="020B0604020202020204" pitchFamily="34" charset="0"/>
                  <a:ea typeface="+mn-ea"/>
                  <a:cs typeface="+mn-cs"/>
                </a:rPr>
                <a:t>)</a:t>
              </a:r>
            </a:p>
          </p:txBody>
        </p:sp>
        <p:sp>
          <p:nvSpPr>
            <p:cNvPr id="126" name="Rectangle 125">
              <a:extLst>
                <a:ext uri="{FF2B5EF4-FFF2-40B4-BE49-F238E27FC236}">
                  <a16:creationId xmlns:a16="http://schemas.microsoft.com/office/drawing/2014/main" id="{8259DEA0-C88C-444F-A8D7-62B9DABCE7FE}"/>
                </a:ext>
              </a:extLst>
            </p:cNvPr>
            <p:cNvSpPr/>
            <p:nvPr/>
          </p:nvSpPr>
          <p:spPr>
            <a:xfrm>
              <a:off x="2200779" y="1865921"/>
              <a:ext cx="1323712" cy="400110"/>
            </a:xfrm>
            <a:prstGeom prst="rect">
              <a:avLst/>
            </a:prstGeom>
          </p:spPr>
          <p:txBody>
            <a:bodyPr wrap="square" lIns="0" tIns="0" rIns="0" bIns="0" anchor="ctr">
              <a:spAutoFit/>
            </a:bodyPr>
            <a:lstStyle/>
            <a:p>
              <a:pPr marL="0" marR="0" lvl="1" indent="0" algn="l" defTabSz="914400" rtl="0" eaLnBrk="1" fontAlgn="base"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B0F0"/>
                  </a:solidFill>
                  <a:effectLst/>
                  <a:uLnTx/>
                  <a:uFillTx/>
                  <a:latin typeface="Arial" panose="020B0604020202020204"/>
                  <a:ea typeface="Calibri" panose="020F0502020204030204" pitchFamily="34" charset="0"/>
                  <a:cs typeface="Times New Roman" panose="02020603050405020304" pitchFamily="18" charset="0"/>
                </a:rPr>
                <a:t>Introduction of Methotrexate</a:t>
              </a:r>
              <a:endParaRPr kumimoji="0" lang="en-US" sz="1300" b="1" i="0" u="none" strike="noStrike" kern="1200" cap="none" spc="0" normalizeH="0" baseline="30000" noProof="0" dirty="0">
                <a:ln>
                  <a:noFill/>
                </a:ln>
                <a:solidFill>
                  <a:srgbClr val="00B0F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27" name="TextBox 126">
              <a:extLst>
                <a:ext uri="{FF2B5EF4-FFF2-40B4-BE49-F238E27FC236}">
                  <a16:creationId xmlns:a16="http://schemas.microsoft.com/office/drawing/2014/main" id="{62E11387-7527-1F45-B899-2062C1DCCD4B}"/>
                </a:ext>
              </a:extLst>
            </p:cNvPr>
            <p:cNvSpPr txBox="1"/>
            <p:nvPr/>
          </p:nvSpPr>
          <p:spPr>
            <a:xfrm>
              <a:off x="135876" y="4973529"/>
              <a:ext cx="410324" cy="215444"/>
            </a:xfrm>
            <a:prstGeom prst="rect">
              <a:avLst/>
            </a:prstGeom>
            <a:noFill/>
            <a:ln>
              <a:noFill/>
              <a:miter lim="800000"/>
            </a:ln>
          </p:spPr>
          <p:txBody>
            <a:bodyPr wrap="none" lIns="0" tIns="0" rIns="0" bIns="0"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A1628"/>
                  </a:solidFill>
                  <a:effectLst/>
                  <a:uLnTx/>
                  <a:uFillTx/>
                  <a:latin typeface="Arial" charset="0"/>
                  <a:ea typeface="+mn-ea"/>
                  <a:cs typeface="+mn-cs"/>
                </a:rPr>
                <a:t>1981</a:t>
              </a:r>
            </a:p>
          </p:txBody>
        </p:sp>
        <p:sp>
          <p:nvSpPr>
            <p:cNvPr id="128" name="TextBox 127">
              <a:extLst>
                <a:ext uri="{FF2B5EF4-FFF2-40B4-BE49-F238E27FC236}">
                  <a16:creationId xmlns:a16="http://schemas.microsoft.com/office/drawing/2014/main" id="{D9568AD8-7580-B74A-BBDB-0DE3366F2818}"/>
                </a:ext>
              </a:extLst>
            </p:cNvPr>
            <p:cNvSpPr txBox="1"/>
            <p:nvPr/>
          </p:nvSpPr>
          <p:spPr>
            <a:xfrm>
              <a:off x="9622634" y="4973529"/>
              <a:ext cx="455253" cy="215444"/>
            </a:xfrm>
            <a:prstGeom prst="rect">
              <a:avLst/>
            </a:prstGeom>
            <a:noFill/>
            <a:ln>
              <a:noFill/>
              <a:miter lim="800000"/>
            </a:ln>
          </p:spPr>
          <p:txBody>
            <a:bodyPr wrap="square" lIns="0" tIns="0" rIns="0" bIns="0"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A1628"/>
                  </a:solidFill>
                  <a:effectLst/>
                  <a:uLnTx/>
                  <a:uFillTx/>
                  <a:latin typeface="Arial" charset="0"/>
                  <a:ea typeface="+mn-ea"/>
                  <a:cs typeface="+mn-cs"/>
                </a:rPr>
                <a:t>2015</a:t>
              </a:r>
            </a:p>
          </p:txBody>
        </p:sp>
        <p:sp>
          <p:nvSpPr>
            <p:cNvPr id="129" name="Rectangle 128">
              <a:extLst>
                <a:ext uri="{FF2B5EF4-FFF2-40B4-BE49-F238E27FC236}">
                  <a16:creationId xmlns:a16="http://schemas.microsoft.com/office/drawing/2014/main" id="{E638E94F-C29B-8146-847F-69C98E29FC63}"/>
                </a:ext>
              </a:extLst>
            </p:cNvPr>
            <p:cNvSpPr/>
            <p:nvPr/>
          </p:nvSpPr>
          <p:spPr>
            <a:xfrm>
              <a:off x="9974098" y="2958076"/>
              <a:ext cx="1702248" cy="600164"/>
            </a:xfrm>
            <a:prstGeom prst="rect">
              <a:avLst/>
            </a:prstGeom>
          </p:spPr>
          <p:txBody>
            <a:bodyPr wrap="square" lIns="0" tIns="0" rIns="0" bIns="0" anchor="ctr">
              <a:spAutoFit/>
            </a:bodyPr>
            <a:lstStyle/>
            <a:p>
              <a:pPr marL="0" marR="0" lvl="1" indent="0" algn="l" defTabSz="914400" rtl="0" eaLnBrk="1" fontAlgn="base"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B0F0"/>
                  </a:solidFill>
                  <a:effectLst/>
                  <a:uLnTx/>
                  <a:uFillTx/>
                  <a:latin typeface="Arial" panose="020B0604020202020204"/>
                  <a:ea typeface="Calibri" panose="020F0502020204030204" pitchFamily="34" charset="0"/>
                  <a:cs typeface="Times New Roman" panose="02020603050405020304" pitchFamily="18" charset="0"/>
                </a:rPr>
                <a:t>ACR updated guidelines for Remission in RA</a:t>
              </a:r>
              <a:endParaRPr kumimoji="0" lang="en-US" sz="1300" b="1" i="0" u="none" strike="noStrike" kern="1200" cap="none" spc="0" normalizeH="0" baseline="30000" noProof="0" dirty="0">
                <a:ln>
                  <a:noFill/>
                </a:ln>
                <a:solidFill>
                  <a:srgbClr val="00B0F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30" name="TextBox 129">
              <a:extLst>
                <a:ext uri="{FF2B5EF4-FFF2-40B4-BE49-F238E27FC236}">
                  <a16:creationId xmlns:a16="http://schemas.microsoft.com/office/drawing/2014/main" id="{527575EB-CE9B-584D-8D5D-573D4FB018E5}"/>
                </a:ext>
              </a:extLst>
            </p:cNvPr>
            <p:cNvSpPr txBox="1"/>
            <p:nvPr/>
          </p:nvSpPr>
          <p:spPr>
            <a:xfrm>
              <a:off x="1792204" y="4973529"/>
              <a:ext cx="512905" cy="215444"/>
            </a:xfrm>
            <a:prstGeom prst="rect">
              <a:avLst/>
            </a:prstGeom>
            <a:noFill/>
            <a:ln>
              <a:noFill/>
              <a:miter lim="800000"/>
            </a:ln>
          </p:spPr>
          <p:txBody>
            <a:bodyPr wrap="none" lIns="0" tIns="0" rIns="0" bIns="0"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A1628"/>
                  </a:solidFill>
                  <a:effectLst/>
                  <a:uLnTx/>
                  <a:uFillTx/>
                  <a:latin typeface="Arial" charset="0"/>
                  <a:ea typeface="+mn-ea"/>
                  <a:cs typeface="+mn-cs"/>
                </a:rPr>
                <a:t>1980s</a:t>
              </a:r>
            </a:p>
          </p:txBody>
        </p:sp>
        <p:sp>
          <p:nvSpPr>
            <p:cNvPr id="193" name="Freeform 20">
              <a:extLst>
                <a:ext uri="{FF2B5EF4-FFF2-40B4-BE49-F238E27FC236}">
                  <a16:creationId xmlns:a16="http://schemas.microsoft.com/office/drawing/2014/main" id="{0690B513-D467-DB43-B766-0EAC381A6325}"/>
                </a:ext>
              </a:extLst>
            </p:cNvPr>
            <p:cNvSpPr/>
            <p:nvPr/>
          </p:nvSpPr>
          <p:spPr bwMode="gray">
            <a:xfrm>
              <a:off x="1979553" y="1603589"/>
              <a:ext cx="195403" cy="195503"/>
            </a:xfrm>
            <a:custGeom>
              <a:avLst/>
              <a:gdLst>
                <a:gd name="connsiteX0" fmla="*/ 57684 w 115051"/>
                <a:gd name="connsiteY0" fmla="*/ 114967 h 115110"/>
                <a:gd name="connsiteX1" fmla="*/ -25 w 115051"/>
                <a:gd name="connsiteY1" fmla="*/ 57595 h 115110"/>
                <a:gd name="connsiteX2" fmla="*/ 57316 w 115051"/>
                <a:gd name="connsiteY2" fmla="*/ -144 h 115110"/>
                <a:gd name="connsiteX3" fmla="*/ 115026 w 115051"/>
                <a:gd name="connsiteY3" fmla="*/ 57228 h 115110"/>
                <a:gd name="connsiteX4" fmla="*/ 115026 w 115051"/>
                <a:gd name="connsiteY4" fmla="*/ 57411 h 115110"/>
                <a:gd name="connsiteX5" fmla="*/ 57684 w 115051"/>
                <a:gd name="connsiteY5" fmla="*/ 114967 h 1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51" h="115110">
                  <a:moveTo>
                    <a:pt x="57684" y="114967"/>
                  </a:moveTo>
                  <a:cubicBezTo>
                    <a:pt x="25907" y="115077"/>
                    <a:pt x="85" y="89388"/>
                    <a:pt x="-25" y="57595"/>
                  </a:cubicBezTo>
                  <a:cubicBezTo>
                    <a:pt x="-136" y="25802"/>
                    <a:pt x="25540" y="-33"/>
                    <a:pt x="57316" y="-144"/>
                  </a:cubicBezTo>
                  <a:cubicBezTo>
                    <a:pt x="89093" y="-236"/>
                    <a:pt x="114915" y="25434"/>
                    <a:pt x="115026" y="57228"/>
                  </a:cubicBezTo>
                  <a:cubicBezTo>
                    <a:pt x="115026" y="57283"/>
                    <a:pt x="115026" y="57356"/>
                    <a:pt x="115026" y="57411"/>
                  </a:cubicBezTo>
                  <a:cubicBezTo>
                    <a:pt x="115026" y="89131"/>
                    <a:pt x="89387" y="114856"/>
                    <a:pt x="57684" y="114967"/>
                  </a:cubicBezTo>
                  <a:close/>
                </a:path>
              </a:pathLst>
            </a:custGeom>
            <a:solidFill>
              <a:srgbClr val="FFFFFF"/>
            </a:solidFill>
            <a:ln w="18373" cap="flat">
              <a:noFill/>
              <a:prstDash val="solid"/>
              <a:miter/>
            </a:ln>
          </p:spPr>
          <p:txBody>
            <a:bodyPr rtlCol="0"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1A1628"/>
                </a:solidFill>
                <a:effectLst/>
                <a:uLnTx/>
                <a:uFillTx/>
                <a:latin typeface="Arial" charset="0"/>
                <a:ea typeface="+mn-ea"/>
                <a:cs typeface="+mn-cs"/>
              </a:endParaRPr>
            </a:p>
          </p:txBody>
        </p:sp>
        <p:sp>
          <p:nvSpPr>
            <p:cNvPr id="142" name="Rectangle 141">
              <a:extLst>
                <a:ext uri="{FF2B5EF4-FFF2-40B4-BE49-F238E27FC236}">
                  <a16:creationId xmlns:a16="http://schemas.microsoft.com/office/drawing/2014/main" id="{78A208FB-7579-E845-A77D-9B40DC12CC9F}"/>
                </a:ext>
              </a:extLst>
            </p:cNvPr>
            <p:cNvSpPr/>
            <p:nvPr/>
          </p:nvSpPr>
          <p:spPr>
            <a:xfrm>
              <a:off x="580474" y="2629497"/>
              <a:ext cx="1194436" cy="1015663"/>
            </a:xfrm>
            <a:prstGeom prst="rect">
              <a:avLst/>
            </a:prstGeom>
          </p:spPr>
          <p:txBody>
            <a:bodyPr wrap="square" lIns="0" tIns="0" rIns="0" bIns="0">
              <a:spAutoFit/>
            </a:bodyPr>
            <a:lstStyle/>
            <a:p>
              <a:pPr marL="0" marR="0" lvl="1" indent="0" algn="l" defTabSz="914400" rtl="0" eaLnBrk="1" fontAlgn="base" latinLnBrk="0" hangingPunct="1">
                <a:lnSpc>
                  <a:spcPct val="100000"/>
                </a:lnSpc>
                <a:spcBef>
                  <a:spcPts val="1500"/>
                </a:spcBef>
                <a:spcAft>
                  <a:spcPts val="0"/>
                </a:spcAft>
                <a:buClr>
                  <a:srgbClr val="75737D"/>
                </a:buClr>
                <a:buSzPct val="110000"/>
                <a:buFontTx/>
                <a:buNone/>
                <a:tabLst/>
                <a:defRPr/>
              </a:pPr>
              <a:r>
                <a:rPr kumimoji="0" lang="en-US" sz="1100" b="0" i="0" u="none" strike="noStrike" kern="1200" cap="none" spc="0" normalizeH="0" baseline="0" noProof="0" dirty="0">
                  <a:ln>
                    <a:noFill/>
                  </a:ln>
                  <a:solidFill>
                    <a:srgbClr val="1A1628"/>
                  </a:solidFill>
                  <a:effectLst/>
                  <a:uLnTx/>
                  <a:uFillTx/>
                  <a:latin typeface="Arial" panose="020B0604020202020204" pitchFamily="34" charset="0"/>
                  <a:ea typeface="+mn-ea"/>
                  <a:cs typeface="+mn-cs"/>
                </a:rPr>
                <a:t>Preliminary criteria defined for Remission, however, was not universally accepted </a:t>
              </a:r>
            </a:p>
          </p:txBody>
        </p:sp>
        <p:sp>
          <p:nvSpPr>
            <p:cNvPr id="143" name="Rectangle 142">
              <a:extLst>
                <a:ext uri="{FF2B5EF4-FFF2-40B4-BE49-F238E27FC236}">
                  <a16:creationId xmlns:a16="http://schemas.microsoft.com/office/drawing/2014/main" id="{A1DF13EC-A097-D547-8788-A363A72581A5}"/>
                </a:ext>
              </a:extLst>
            </p:cNvPr>
            <p:cNvSpPr/>
            <p:nvPr/>
          </p:nvSpPr>
          <p:spPr>
            <a:xfrm>
              <a:off x="568510" y="1777989"/>
              <a:ext cx="1491261" cy="800219"/>
            </a:xfrm>
            <a:prstGeom prst="rect">
              <a:avLst/>
            </a:prstGeom>
          </p:spPr>
          <p:txBody>
            <a:bodyPr wrap="square" lIns="0" tIns="0" rIns="0" bIns="0" anchor="ctr">
              <a:spAutoFit/>
            </a:bodyPr>
            <a:lstStyle/>
            <a:p>
              <a:pPr marL="0" marR="0" lvl="1" indent="0" algn="l" defTabSz="914400" rtl="0" eaLnBrk="1" fontAlgn="base"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B0F0"/>
                  </a:solidFill>
                  <a:effectLst/>
                  <a:uLnTx/>
                  <a:uFillTx/>
                  <a:latin typeface="Arial" panose="020B0604020202020204"/>
                  <a:ea typeface="Calibri" panose="020F0502020204030204" pitchFamily="34" charset="0"/>
                  <a:cs typeface="Times New Roman" panose="02020603050405020304" pitchFamily="18" charset="0"/>
                </a:rPr>
                <a:t>ARA defined preliminary criteria of Remission</a:t>
              </a:r>
            </a:p>
          </p:txBody>
        </p:sp>
        <p:sp>
          <p:nvSpPr>
            <p:cNvPr id="144" name="Rectangle 143">
              <a:extLst>
                <a:ext uri="{FF2B5EF4-FFF2-40B4-BE49-F238E27FC236}">
                  <a16:creationId xmlns:a16="http://schemas.microsoft.com/office/drawing/2014/main" id="{CAA980E3-2D27-B843-928A-A4FF99E75F50}"/>
                </a:ext>
              </a:extLst>
            </p:cNvPr>
            <p:cNvSpPr/>
            <p:nvPr/>
          </p:nvSpPr>
          <p:spPr>
            <a:xfrm>
              <a:off x="9974099" y="3649530"/>
              <a:ext cx="1235738" cy="677108"/>
            </a:xfrm>
            <a:prstGeom prst="rect">
              <a:avLst/>
            </a:prstGeom>
          </p:spPr>
          <p:txBody>
            <a:bodyPr wrap="square" lIns="0" tIns="0" rIns="0" bIns="0">
              <a:spAutoFit/>
            </a:bodyPr>
            <a:lstStyle/>
            <a:p>
              <a:pPr marL="0" marR="0" lvl="1" indent="0" algn="l" defTabSz="914400" rtl="0" eaLnBrk="1" fontAlgn="base" latinLnBrk="0" hangingPunct="1">
                <a:lnSpc>
                  <a:spcPct val="100000"/>
                </a:lnSpc>
                <a:spcBef>
                  <a:spcPts val="1500"/>
                </a:spcBef>
                <a:spcAft>
                  <a:spcPts val="0"/>
                </a:spcAft>
                <a:buClr>
                  <a:srgbClr val="75737D"/>
                </a:buClr>
                <a:buSzPct val="110000"/>
                <a:buFontTx/>
                <a:buNone/>
                <a:tabLst/>
                <a:defRPr/>
              </a:pPr>
              <a:r>
                <a:rPr kumimoji="0" lang="en-US" sz="1100" b="0" i="0" u="none" strike="noStrike" kern="1200" cap="none" spc="0" normalizeH="0" baseline="0" noProof="0" dirty="0">
                  <a:ln>
                    <a:noFill/>
                  </a:ln>
                  <a:solidFill>
                    <a:srgbClr val="1A1628"/>
                  </a:solidFill>
                  <a:effectLst/>
                  <a:uLnTx/>
                  <a:uFillTx/>
                  <a:latin typeface="Arial" panose="020B0604020202020204" pitchFamily="34" charset="0"/>
                  <a:ea typeface="+mn-ea"/>
                  <a:cs typeface="+mn-cs"/>
                </a:rPr>
                <a:t>ACR recommended  6 measures to define Remission </a:t>
              </a:r>
            </a:p>
          </p:txBody>
        </p:sp>
        <p:sp>
          <p:nvSpPr>
            <p:cNvPr id="186" name="Freeform 20">
              <a:extLst>
                <a:ext uri="{FF2B5EF4-FFF2-40B4-BE49-F238E27FC236}">
                  <a16:creationId xmlns:a16="http://schemas.microsoft.com/office/drawing/2014/main" id="{44849EC5-C0AE-EA4E-B38C-5C60204B6FF2}"/>
                </a:ext>
              </a:extLst>
            </p:cNvPr>
            <p:cNvSpPr/>
            <p:nvPr/>
          </p:nvSpPr>
          <p:spPr bwMode="gray">
            <a:xfrm>
              <a:off x="9799819" y="2718975"/>
              <a:ext cx="195403" cy="195503"/>
            </a:xfrm>
            <a:custGeom>
              <a:avLst/>
              <a:gdLst>
                <a:gd name="connsiteX0" fmla="*/ 57684 w 115051"/>
                <a:gd name="connsiteY0" fmla="*/ 114967 h 115110"/>
                <a:gd name="connsiteX1" fmla="*/ -25 w 115051"/>
                <a:gd name="connsiteY1" fmla="*/ 57595 h 115110"/>
                <a:gd name="connsiteX2" fmla="*/ 57316 w 115051"/>
                <a:gd name="connsiteY2" fmla="*/ -144 h 115110"/>
                <a:gd name="connsiteX3" fmla="*/ 115026 w 115051"/>
                <a:gd name="connsiteY3" fmla="*/ 57228 h 115110"/>
                <a:gd name="connsiteX4" fmla="*/ 115026 w 115051"/>
                <a:gd name="connsiteY4" fmla="*/ 57411 h 115110"/>
                <a:gd name="connsiteX5" fmla="*/ 57684 w 115051"/>
                <a:gd name="connsiteY5" fmla="*/ 114967 h 1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51" h="115110">
                  <a:moveTo>
                    <a:pt x="57684" y="114967"/>
                  </a:moveTo>
                  <a:cubicBezTo>
                    <a:pt x="25907" y="115077"/>
                    <a:pt x="85" y="89388"/>
                    <a:pt x="-25" y="57595"/>
                  </a:cubicBezTo>
                  <a:cubicBezTo>
                    <a:pt x="-136" y="25802"/>
                    <a:pt x="25540" y="-33"/>
                    <a:pt x="57316" y="-144"/>
                  </a:cubicBezTo>
                  <a:cubicBezTo>
                    <a:pt x="89093" y="-236"/>
                    <a:pt x="114915" y="25434"/>
                    <a:pt x="115026" y="57228"/>
                  </a:cubicBezTo>
                  <a:cubicBezTo>
                    <a:pt x="115026" y="57283"/>
                    <a:pt x="115026" y="57356"/>
                    <a:pt x="115026" y="57411"/>
                  </a:cubicBezTo>
                  <a:cubicBezTo>
                    <a:pt x="115026" y="89131"/>
                    <a:pt x="89387" y="114856"/>
                    <a:pt x="57684" y="114967"/>
                  </a:cubicBezTo>
                  <a:close/>
                </a:path>
              </a:pathLst>
            </a:custGeom>
            <a:solidFill>
              <a:srgbClr val="FFFFFF"/>
            </a:solidFill>
            <a:ln w="18373" cap="flat">
              <a:noFill/>
              <a:prstDash val="solid"/>
              <a:miter/>
            </a:ln>
          </p:spPr>
          <p:txBody>
            <a:bodyPr rtlCol="0"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1A1628"/>
                </a:solidFill>
                <a:effectLst/>
                <a:uLnTx/>
                <a:uFillTx/>
                <a:latin typeface="Arial" charset="0"/>
                <a:ea typeface="+mn-ea"/>
                <a:cs typeface="+mn-cs"/>
              </a:endParaRPr>
            </a:p>
          </p:txBody>
        </p:sp>
        <p:sp>
          <p:nvSpPr>
            <p:cNvPr id="154" name="TextBox 153">
              <a:extLst>
                <a:ext uri="{FF2B5EF4-FFF2-40B4-BE49-F238E27FC236}">
                  <a16:creationId xmlns:a16="http://schemas.microsoft.com/office/drawing/2014/main" id="{07B6E456-CB36-5A40-87D9-9A591A23C8DC}"/>
                </a:ext>
              </a:extLst>
            </p:cNvPr>
            <p:cNvSpPr txBox="1"/>
            <p:nvPr/>
          </p:nvSpPr>
          <p:spPr>
            <a:xfrm>
              <a:off x="10451920" y="4973529"/>
              <a:ext cx="397546" cy="215444"/>
            </a:xfrm>
            <a:prstGeom prst="rect">
              <a:avLst/>
            </a:prstGeom>
            <a:noFill/>
            <a:ln>
              <a:noFill/>
              <a:miter lim="800000"/>
            </a:ln>
          </p:spPr>
          <p:txBody>
            <a:bodyPr wrap="none" lIns="0" tIns="0" rIns="0" bIns="0"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A1628"/>
                  </a:solidFill>
                  <a:effectLst/>
                  <a:uLnTx/>
                  <a:uFillTx/>
                  <a:latin typeface="Arial" charset="0"/>
                  <a:ea typeface="+mn-ea"/>
                  <a:cs typeface="+mn-cs"/>
                </a:rPr>
                <a:t>2017</a:t>
              </a:r>
            </a:p>
          </p:txBody>
        </p:sp>
        <p:sp>
          <p:nvSpPr>
            <p:cNvPr id="155" name="TextBox 154">
              <a:extLst>
                <a:ext uri="{FF2B5EF4-FFF2-40B4-BE49-F238E27FC236}">
                  <a16:creationId xmlns:a16="http://schemas.microsoft.com/office/drawing/2014/main" id="{9160A47B-7C11-C14D-BA7B-CB57436C2A7E}"/>
                </a:ext>
              </a:extLst>
            </p:cNvPr>
            <p:cNvSpPr txBox="1"/>
            <p:nvPr/>
          </p:nvSpPr>
          <p:spPr>
            <a:xfrm>
              <a:off x="11158268" y="4973529"/>
              <a:ext cx="397546" cy="215444"/>
            </a:xfrm>
            <a:prstGeom prst="rect">
              <a:avLst/>
            </a:prstGeom>
            <a:noFill/>
            <a:ln>
              <a:noFill/>
              <a:miter lim="800000"/>
            </a:ln>
          </p:spPr>
          <p:txBody>
            <a:bodyPr wrap="none" lIns="0" tIns="0" rIns="0" bIns="0"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A1628"/>
                  </a:solidFill>
                  <a:effectLst/>
                  <a:uLnTx/>
                  <a:uFillTx/>
                  <a:latin typeface="Arial" charset="0"/>
                  <a:ea typeface="+mn-ea"/>
                  <a:cs typeface="+mn-cs"/>
                </a:rPr>
                <a:t>2019</a:t>
              </a:r>
            </a:p>
          </p:txBody>
        </p:sp>
        <p:sp>
          <p:nvSpPr>
            <p:cNvPr id="157" name="TextBox 156">
              <a:extLst>
                <a:ext uri="{FF2B5EF4-FFF2-40B4-BE49-F238E27FC236}">
                  <a16:creationId xmlns:a16="http://schemas.microsoft.com/office/drawing/2014/main" id="{6D06AA5C-DFF2-6B42-A700-358F3C79D85F}"/>
                </a:ext>
              </a:extLst>
            </p:cNvPr>
            <p:cNvSpPr txBox="1"/>
            <p:nvPr/>
          </p:nvSpPr>
          <p:spPr>
            <a:xfrm>
              <a:off x="8812760" y="4973529"/>
              <a:ext cx="455253" cy="215444"/>
            </a:xfrm>
            <a:prstGeom prst="rect">
              <a:avLst/>
            </a:prstGeom>
            <a:noFill/>
            <a:ln>
              <a:noFill/>
              <a:miter lim="800000"/>
            </a:ln>
          </p:spPr>
          <p:txBody>
            <a:bodyPr wrap="square" lIns="0" tIns="0" rIns="0" bIns="0"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A1628"/>
                  </a:solidFill>
                  <a:effectLst/>
                  <a:uLnTx/>
                  <a:uFillTx/>
                  <a:latin typeface="Arial" charset="0"/>
                  <a:ea typeface="+mn-ea"/>
                  <a:cs typeface="+mn-cs"/>
                </a:rPr>
                <a:t>2012</a:t>
              </a:r>
            </a:p>
          </p:txBody>
        </p:sp>
        <p:grpSp>
          <p:nvGrpSpPr>
            <p:cNvPr id="158" name="Group 157">
              <a:extLst>
                <a:ext uri="{FF2B5EF4-FFF2-40B4-BE49-F238E27FC236}">
                  <a16:creationId xmlns:a16="http://schemas.microsoft.com/office/drawing/2014/main" id="{A899BE64-336D-3F44-83F3-57B98A8529E8}"/>
                </a:ext>
              </a:extLst>
            </p:cNvPr>
            <p:cNvGrpSpPr/>
            <p:nvPr/>
          </p:nvGrpSpPr>
          <p:grpSpPr>
            <a:xfrm>
              <a:off x="5105779" y="1701369"/>
              <a:ext cx="237238" cy="3161976"/>
              <a:chOff x="3900641" y="1537746"/>
              <a:chExt cx="237238" cy="3161976"/>
            </a:xfrm>
          </p:grpSpPr>
          <p:sp>
            <p:nvSpPr>
              <p:cNvPr id="173" name="Freeform 20">
                <a:extLst>
                  <a:ext uri="{FF2B5EF4-FFF2-40B4-BE49-F238E27FC236}">
                    <a16:creationId xmlns:a16="http://schemas.microsoft.com/office/drawing/2014/main" id="{8E2D03C9-75F2-9647-AF6A-399774534E3E}"/>
                  </a:ext>
                </a:extLst>
              </p:cNvPr>
              <p:cNvSpPr/>
              <p:nvPr/>
            </p:nvSpPr>
            <p:spPr bwMode="gray">
              <a:xfrm>
                <a:off x="3915276" y="1537746"/>
                <a:ext cx="195403" cy="195503"/>
              </a:xfrm>
              <a:custGeom>
                <a:avLst/>
                <a:gdLst>
                  <a:gd name="connsiteX0" fmla="*/ 57684 w 115051"/>
                  <a:gd name="connsiteY0" fmla="*/ 114967 h 115110"/>
                  <a:gd name="connsiteX1" fmla="*/ -25 w 115051"/>
                  <a:gd name="connsiteY1" fmla="*/ 57595 h 115110"/>
                  <a:gd name="connsiteX2" fmla="*/ 57316 w 115051"/>
                  <a:gd name="connsiteY2" fmla="*/ -144 h 115110"/>
                  <a:gd name="connsiteX3" fmla="*/ 115026 w 115051"/>
                  <a:gd name="connsiteY3" fmla="*/ 57228 h 115110"/>
                  <a:gd name="connsiteX4" fmla="*/ 115026 w 115051"/>
                  <a:gd name="connsiteY4" fmla="*/ 57411 h 115110"/>
                  <a:gd name="connsiteX5" fmla="*/ 57684 w 115051"/>
                  <a:gd name="connsiteY5" fmla="*/ 114967 h 1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51" h="115110">
                    <a:moveTo>
                      <a:pt x="57684" y="114967"/>
                    </a:moveTo>
                    <a:cubicBezTo>
                      <a:pt x="25907" y="115077"/>
                      <a:pt x="85" y="89388"/>
                      <a:pt x="-25" y="57595"/>
                    </a:cubicBezTo>
                    <a:cubicBezTo>
                      <a:pt x="-136" y="25802"/>
                      <a:pt x="25540" y="-33"/>
                      <a:pt x="57316" y="-144"/>
                    </a:cubicBezTo>
                    <a:cubicBezTo>
                      <a:pt x="89093" y="-236"/>
                      <a:pt x="114915" y="25434"/>
                      <a:pt x="115026" y="57228"/>
                    </a:cubicBezTo>
                    <a:cubicBezTo>
                      <a:pt x="115026" y="57283"/>
                      <a:pt x="115026" y="57356"/>
                      <a:pt x="115026" y="57411"/>
                    </a:cubicBezTo>
                    <a:cubicBezTo>
                      <a:pt x="115026" y="89131"/>
                      <a:pt x="89387" y="114856"/>
                      <a:pt x="57684" y="114967"/>
                    </a:cubicBezTo>
                    <a:close/>
                  </a:path>
                </a:pathLst>
              </a:custGeom>
              <a:solidFill>
                <a:srgbClr val="FFFFFF"/>
              </a:solidFill>
              <a:ln w="18373" cap="flat">
                <a:noFill/>
                <a:prstDash val="solid"/>
                <a:miter/>
              </a:ln>
            </p:spPr>
            <p:txBody>
              <a:bodyPr rtlCol="0"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1A1628"/>
                  </a:solidFill>
                  <a:effectLst/>
                  <a:uLnTx/>
                  <a:uFillTx/>
                  <a:latin typeface="Arial" charset="0"/>
                  <a:ea typeface="+mn-ea"/>
                  <a:cs typeface="+mn-cs"/>
                </a:endParaRPr>
              </a:p>
            </p:txBody>
          </p:sp>
          <p:sp>
            <p:nvSpPr>
              <p:cNvPr id="171" name="Freeform 42">
                <a:extLst>
                  <a:ext uri="{FF2B5EF4-FFF2-40B4-BE49-F238E27FC236}">
                    <a16:creationId xmlns:a16="http://schemas.microsoft.com/office/drawing/2014/main" id="{10681B68-CDB1-0C4A-86B2-2163A35A44AB}"/>
                  </a:ext>
                </a:extLst>
              </p:cNvPr>
              <p:cNvSpPr/>
              <p:nvPr/>
            </p:nvSpPr>
            <p:spPr bwMode="gray">
              <a:xfrm>
                <a:off x="3900641" y="4462362"/>
                <a:ext cx="237238" cy="237360"/>
              </a:xfrm>
              <a:custGeom>
                <a:avLst/>
                <a:gdLst>
                  <a:gd name="connsiteX0" fmla="*/ 80841 w 161732"/>
                  <a:gd name="connsiteY0" fmla="*/ 161672 h 161816"/>
                  <a:gd name="connsiteX1" fmla="*/ -26 w 161732"/>
                  <a:gd name="connsiteY1" fmla="*/ 80764 h 161816"/>
                  <a:gd name="connsiteX2" fmla="*/ 80841 w 161732"/>
                  <a:gd name="connsiteY2" fmla="*/ -144 h 161816"/>
                  <a:gd name="connsiteX3" fmla="*/ 161707 w 161732"/>
                  <a:gd name="connsiteY3" fmla="*/ 80764 h 161816"/>
                  <a:gd name="connsiteX4" fmla="*/ 80841 w 161732"/>
                  <a:gd name="connsiteY4" fmla="*/ 161672 h 161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732" h="161816">
                    <a:moveTo>
                      <a:pt x="80841" y="161672"/>
                    </a:moveTo>
                    <a:cubicBezTo>
                      <a:pt x="36180" y="161672"/>
                      <a:pt x="-26" y="125448"/>
                      <a:pt x="-26" y="80764"/>
                    </a:cubicBezTo>
                    <a:cubicBezTo>
                      <a:pt x="-26" y="36081"/>
                      <a:pt x="36180" y="-144"/>
                      <a:pt x="80841" y="-144"/>
                    </a:cubicBezTo>
                    <a:cubicBezTo>
                      <a:pt x="125501" y="-144"/>
                      <a:pt x="161707" y="36081"/>
                      <a:pt x="161707" y="80764"/>
                    </a:cubicBezTo>
                    <a:cubicBezTo>
                      <a:pt x="161707" y="125448"/>
                      <a:pt x="125501" y="161672"/>
                      <a:pt x="80841" y="161672"/>
                    </a:cubicBezTo>
                    <a:close/>
                  </a:path>
                </a:pathLst>
              </a:custGeom>
              <a:solidFill>
                <a:srgbClr val="FFFFFF"/>
              </a:solidFill>
              <a:ln w="18373" cap="flat">
                <a:noFill/>
                <a:prstDash val="solid"/>
                <a:miter/>
              </a:ln>
            </p:spPr>
            <p:txBody>
              <a:bodyPr rtlCol="0"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1A1628"/>
                  </a:solidFill>
                  <a:effectLst/>
                  <a:uLnTx/>
                  <a:uFillTx/>
                  <a:latin typeface="Arial" charset="0"/>
                  <a:ea typeface="+mn-ea"/>
                  <a:cs typeface="+mn-cs"/>
                </a:endParaRPr>
              </a:p>
            </p:txBody>
          </p:sp>
        </p:grpSp>
        <p:sp>
          <p:nvSpPr>
            <p:cNvPr id="159" name="Rectangle 158">
              <a:extLst>
                <a:ext uri="{FF2B5EF4-FFF2-40B4-BE49-F238E27FC236}">
                  <a16:creationId xmlns:a16="http://schemas.microsoft.com/office/drawing/2014/main" id="{03D6FB9C-5E4F-7149-8187-9DED8C0D2752}"/>
                </a:ext>
              </a:extLst>
            </p:cNvPr>
            <p:cNvSpPr/>
            <p:nvPr/>
          </p:nvSpPr>
          <p:spPr>
            <a:xfrm>
              <a:off x="5298050" y="2583996"/>
              <a:ext cx="1048954" cy="677108"/>
            </a:xfrm>
            <a:prstGeom prst="rect">
              <a:avLst/>
            </a:prstGeom>
          </p:spPr>
          <p:txBody>
            <a:bodyPr wrap="square" lIns="0" tIns="0" rIns="0" bIns="0">
              <a:spAutoFit/>
            </a:bodyPr>
            <a:lstStyle/>
            <a:p>
              <a:pPr marL="0" marR="0" lvl="1" indent="0" algn="l" defTabSz="914400" rtl="0" eaLnBrk="1" fontAlgn="base" latinLnBrk="0" hangingPunct="1">
                <a:lnSpc>
                  <a:spcPct val="100000"/>
                </a:lnSpc>
                <a:spcBef>
                  <a:spcPts val="1500"/>
                </a:spcBef>
                <a:spcAft>
                  <a:spcPts val="0"/>
                </a:spcAft>
                <a:buClr>
                  <a:srgbClr val="75737D"/>
                </a:buClr>
                <a:buSzPct val="110000"/>
                <a:buFontTx/>
                <a:buNone/>
                <a:tabLst/>
                <a:defRPr/>
              </a:pPr>
              <a:r>
                <a:rPr kumimoji="0" lang="en-US" sz="1100" b="0" i="0" u="none" strike="noStrike" kern="1200" cap="none" spc="0" normalizeH="0" baseline="0" noProof="0" dirty="0">
                  <a:ln>
                    <a:noFill/>
                  </a:ln>
                  <a:solidFill>
                    <a:srgbClr val="1A1628"/>
                  </a:solidFill>
                  <a:effectLst/>
                  <a:uLnTx/>
                  <a:uFillTx/>
                  <a:latin typeface="Arial" panose="020B0604020202020204" pitchFamily="34" charset="0"/>
                  <a:ea typeface="+mn-ea"/>
                  <a:cs typeface="+mn-cs"/>
                </a:rPr>
                <a:t>Showed good efficacy for achieving Remission</a:t>
              </a:r>
            </a:p>
          </p:txBody>
        </p:sp>
        <p:sp>
          <p:nvSpPr>
            <p:cNvPr id="160" name="Rectangle 159">
              <a:extLst>
                <a:ext uri="{FF2B5EF4-FFF2-40B4-BE49-F238E27FC236}">
                  <a16:creationId xmlns:a16="http://schemas.microsoft.com/office/drawing/2014/main" id="{633B1D5F-D227-0F42-B431-DD6D41F0734A}"/>
                </a:ext>
              </a:extLst>
            </p:cNvPr>
            <p:cNvSpPr/>
            <p:nvPr/>
          </p:nvSpPr>
          <p:spPr>
            <a:xfrm>
              <a:off x="5327404" y="1781039"/>
              <a:ext cx="1721671" cy="800219"/>
            </a:xfrm>
            <a:prstGeom prst="rect">
              <a:avLst/>
            </a:prstGeom>
          </p:spPr>
          <p:txBody>
            <a:bodyPr wrap="square" lIns="0" tIns="0" rIns="0" bIns="0" anchor="ctr">
              <a:spAutoFit/>
            </a:bodyPr>
            <a:lstStyle/>
            <a:p>
              <a:pPr marL="0" marR="0" lvl="1" indent="0" algn="l" defTabSz="914400" rtl="0" eaLnBrk="1" fontAlgn="base"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B0F0"/>
                  </a:solidFill>
                  <a:effectLst/>
                  <a:uLnTx/>
                  <a:uFillTx/>
                  <a:latin typeface="Arial" panose="020B0604020202020204"/>
                  <a:ea typeface="Calibri" panose="020F0502020204030204" pitchFamily="34" charset="0"/>
                  <a:cs typeface="Times New Roman" panose="02020603050405020304" pitchFamily="18" charset="0"/>
                </a:rPr>
                <a:t>First use of biologics in RA (Enbrel®, etanercept)</a:t>
              </a:r>
              <a:endParaRPr kumimoji="0" lang="en-US" sz="1300" b="1" i="0" u="none" strike="noStrike" kern="1200" cap="none" spc="0" normalizeH="0" baseline="30000" noProof="0" dirty="0">
                <a:ln>
                  <a:noFill/>
                </a:ln>
                <a:solidFill>
                  <a:srgbClr val="00B0F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66" name="Freeform 20">
              <a:extLst>
                <a:ext uri="{FF2B5EF4-FFF2-40B4-BE49-F238E27FC236}">
                  <a16:creationId xmlns:a16="http://schemas.microsoft.com/office/drawing/2014/main" id="{8BA66A8C-7C78-5648-ABBF-1246630ACED0}"/>
                </a:ext>
              </a:extLst>
            </p:cNvPr>
            <p:cNvSpPr/>
            <p:nvPr/>
          </p:nvSpPr>
          <p:spPr bwMode="gray">
            <a:xfrm>
              <a:off x="302616" y="2213529"/>
              <a:ext cx="195403" cy="195503"/>
            </a:xfrm>
            <a:custGeom>
              <a:avLst/>
              <a:gdLst>
                <a:gd name="connsiteX0" fmla="*/ 57684 w 115051"/>
                <a:gd name="connsiteY0" fmla="*/ 114967 h 115110"/>
                <a:gd name="connsiteX1" fmla="*/ -25 w 115051"/>
                <a:gd name="connsiteY1" fmla="*/ 57595 h 115110"/>
                <a:gd name="connsiteX2" fmla="*/ 57316 w 115051"/>
                <a:gd name="connsiteY2" fmla="*/ -144 h 115110"/>
                <a:gd name="connsiteX3" fmla="*/ 115026 w 115051"/>
                <a:gd name="connsiteY3" fmla="*/ 57228 h 115110"/>
                <a:gd name="connsiteX4" fmla="*/ 115026 w 115051"/>
                <a:gd name="connsiteY4" fmla="*/ 57411 h 115110"/>
                <a:gd name="connsiteX5" fmla="*/ 57684 w 115051"/>
                <a:gd name="connsiteY5" fmla="*/ 114967 h 1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51" h="115110">
                  <a:moveTo>
                    <a:pt x="57684" y="114967"/>
                  </a:moveTo>
                  <a:cubicBezTo>
                    <a:pt x="25907" y="115077"/>
                    <a:pt x="85" y="89388"/>
                    <a:pt x="-25" y="57595"/>
                  </a:cubicBezTo>
                  <a:cubicBezTo>
                    <a:pt x="-136" y="25802"/>
                    <a:pt x="25540" y="-33"/>
                    <a:pt x="57316" y="-144"/>
                  </a:cubicBezTo>
                  <a:cubicBezTo>
                    <a:pt x="89093" y="-236"/>
                    <a:pt x="114915" y="25434"/>
                    <a:pt x="115026" y="57228"/>
                  </a:cubicBezTo>
                  <a:cubicBezTo>
                    <a:pt x="115026" y="57283"/>
                    <a:pt x="115026" y="57356"/>
                    <a:pt x="115026" y="57411"/>
                  </a:cubicBezTo>
                  <a:cubicBezTo>
                    <a:pt x="115026" y="89131"/>
                    <a:pt x="89387" y="114856"/>
                    <a:pt x="57684" y="114967"/>
                  </a:cubicBezTo>
                  <a:close/>
                </a:path>
              </a:pathLst>
            </a:custGeom>
            <a:solidFill>
              <a:srgbClr val="FFFFFF"/>
            </a:solidFill>
            <a:ln w="18373" cap="flat">
              <a:noFill/>
              <a:prstDash val="solid"/>
              <a:miter/>
            </a:ln>
          </p:spPr>
          <p:txBody>
            <a:bodyPr rtlCol="0"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1A1628"/>
                </a:solidFill>
                <a:effectLst/>
                <a:uLnTx/>
                <a:uFillTx/>
                <a:latin typeface="Arial" charset="0"/>
                <a:ea typeface="+mn-ea"/>
                <a:cs typeface="+mn-cs"/>
              </a:endParaRPr>
            </a:p>
          </p:txBody>
        </p:sp>
        <p:sp>
          <p:nvSpPr>
            <p:cNvPr id="230" name="TextBox 229">
              <a:extLst>
                <a:ext uri="{FF2B5EF4-FFF2-40B4-BE49-F238E27FC236}">
                  <a16:creationId xmlns:a16="http://schemas.microsoft.com/office/drawing/2014/main" id="{32CF8E52-F53A-4A43-9AA0-E5CCE7D9813F}"/>
                </a:ext>
              </a:extLst>
            </p:cNvPr>
            <p:cNvSpPr txBox="1"/>
            <p:nvPr/>
          </p:nvSpPr>
          <p:spPr>
            <a:xfrm>
              <a:off x="5841211" y="4973529"/>
              <a:ext cx="1799284" cy="215444"/>
            </a:xfrm>
            <a:prstGeom prst="rect">
              <a:avLst/>
            </a:prstGeom>
            <a:noFill/>
            <a:ln>
              <a:noFill/>
              <a:miter lim="800000"/>
            </a:ln>
          </p:spPr>
          <p:txBody>
            <a:bodyPr wrap="square" lIns="0" tIns="0" rIns="0" bIns="0"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A1628"/>
                  </a:solidFill>
                  <a:effectLst/>
                  <a:uLnTx/>
                  <a:uFillTx/>
                  <a:latin typeface="Arial" charset="0"/>
                  <a:ea typeface="+mn-ea"/>
                  <a:cs typeface="+mn-cs"/>
                </a:rPr>
                <a:t>Early </a:t>
              </a:r>
              <a:r>
                <a:rPr lang="en-US" sz="1400" b="1" dirty="0">
                  <a:solidFill>
                    <a:srgbClr val="1A1628"/>
                  </a:solidFill>
                  <a:latin typeface="Arial" charset="0"/>
                </a:rPr>
                <a:t>2000-2010</a:t>
              </a:r>
              <a:endParaRPr kumimoji="0" lang="en-US" sz="1400" b="1" i="0" u="none" strike="noStrike" kern="1200" cap="none" spc="0" normalizeH="0" baseline="0" noProof="0" dirty="0">
                <a:ln>
                  <a:noFill/>
                </a:ln>
                <a:solidFill>
                  <a:srgbClr val="1A1628"/>
                </a:solidFill>
                <a:effectLst/>
                <a:uLnTx/>
                <a:uFillTx/>
                <a:latin typeface="Arial" charset="0"/>
                <a:ea typeface="+mn-ea"/>
                <a:cs typeface="+mn-cs"/>
              </a:endParaRPr>
            </a:p>
          </p:txBody>
        </p:sp>
      </p:grpSp>
      <p:sp>
        <p:nvSpPr>
          <p:cNvPr id="2" name="Title 1">
            <a:extLst>
              <a:ext uri="{FF2B5EF4-FFF2-40B4-BE49-F238E27FC236}">
                <a16:creationId xmlns:a16="http://schemas.microsoft.com/office/drawing/2014/main" id="{FC2E9565-CA13-2C44-88CE-0D87F62E1B93}"/>
              </a:ext>
            </a:extLst>
          </p:cNvPr>
          <p:cNvSpPr>
            <a:spLocks noGrp="1"/>
          </p:cNvSpPr>
          <p:nvPr>
            <p:ph type="title"/>
          </p:nvPr>
        </p:nvSpPr>
        <p:spPr>
          <a:xfrm>
            <a:off x="457200" y="431798"/>
            <a:ext cx="11277600" cy="800099"/>
          </a:xfrm>
        </p:spPr>
        <p:txBody>
          <a:bodyPr>
            <a:noAutofit/>
          </a:bodyPr>
          <a:lstStyle/>
          <a:p>
            <a:r>
              <a:rPr lang="en-US" sz="3600" dirty="0"/>
              <a:t>Remise </a:t>
            </a:r>
            <a:r>
              <a:rPr lang="en-US" sz="3600" dirty="0" err="1"/>
              <a:t>nemoci</a:t>
            </a:r>
            <a:r>
              <a:rPr lang="en-US" sz="3600" dirty="0"/>
              <a:t> </a:t>
            </a:r>
            <a:r>
              <a:rPr lang="en-US" sz="3600" dirty="0" err="1"/>
              <a:t>jako</a:t>
            </a:r>
            <a:r>
              <a:rPr lang="en-US" sz="3600" dirty="0"/>
              <a:t> </a:t>
            </a:r>
            <a:r>
              <a:rPr lang="en-US" sz="3600" dirty="0" err="1"/>
              <a:t>cíl</a:t>
            </a:r>
            <a:r>
              <a:rPr lang="en-US" sz="3600" dirty="0"/>
              <a:t> </a:t>
            </a:r>
            <a:r>
              <a:rPr lang="en-US" sz="3600" dirty="0" err="1"/>
              <a:t>léčby</a:t>
            </a:r>
            <a:r>
              <a:rPr lang="en-US" sz="3600" dirty="0"/>
              <a:t> </a:t>
            </a:r>
            <a:r>
              <a:rPr lang="en-US" sz="3600" dirty="0" err="1"/>
              <a:t>revmatoidní</a:t>
            </a:r>
            <a:r>
              <a:rPr lang="en-US" sz="3600" dirty="0"/>
              <a:t> </a:t>
            </a:r>
            <a:r>
              <a:rPr lang="en-US" sz="3600" dirty="0" err="1"/>
              <a:t>artritidy</a:t>
            </a:r>
            <a:r>
              <a:rPr lang="en-US" sz="3600" dirty="0"/>
              <a:t> po </a:t>
            </a:r>
            <a:r>
              <a:rPr lang="en-US" sz="3600" dirty="0" err="1"/>
              <a:t>zavedení</a:t>
            </a:r>
            <a:r>
              <a:rPr lang="en-US" sz="3600" dirty="0"/>
              <a:t> </a:t>
            </a:r>
            <a:r>
              <a:rPr lang="en-US" sz="3600" dirty="0" err="1"/>
              <a:t>léčby</a:t>
            </a:r>
            <a:r>
              <a:rPr lang="en-US" sz="3600" dirty="0"/>
              <a:t> </a:t>
            </a:r>
            <a:r>
              <a:rPr lang="en-US" sz="3600" dirty="0" err="1"/>
              <a:t>biologiky</a:t>
            </a:r>
            <a:br>
              <a:rPr lang="en-US" sz="3600" dirty="0"/>
            </a:br>
            <a:endParaRPr lang="en-US" sz="3600" baseline="30000" dirty="0"/>
          </a:p>
        </p:txBody>
      </p:sp>
      <p:sp>
        <p:nvSpPr>
          <p:cNvPr id="3" name="Slide Number Placeholder 2">
            <a:extLst>
              <a:ext uri="{FF2B5EF4-FFF2-40B4-BE49-F238E27FC236}">
                <a16:creationId xmlns:a16="http://schemas.microsoft.com/office/drawing/2014/main" id="{A68837E3-F5E8-D145-9E23-71C5D1E4EC07}"/>
              </a:ext>
            </a:extLst>
          </p:cNvPr>
          <p:cNvSpPr>
            <a:spLocks noGrp="1"/>
          </p:cNvSpPr>
          <p:nvPr>
            <p:ph type="sldNum" sz="quarter" idx="12"/>
          </p:nvPr>
        </p:nvSpPr>
        <p:spPr/>
        <p:txBody>
          <a:bodyPr/>
          <a:lstStyle/>
          <a:p>
            <a:fld id="{CC7432E5-F8E0-41AE-9A6B-AD730338B005}" type="slidenum">
              <a:rPr lang="en-US" smtClean="0"/>
              <a:pPr/>
              <a:t>5</a:t>
            </a:fld>
            <a:endParaRPr lang="en-US" dirty="0"/>
          </a:p>
        </p:txBody>
      </p:sp>
      <p:sp>
        <p:nvSpPr>
          <p:cNvPr id="43" name="Rounded Rectangle 42">
            <a:extLst>
              <a:ext uri="{FF2B5EF4-FFF2-40B4-BE49-F238E27FC236}">
                <a16:creationId xmlns:a16="http://schemas.microsoft.com/office/drawing/2014/main" id="{EC770B25-758A-F144-AEB3-6D658E53D563}"/>
              </a:ext>
            </a:extLst>
          </p:cNvPr>
          <p:cNvSpPr>
            <a:spLocks/>
          </p:cNvSpPr>
          <p:nvPr/>
        </p:nvSpPr>
        <p:spPr bwMode="gray">
          <a:xfrm>
            <a:off x="388377" y="5063937"/>
            <a:ext cx="10972800" cy="91440"/>
          </a:xfrm>
          <a:prstGeom prst="roundRect">
            <a:avLst>
              <a:gd name="adj" fmla="val 50000"/>
            </a:avLst>
          </a:prstGeom>
          <a:solidFill>
            <a:schemeClr val="bg2"/>
          </a:solidFill>
          <a:ln w="18373" cap="flat">
            <a:noFill/>
            <a:prstDash val="solid"/>
            <a:miter/>
          </a:ln>
        </p:spPr>
        <p:txBody>
          <a:bodyPr rtlCol="0" anchor="ctr">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1A1628"/>
              </a:solidFill>
              <a:effectLst/>
              <a:uLnTx/>
              <a:uFillTx/>
              <a:latin typeface="Arial" charset="0"/>
              <a:ea typeface="+mn-ea"/>
              <a:cs typeface="+mn-cs"/>
            </a:endParaRPr>
          </a:p>
        </p:txBody>
      </p:sp>
      <p:sp>
        <p:nvSpPr>
          <p:cNvPr id="113" name="Freeform 112">
            <a:extLst>
              <a:ext uri="{FF2B5EF4-FFF2-40B4-BE49-F238E27FC236}">
                <a16:creationId xmlns:a16="http://schemas.microsoft.com/office/drawing/2014/main" id="{DA9BA1D3-A113-9F4A-A752-4AD358B4F7C9}"/>
              </a:ext>
            </a:extLst>
          </p:cNvPr>
          <p:cNvSpPr/>
          <p:nvPr/>
        </p:nvSpPr>
        <p:spPr bwMode="gray">
          <a:xfrm>
            <a:off x="7691499" y="2209736"/>
            <a:ext cx="183125" cy="182798"/>
          </a:xfrm>
          <a:custGeom>
            <a:avLst/>
            <a:gdLst>
              <a:gd name="connsiteX0" fmla="*/ 57684 w 115051"/>
              <a:gd name="connsiteY0" fmla="*/ 114967 h 115110"/>
              <a:gd name="connsiteX1" fmla="*/ -25 w 115051"/>
              <a:gd name="connsiteY1" fmla="*/ 57595 h 115110"/>
              <a:gd name="connsiteX2" fmla="*/ 57316 w 115051"/>
              <a:gd name="connsiteY2" fmla="*/ -144 h 115110"/>
              <a:gd name="connsiteX3" fmla="*/ 115026 w 115051"/>
              <a:gd name="connsiteY3" fmla="*/ 57228 h 115110"/>
              <a:gd name="connsiteX4" fmla="*/ 115026 w 115051"/>
              <a:gd name="connsiteY4" fmla="*/ 57411 h 115110"/>
              <a:gd name="connsiteX5" fmla="*/ 57684 w 115051"/>
              <a:gd name="connsiteY5" fmla="*/ 114967 h 1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51" h="115110">
                <a:moveTo>
                  <a:pt x="57684" y="114967"/>
                </a:moveTo>
                <a:cubicBezTo>
                  <a:pt x="25907" y="115077"/>
                  <a:pt x="85" y="89388"/>
                  <a:pt x="-25" y="57595"/>
                </a:cubicBezTo>
                <a:cubicBezTo>
                  <a:pt x="-136" y="25802"/>
                  <a:pt x="25540" y="-33"/>
                  <a:pt x="57316" y="-144"/>
                </a:cubicBezTo>
                <a:cubicBezTo>
                  <a:pt x="89093" y="-236"/>
                  <a:pt x="114915" y="25434"/>
                  <a:pt x="115026" y="57228"/>
                </a:cubicBezTo>
                <a:cubicBezTo>
                  <a:pt x="115026" y="57283"/>
                  <a:pt x="115026" y="57356"/>
                  <a:pt x="115026" y="57411"/>
                </a:cubicBezTo>
                <a:cubicBezTo>
                  <a:pt x="115026" y="89131"/>
                  <a:pt x="89387" y="114856"/>
                  <a:pt x="57684" y="114967"/>
                </a:cubicBezTo>
                <a:close/>
              </a:path>
            </a:pathLst>
          </a:custGeom>
          <a:solidFill>
            <a:srgbClr val="FFFFFF"/>
          </a:solidFill>
          <a:ln w="18373" cap="flat">
            <a:noFill/>
            <a:prstDash val="solid"/>
            <a:miter/>
          </a:ln>
        </p:spPr>
        <p:txBody>
          <a:bodyPr rtlCol="0"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1A1628"/>
              </a:solidFill>
              <a:effectLst/>
              <a:uLnTx/>
              <a:uFillTx/>
              <a:latin typeface="Arial" charset="0"/>
              <a:ea typeface="+mn-ea"/>
              <a:cs typeface="+mn-cs"/>
            </a:endParaRPr>
          </a:p>
        </p:txBody>
      </p:sp>
      <p:sp>
        <p:nvSpPr>
          <p:cNvPr id="110" name="Diamond 109">
            <a:extLst>
              <a:ext uri="{FF2B5EF4-FFF2-40B4-BE49-F238E27FC236}">
                <a16:creationId xmlns:a16="http://schemas.microsoft.com/office/drawing/2014/main" id="{8D94615B-B92E-904A-AEF3-211FAB3ADEFF}"/>
              </a:ext>
            </a:extLst>
          </p:cNvPr>
          <p:cNvSpPr/>
          <p:nvPr/>
        </p:nvSpPr>
        <p:spPr bwMode="gray">
          <a:xfrm>
            <a:off x="6687433" y="4952995"/>
            <a:ext cx="326427" cy="325847"/>
          </a:xfrm>
          <a:prstGeom prst="diamond">
            <a:avLst/>
          </a:prstGeom>
          <a:solidFill>
            <a:schemeClr val="accent1"/>
          </a:solidFill>
          <a:ln w="18373" cap="flat">
            <a:noFill/>
            <a:prstDash val="solid"/>
            <a:miter/>
          </a:ln>
        </p:spPr>
        <p:txBody>
          <a:bodyPr rtlCol="0"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1A1628"/>
              </a:solidFill>
              <a:effectLst/>
              <a:uLnTx/>
              <a:uFillTx/>
              <a:latin typeface="Arial" charset="0"/>
              <a:ea typeface="+mn-ea"/>
              <a:cs typeface="+mn-cs"/>
            </a:endParaRPr>
          </a:p>
        </p:txBody>
      </p:sp>
      <p:sp>
        <p:nvSpPr>
          <p:cNvPr id="103" name="Diamond 102">
            <a:extLst>
              <a:ext uri="{FF2B5EF4-FFF2-40B4-BE49-F238E27FC236}">
                <a16:creationId xmlns:a16="http://schemas.microsoft.com/office/drawing/2014/main" id="{494825DD-47CE-834D-BB6F-CCF7A73DE8DC}"/>
              </a:ext>
            </a:extLst>
          </p:cNvPr>
          <p:cNvSpPr/>
          <p:nvPr/>
        </p:nvSpPr>
        <p:spPr bwMode="gray">
          <a:xfrm>
            <a:off x="9696329" y="4952995"/>
            <a:ext cx="326428" cy="325847"/>
          </a:xfrm>
          <a:prstGeom prst="diamond">
            <a:avLst/>
          </a:prstGeom>
          <a:solidFill>
            <a:schemeClr val="accent1"/>
          </a:solidFill>
          <a:ln w="18373" cap="flat">
            <a:noFill/>
            <a:prstDash val="solid"/>
            <a:miter/>
          </a:ln>
        </p:spPr>
        <p:txBody>
          <a:bodyPr rtlCol="0"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1A1628"/>
              </a:solidFill>
              <a:effectLst/>
              <a:uLnTx/>
              <a:uFillTx/>
              <a:latin typeface="Arial" charset="0"/>
              <a:ea typeface="+mn-ea"/>
              <a:cs typeface="+mn-cs"/>
            </a:endParaRPr>
          </a:p>
        </p:txBody>
      </p:sp>
      <p:sp>
        <p:nvSpPr>
          <p:cNvPr id="96" name="Diamond 95">
            <a:extLst>
              <a:ext uri="{FF2B5EF4-FFF2-40B4-BE49-F238E27FC236}">
                <a16:creationId xmlns:a16="http://schemas.microsoft.com/office/drawing/2014/main" id="{328C41BB-8945-8147-8769-B4BCD16A3A3E}"/>
              </a:ext>
            </a:extLst>
          </p:cNvPr>
          <p:cNvSpPr/>
          <p:nvPr/>
        </p:nvSpPr>
        <p:spPr bwMode="gray">
          <a:xfrm>
            <a:off x="3621968" y="4952995"/>
            <a:ext cx="326427" cy="325847"/>
          </a:xfrm>
          <a:prstGeom prst="diamond">
            <a:avLst/>
          </a:prstGeom>
          <a:solidFill>
            <a:schemeClr val="accent1"/>
          </a:solidFill>
          <a:ln w="18373" cap="flat">
            <a:noFill/>
            <a:prstDash val="solid"/>
            <a:miter/>
          </a:ln>
        </p:spPr>
        <p:txBody>
          <a:bodyPr rtlCol="0"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1A1628"/>
              </a:solidFill>
              <a:effectLst/>
              <a:uLnTx/>
              <a:uFillTx/>
              <a:latin typeface="Arial" charset="0"/>
              <a:ea typeface="+mn-ea"/>
              <a:cs typeface="+mn-cs"/>
            </a:endParaRPr>
          </a:p>
        </p:txBody>
      </p:sp>
      <p:cxnSp>
        <p:nvCxnSpPr>
          <p:cNvPr id="95" name="Straight Connector 94">
            <a:extLst>
              <a:ext uri="{FF2B5EF4-FFF2-40B4-BE49-F238E27FC236}">
                <a16:creationId xmlns:a16="http://schemas.microsoft.com/office/drawing/2014/main" id="{FB4BCEB0-244E-D749-BA30-22B742401AA8}"/>
              </a:ext>
            </a:extLst>
          </p:cNvPr>
          <p:cNvCxnSpPr>
            <a:cxnSpLocks/>
          </p:cNvCxnSpPr>
          <p:nvPr/>
        </p:nvCxnSpPr>
        <p:spPr bwMode="gray">
          <a:xfrm>
            <a:off x="3777437" y="3301694"/>
            <a:ext cx="6220" cy="1650749"/>
          </a:xfrm>
          <a:prstGeom prst="line">
            <a:avLst/>
          </a:prstGeom>
          <a:ln w="190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91DC06EA-8D06-C440-B981-B76C5D0B074C}"/>
              </a:ext>
            </a:extLst>
          </p:cNvPr>
          <p:cNvSpPr txBox="1"/>
          <p:nvPr/>
        </p:nvSpPr>
        <p:spPr>
          <a:xfrm>
            <a:off x="7123215" y="1079507"/>
            <a:ext cx="0" cy="0"/>
          </a:xfrm>
          <a:prstGeom prst="rect">
            <a:avLst/>
          </a:prstGeom>
          <a:noFill/>
          <a:ln>
            <a:noFill/>
            <a:miter lim="800000"/>
          </a:ln>
        </p:spPr>
        <p:txBody>
          <a:bodyPr wrap="none" lIns="0" tIns="0" rIns="0" bIns="0" rtlCol="0">
            <a:noAutofit/>
          </a:bodyPr>
          <a:lstStyle/>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en-US" sz="1800" b="0" i="0" u="none" strike="noStrike" kern="1200" cap="none" spc="0" normalizeH="0" baseline="0" noProof="0" dirty="0">
              <a:ln>
                <a:noFill/>
              </a:ln>
              <a:solidFill>
                <a:srgbClr val="1A1628"/>
              </a:solidFill>
              <a:effectLst/>
              <a:uLnTx/>
              <a:uFillTx/>
              <a:latin typeface="Arial" charset="0"/>
              <a:ea typeface="+mn-ea"/>
              <a:cs typeface="+mn-cs"/>
            </a:endParaRPr>
          </a:p>
        </p:txBody>
      </p:sp>
      <p:sp>
        <p:nvSpPr>
          <p:cNvPr id="89" name="Freeform 35">
            <a:extLst>
              <a:ext uri="{FF2B5EF4-FFF2-40B4-BE49-F238E27FC236}">
                <a16:creationId xmlns:a16="http://schemas.microsoft.com/office/drawing/2014/main" id="{27F21FD4-1EE7-B544-95F7-02A72EF05713}"/>
              </a:ext>
            </a:extLst>
          </p:cNvPr>
          <p:cNvSpPr/>
          <p:nvPr/>
        </p:nvSpPr>
        <p:spPr bwMode="gray">
          <a:xfrm>
            <a:off x="489015" y="4952995"/>
            <a:ext cx="326426" cy="325847"/>
          </a:xfrm>
          <a:prstGeom prst="diamond">
            <a:avLst/>
          </a:prstGeom>
          <a:solidFill>
            <a:schemeClr val="accent1"/>
          </a:solidFill>
          <a:ln w="18373" cap="flat">
            <a:noFill/>
            <a:prstDash val="solid"/>
            <a:miter/>
          </a:ln>
        </p:spPr>
        <p:txBody>
          <a:bodyPr rtlCol="0"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1A1628"/>
              </a:solidFill>
              <a:effectLst/>
              <a:uLnTx/>
              <a:uFillTx/>
              <a:latin typeface="Arial" charset="0"/>
              <a:ea typeface="+mn-ea"/>
              <a:cs typeface="+mn-cs"/>
            </a:endParaRPr>
          </a:p>
        </p:txBody>
      </p:sp>
      <p:sp>
        <p:nvSpPr>
          <p:cNvPr id="75" name="Freeform 35">
            <a:extLst>
              <a:ext uri="{FF2B5EF4-FFF2-40B4-BE49-F238E27FC236}">
                <a16:creationId xmlns:a16="http://schemas.microsoft.com/office/drawing/2014/main" id="{E1D815DF-C3ED-4746-A2B8-80F6DDF7B547}"/>
              </a:ext>
            </a:extLst>
          </p:cNvPr>
          <p:cNvSpPr/>
          <p:nvPr/>
        </p:nvSpPr>
        <p:spPr bwMode="gray">
          <a:xfrm>
            <a:off x="5160620" y="4952995"/>
            <a:ext cx="326427" cy="325847"/>
          </a:xfrm>
          <a:prstGeom prst="diamond">
            <a:avLst/>
          </a:prstGeom>
          <a:solidFill>
            <a:schemeClr val="accent1"/>
          </a:solidFill>
          <a:ln w="18373" cap="flat">
            <a:noFill/>
            <a:prstDash val="solid"/>
            <a:miter/>
          </a:ln>
        </p:spPr>
        <p:txBody>
          <a:bodyPr rtlCol="0"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1A1628"/>
              </a:solidFill>
              <a:effectLst/>
              <a:uLnTx/>
              <a:uFillTx/>
              <a:latin typeface="Arial" charset="0"/>
              <a:ea typeface="+mn-ea"/>
              <a:cs typeface="+mn-cs"/>
            </a:endParaRPr>
          </a:p>
        </p:txBody>
      </p:sp>
      <p:sp>
        <p:nvSpPr>
          <p:cNvPr id="73" name="Freeform 35">
            <a:extLst>
              <a:ext uri="{FF2B5EF4-FFF2-40B4-BE49-F238E27FC236}">
                <a16:creationId xmlns:a16="http://schemas.microsoft.com/office/drawing/2014/main" id="{24A47969-1433-5040-85D0-2C5B8275642D}"/>
              </a:ext>
            </a:extLst>
          </p:cNvPr>
          <p:cNvSpPr/>
          <p:nvPr/>
        </p:nvSpPr>
        <p:spPr bwMode="gray">
          <a:xfrm>
            <a:off x="8099954" y="4952995"/>
            <a:ext cx="326427" cy="325847"/>
          </a:xfrm>
          <a:prstGeom prst="diamond">
            <a:avLst/>
          </a:prstGeom>
          <a:solidFill>
            <a:schemeClr val="accent1"/>
          </a:solidFill>
          <a:ln w="18373" cap="flat">
            <a:noFill/>
            <a:prstDash val="solid"/>
            <a:miter/>
          </a:ln>
        </p:spPr>
        <p:txBody>
          <a:bodyPr rtlCol="0"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1A1628"/>
              </a:solidFill>
              <a:effectLst/>
              <a:uLnTx/>
              <a:uFillTx/>
              <a:latin typeface="Arial" charset="0"/>
              <a:ea typeface="+mn-ea"/>
              <a:cs typeface="+mn-cs"/>
            </a:endParaRPr>
          </a:p>
        </p:txBody>
      </p:sp>
      <p:grpSp>
        <p:nvGrpSpPr>
          <p:cNvPr id="63" name="Group 62">
            <a:extLst>
              <a:ext uri="{FF2B5EF4-FFF2-40B4-BE49-F238E27FC236}">
                <a16:creationId xmlns:a16="http://schemas.microsoft.com/office/drawing/2014/main" id="{2D2BCCE4-55D6-D74B-A37A-810EDC9C7110}"/>
              </a:ext>
            </a:extLst>
          </p:cNvPr>
          <p:cNvGrpSpPr/>
          <p:nvPr/>
        </p:nvGrpSpPr>
        <p:grpSpPr bwMode="gray">
          <a:xfrm>
            <a:off x="2150803" y="2511570"/>
            <a:ext cx="326427" cy="2924962"/>
            <a:chOff x="2337646" y="2907743"/>
            <a:chExt cx="348314" cy="3128250"/>
          </a:xfrm>
        </p:grpSpPr>
        <p:cxnSp>
          <p:nvCxnSpPr>
            <p:cNvPr id="66" name="Straight Connector 65">
              <a:extLst>
                <a:ext uri="{FF2B5EF4-FFF2-40B4-BE49-F238E27FC236}">
                  <a16:creationId xmlns:a16="http://schemas.microsoft.com/office/drawing/2014/main" id="{65F154FE-5131-ED43-82C3-C0EAEC5B6336}"/>
                </a:ext>
              </a:extLst>
            </p:cNvPr>
            <p:cNvCxnSpPr>
              <a:cxnSpLocks/>
              <a:stCxn id="149" idx="0"/>
            </p:cNvCxnSpPr>
            <p:nvPr/>
          </p:nvCxnSpPr>
          <p:spPr bwMode="gray">
            <a:xfrm flipH="1">
              <a:off x="2460511" y="2907743"/>
              <a:ext cx="9233" cy="3128250"/>
            </a:xfrm>
            <a:prstGeom prst="line">
              <a:avLst/>
            </a:prstGeom>
            <a:ln w="190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
          <p:nvSpPr>
            <p:cNvPr id="69" name="Freeform 35">
              <a:extLst>
                <a:ext uri="{FF2B5EF4-FFF2-40B4-BE49-F238E27FC236}">
                  <a16:creationId xmlns:a16="http://schemas.microsoft.com/office/drawing/2014/main" id="{5D55C7C4-2627-B34C-B75D-4D59DF123D90}"/>
                </a:ext>
              </a:extLst>
            </p:cNvPr>
            <p:cNvSpPr/>
            <p:nvPr/>
          </p:nvSpPr>
          <p:spPr bwMode="gray">
            <a:xfrm>
              <a:off x="2337646" y="5533280"/>
              <a:ext cx="348314" cy="348494"/>
            </a:xfrm>
            <a:prstGeom prst="diamond">
              <a:avLst/>
            </a:prstGeom>
            <a:solidFill>
              <a:schemeClr val="accent1"/>
            </a:solidFill>
            <a:ln w="18373" cap="flat">
              <a:noFill/>
              <a:prstDash val="solid"/>
              <a:miter/>
            </a:ln>
          </p:spPr>
          <p:txBody>
            <a:bodyPr rtlCol="0"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1A1628"/>
                </a:solidFill>
                <a:effectLst/>
                <a:uLnTx/>
                <a:uFillTx/>
                <a:latin typeface="Arial" charset="0"/>
                <a:ea typeface="+mn-ea"/>
                <a:cs typeface="+mn-cs"/>
              </a:endParaRPr>
            </a:p>
          </p:txBody>
        </p:sp>
      </p:grpSp>
      <p:sp>
        <p:nvSpPr>
          <p:cNvPr id="146" name="Triangle 145">
            <a:extLst>
              <a:ext uri="{FF2B5EF4-FFF2-40B4-BE49-F238E27FC236}">
                <a16:creationId xmlns:a16="http://schemas.microsoft.com/office/drawing/2014/main" id="{05592BF3-E0FB-E74E-80B2-12C48CD20F0F}"/>
              </a:ext>
            </a:extLst>
          </p:cNvPr>
          <p:cNvSpPr/>
          <p:nvPr/>
        </p:nvSpPr>
        <p:spPr>
          <a:xfrm rot="10800000">
            <a:off x="5235318" y="2110091"/>
            <a:ext cx="183548" cy="1691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riangle 146">
            <a:extLst>
              <a:ext uri="{FF2B5EF4-FFF2-40B4-BE49-F238E27FC236}">
                <a16:creationId xmlns:a16="http://schemas.microsoft.com/office/drawing/2014/main" id="{BEA3EC66-D134-004A-BD26-BB794FCC1F8C}"/>
              </a:ext>
            </a:extLst>
          </p:cNvPr>
          <p:cNvSpPr/>
          <p:nvPr/>
        </p:nvSpPr>
        <p:spPr>
          <a:xfrm rot="10800000">
            <a:off x="3687456" y="3132567"/>
            <a:ext cx="183548" cy="1691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Triangle 148">
            <a:extLst>
              <a:ext uri="{FF2B5EF4-FFF2-40B4-BE49-F238E27FC236}">
                <a16:creationId xmlns:a16="http://schemas.microsoft.com/office/drawing/2014/main" id="{34EA7DE3-7817-EF4D-A18E-ECFA57396924}"/>
              </a:ext>
            </a:extLst>
          </p:cNvPr>
          <p:cNvSpPr/>
          <p:nvPr/>
        </p:nvSpPr>
        <p:spPr>
          <a:xfrm rot="10800000">
            <a:off x="2232301" y="1993263"/>
            <a:ext cx="183548" cy="1691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Triangle 149">
            <a:extLst>
              <a:ext uri="{FF2B5EF4-FFF2-40B4-BE49-F238E27FC236}">
                <a16:creationId xmlns:a16="http://schemas.microsoft.com/office/drawing/2014/main" id="{0FA04C80-4871-5449-8158-052B3C7FA906}"/>
              </a:ext>
            </a:extLst>
          </p:cNvPr>
          <p:cNvSpPr/>
          <p:nvPr/>
        </p:nvSpPr>
        <p:spPr>
          <a:xfrm rot="10800000">
            <a:off x="6767459" y="3092942"/>
            <a:ext cx="183548" cy="1691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Triangle 150">
            <a:extLst>
              <a:ext uri="{FF2B5EF4-FFF2-40B4-BE49-F238E27FC236}">
                <a16:creationId xmlns:a16="http://schemas.microsoft.com/office/drawing/2014/main" id="{011A8410-ED45-6A43-8AAC-E7DCA849BB1B}"/>
              </a:ext>
            </a:extLst>
          </p:cNvPr>
          <p:cNvSpPr/>
          <p:nvPr/>
        </p:nvSpPr>
        <p:spPr>
          <a:xfrm rot="10800000">
            <a:off x="564972" y="2568073"/>
            <a:ext cx="183548" cy="169127"/>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riangle 151">
            <a:extLst>
              <a:ext uri="{FF2B5EF4-FFF2-40B4-BE49-F238E27FC236}">
                <a16:creationId xmlns:a16="http://schemas.microsoft.com/office/drawing/2014/main" id="{C76A5281-4E71-6749-B15A-2B4B511ADBC2}"/>
              </a:ext>
            </a:extLst>
          </p:cNvPr>
          <p:cNvSpPr/>
          <p:nvPr/>
        </p:nvSpPr>
        <p:spPr>
          <a:xfrm rot="10800000">
            <a:off x="8164231" y="1736487"/>
            <a:ext cx="183548" cy="1691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Triangle 225">
            <a:extLst>
              <a:ext uri="{FF2B5EF4-FFF2-40B4-BE49-F238E27FC236}">
                <a16:creationId xmlns:a16="http://schemas.microsoft.com/office/drawing/2014/main" id="{DE2BD8D9-141C-3B48-985C-4BE0C1250B3B}"/>
              </a:ext>
            </a:extLst>
          </p:cNvPr>
          <p:cNvSpPr/>
          <p:nvPr/>
        </p:nvSpPr>
        <p:spPr>
          <a:xfrm rot="10800000">
            <a:off x="9755287" y="3108087"/>
            <a:ext cx="183548" cy="1691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Diamond 226">
            <a:extLst>
              <a:ext uri="{FF2B5EF4-FFF2-40B4-BE49-F238E27FC236}">
                <a16:creationId xmlns:a16="http://schemas.microsoft.com/office/drawing/2014/main" id="{689D8AC4-4D05-5044-A567-B6B068565BE2}"/>
              </a:ext>
            </a:extLst>
          </p:cNvPr>
          <p:cNvSpPr/>
          <p:nvPr/>
        </p:nvSpPr>
        <p:spPr bwMode="gray">
          <a:xfrm>
            <a:off x="8919089" y="4952995"/>
            <a:ext cx="326428" cy="325847"/>
          </a:xfrm>
          <a:prstGeom prst="diamond">
            <a:avLst/>
          </a:prstGeom>
          <a:solidFill>
            <a:schemeClr val="accent1"/>
          </a:solidFill>
          <a:ln w="18373" cap="flat">
            <a:noFill/>
            <a:prstDash val="solid"/>
            <a:miter/>
          </a:ln>
        </p:spPr>
        <p:txBody>
          <a:bodyPr rtlCol="0"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1A1628"/>
              </a:solidFill>
              <a:effectLst/>
              <a:uLnTx/>
              <a:uFillTx/>
              <a:latin typeface="Arial" charset="0"/>
              <a:ea typeface="+mn-ea"/>
              <a:cs typeface="+mn-cs"/>
            </a:endParaRPr>
          </a:p>
        </p:txBody>
      </p:sp>
      <p:sp>
        <p:nvSpPr>
          <p:cNvPr id="228" name="Diamond 227">
            <a:extLst>
              <a:ext uri="{FF2B5EF4-FFF2-40B4-BE49-F238E27FC236}">
                <a16:creationId xmlns:a16="http://schemas.microsoft.com/office/drawing/2014/main" id="{7956B487-770F-FC4A-B5DD-72C269C0A6F1}"/>
              </a:ext>
            </a:extLst>
          </p:cNvPr>
          <p:cNvSpPr/>
          <p:nvPr/>
        </p:nvSpPr>
        <p:spPr bwMode="gray">
          <a:xfrm>
            <a:off x="10479665" y="4952995"/>
            <a:ext cx="326428" cy="325847"/>
          </a:xfrm>
          <a:prstGeom prst="diamond">
            <a:avLst/>
          </a:prstGeom>
          <a:solidFill>
            <a:schemeClr val="accent1"/>
          </a:solidFill>
          <a:ln w="18373" cap="flat">
            <a:noFill/>
            <a:prstDash val="solid"/>
            <a:miter/>
          </a:ln>
        </p:spPr>
        <p:txBody>
          <a:bodyPr rtlCol="0"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1A1628"/>
              </a:solidFill>
              <a:effectLst/>
              <a:uLnTx/>
              <a:uFillTx/>
              <a:latin typeface="Arial" charset="0"/>
              <a:ea typeface="+mn-ea"/>
              <a:cs typeface="+mn-cs"/>
            </a:endParaRPr>
          </a:p>
        </p:txBody>
      </p:sp>
      <p:sp>
        <p:nvSpPr>
          <p:cNvPr id="229" name="Diamond 228">
            <a:extLst>
              <a:ext uri="{FF2B5EF4-FFF2-40B4-BE49-F238E27FC236}">
                <a16:creationId xmlns:a16="http://schemas.microsoft.com/office/drawing/2014/main" id="{AFF5AFDA-65F6-1648-9CDC-7A306F05681B}"/>
              </a:ext>
            </a:extLst>
          </p:cNvPr>
          <p:cNvSpPr/>
          <p:nvPr/>
        </p:nvSpPr>
        <p:spPr bwMode="gray">
          <a:xfrm>
            <a:off x="11169529" y="4952995"/>
            <a:ext cx="326428" cy="325847"/>
          </a:xfrm>
          <a:prstGeom prst="diamond">
            <a:avLst/>
          </a:prstGeom>
          <a:solidFill>
            <a:schemeClr val="accent1"/>
          </a:solidFill>
          <a:ln w="18373" cap="flat">
            <a:noFill/>
            <a:prstDash val="solid"/>
            <a:miter/>
          </a:ln>
        </p:spPr>
        <p:txBody>
          <a:bodyPr rtlCol="0" anchor="ct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400" b="0" i="0" u="none" strike="noStrike" kern="1200" cap="none" spc="0" normalizeH="0" baseline="0" noProof="0" dirty="0">
              <a:ln>
                <a:noFill/>
              </a:ln>
              <a:solidFill>
                <a:srgbClr val="1A1628"/>
              </a:solidFill>
              <a:effectLst/>
              <a:uLnTx/>
              <a:uFillTx/>
              <a:latin typeface="Arial" charset="0"/>
              <a:ea typeface="+mn-ea"/>
              <a:cs typeface="+mn-cs"/>
            </a:endParaRPr>
          </a:p>
        </p:txBody>
      </p:sp>
      <p:sp>
        <p:nvSpPr>
          <p:cNvPr id="134" name="Freeform: Shape 116">
            <a:extLst>
              <a:ext uri="{FF2B5EF4-FFF2-40B4-BE49-F238E27FC236}">
                <a16:creationId xmlns:a16="http://schemas.microsoft.com/office/drawing/2014/main" id="{E905B42A-AE7D-4E40-8B1A-AE9497ECE487}"/>
              </a:ext>
            </a:extLst>
          </p:cNvPr>
          <p:cNvSpPr/>
          <p:nvPr/>
        </p:nvSpPr>
        <p:spPr>
          <a:xfrm rot="16200000" flipH="1">
            <a:off x="7642318" y="6588685"/>
            <a:ext cx="143698" cy="81429"/>
          </a:xfrm>
          <a:custGeom>
            <a:avLst/>
            <a:gdLst>
              <a:gd name="connsiteX0" fmla="*/ 0 w 561976"/>
              <a:gd name="connsiteY0" fmla="*/ 280988 h 280988"/>
              <a:gd name="connsiteX1" fmla="*/ 280988 w 561976"/>
              <a:gd name="connsiteY1" fmla="*/ 0 h 280988"/>
              <a:gd name="connsiteX2" fmla="*/ 561976 w 561976"/>
              <a:gd name="connsiteY2" fmla="*/ 280988 h 280988"/>
            </a:gdLst>
            <a:ahLst/>
            <a:cxnLst>
              <a:cxn ang="0">
                <a:pos x="connsiteX0" y="connsiteY0"/>
              </a:cxn>
              <a:cxn ang="0">
                <a:pos x="connsiteX1" y="connsiteY1"/>
              </a:cxn>
              <a:cxn ang="0">
                <a:pos x="connsiteX2" y="connsiteY2"/>
              </a:cxn>
            </a:cxnLst>
            <a:rect l="l" t="t" r="r" b="b"/>
            <a:pathLst>
              <a:path w="561976" h="280988">
                <a:moveTo>
                  <a:pt x="0" y="280988"/>
                </a:moveTo>
                <a:lnTo>
                  <a:pt x="280988" y="0"/>
                </a:lnTo>
                <a:lnTo>
                  <a:pt x="561976" y="280988"/>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a:extLst>
              <a:ext uri="{FF2B5EF4-FFF2-40B4-BE49-F238E27FC236}">
                <a16:creationId xmlns:a16="http://schemas.microsoft.com/office/drawing/2014/main" id="{B2104263-4C84-47A6-8FFE-3AFA9A23BA86}"/>
              </a:ext>
            </a:extLst>
          </p:cNvPr>
          <p:cNvSpPr txBox="1"/>
          <p:nvPr/>
        </p:nvSpPr>
        <p:spPr>
          <a:xfrm>
            <a:off x="373224" y="6301299"/>
            <a:ext cx="10648800" cy="553998"/>
          </a:xfrm>
          <a:prstGeom prst="rect">
            <a:avLst/>
          </a:prstGeom>
          <a:noFill/>
        </p:spPr>
        <p:txBody>
          <a:bodyPr wrap="square">
            <a:spAutoFit/>
          </a:bodyPr>
          <a:lstStyle/>
          <a:p>
            <a:pPr>
              <a:lnSpc>
                <a:spcPct val="90000"/>
              </a:lnSpc>
              <a:spcBef>
                <a:spcPts val="300"/>
              </a:spcBef>
            </a:pPr>
            <a:r>
              <a:rPr lang="en-US" sz="1000" b="0" dirty="0">
                <a:latin typeface="Arial" panose="020B0604020202020204" pitchFamily="34" charset="0"/>
                <a:cs typeface="Arial" panose="020B0604020202020204" pitchFamily="34" charset="0"/>
              </a:rPr>
              <a:t>ACR - American College of Rheumatology; ARA - American Rheumatism Association; RA - rheumatoid arthritis.</a:t>
            </a:r>
          </a:p>
          <a:p>
            <a:pPr>
              <a:lnSpc>
                <a:spcPct val="90000"/>
              </a:lnSpc>
              <a:spcBef>
                <a:spcPts val="300"/>
              </a:spcBef>
            </a:pPr>
            <a:r>
              <a:rPr lang="en-US" sz="1000" b="0" dirty="0">
                <a:latin typeface="Arial" panose="020B0604020202020204" pitchFamily="34" charset="0"/>
                <a:cs typeface="Arial" panose="020B0604020202020204" pitchFamily="34" charset="0"/>
              </a:rPr>
              <a:t>1. Weinblatt ME. </a:t>
            </a:r>
            <a:r>
              <a:rPr lang="en-US" sz="1000" b="0" i="1" dirty="0">
                <a:latin typeface="Arial" panose="020B0604020202020204" pitchFamily="34" charset="0"/>
                <a:cs typeface="Arial" panose="020B0604020202020204" pitchFamily="34" charset="0"/>
              </a:rPr>
              <a:t>Trans Am Clin Climatol Assoc. </a:t>
            </a:r>
            <a:r>
              <a:rPr lang="en-US" sz="1000" b="0" dirty="0">
                <a:latin typeface="Arial" panose="020B0604020202020204" pitchFamily="34" charset="0"/>
                <a:cs typeface="Arial" panose="020B0604020202020204" pitchFamily="34" charset="0"/>
              </a:rPr>
              <a:t>2013;124:16-25; 2. </a:t>
            </a:r>
            <a:r>
              <a:rPr lang="en-US" sz="1000" b="0" i="0" dirty="0">
                <a:solidFill>
                  <a:srgbClr val="333333"/>
                </a:solidFill>
                <a:effectLst/>
                <a:latin typeface="Arial" panose="020B0604020202020204" pitchFamily="34" charset="0"/>
                <a:cs typeface="Arial" panose="020B0604020202020204" pitchFamily="34" charset="0"/>
              </a:rPr>
              <a:t>Pinals RS</a:t>
            </a:r>
            <a:r>
              <a:rPr lang="en-US" sz="1000" dirty="0">
                <a:solidFill>
                  <a:srgbClr val="333333"/>
                </a:solidFill>
                <a:latin typeface="Arial" panose="020B0604020202020204" pitchFamily="34" charset="0"/>
                <a:cs typeface="Arial" panose="020B0604020202020204" pitchFamily="34" charset="0"/>
              </a:rPr>
              <a:t> et al</a:t>
            </a:r>
            <a:r>
              <a:rPr lang="en-US" sz="1000" b="0" i="0" dirty="0">
                <a:solidFill>
                  <a:srgbClr val="333333"/>
                </a:solidFill>
                <a:effectLst/>
                <a:latin typeface="Arial" panose="020B0604020202020204" pitchFamily="34" charset="0"/>
                <a:cs typeface="Arial" panose="020B0604020202020204" pitchFamily="34" charset="0"/>
              </a:rPr>
              <a:t>. </a:t>
            </a:r>
            <a:r>
              <a:rPr lang="en-US" sz="1000" b="0" i="1" dirty="0">
                <a:solidFill>
                  <a:srgbClr val="333333"/>
                </a:solidFill>
                <a:effectLst/>
                <a:latin typeface="Arial" panose="020B0604020202020204" pitchFamily="34" charset="0"/>
                <a:cs typeface="Arial" panose="020B0604020202020204" pitchFamily="34" charset="0"/>
              </a:rPr>
              <a:t>Arthritis Rheum. </a:t>
            </a:r>
            <a:r>
              <a:rPr lang="en-US" sz="1000" b="0" i="0" dirty="0">
                <a:solidFill>
                  <a:srgbClr val="333333"/>
                </a:solidFill>
                <a:effectLst/>
                <a:latin typeface="Arial" panose="020B0604020202020204" pitchFamily="34" charset="0"/>
                <a:cs typeface="Arial" panose="020B0604020202020204" pitchFamily="34" charset="0"/>
              </a:rPr>
              <a:t>1981;24:1308–15; 3. Moreland LW</a:t>
            </a:r>
            <a:r>
              <a:rPr lang="en-US" sz="1000" dirty="0">
                <a:solidFill>
                  <a:srgbClr val="333333"/>
                </a:solidFill>
                <a:latin typeface="Arial" panose="020B0604020202020204" pitchFamily="34" charset="0"/>
                <a:cs typeface="Arial" panose="020B0604020202020204" pitchFamily="34" charset="0"/>
              </a:rPr>
              <a:t> </a:t>
            </a:r>
            <a:r>
              <a:rPr lang="en-US" sz="1000" b="0" i="0" dirty="0">
                <a:solidFill>
                  <a:srgbClr val="333333"/>
                </a:solidFill>
                <a:effectLst/>
                <a:latin typeface="Arial" panose="020B0604020202020204" pitchFamily="34" charset="0"/>
                <a:cs typeface="Arial" panose="020B0604020202020204" pitchFamily="34" charset="0"/>
              </a:rPr>
              <a:t>et al. </a:t>
            </a:r>
            <a:r>
              <a:rPr lang="en-US" sz="1000" b="0" i="1" dirty="0">
                <a:solidFill>
                  <a:srgbClr val="333333"/>
                </a:solidFill>
                <a:effectLst/>
                <a:latin typeface="Arial" panose="020B0604020202020204" pitchFamily="34" charset="0"/>
                <a:cs typeface="Arial" panose="020B0604020202020204" pitchFamily="34" charset="0"/>
              </a:rPr>
              <a:t>Ann Intern Med</a:t>
            </a:r>
            <a:r>
              <a:rPr lang="en-US" sz="1000" b="0" i="0" dirty="0">
                <a:solidFill>
                  <a:srgbClr val="333333"/>
                </a:solidFill>
                <a:effectLst/>
                <a:latin typeface="Arial" panose="020B0604020202020204" pitchFamily="34" charset="0"/>
                <a:cs typeface="Arial" panose="020B0604020202020204" pitchFamily="34" charset="0"/>
              </a:rPr>
              <a:t>. 1999;130(6):478-86; 4. van der Heijde D et al. </a:t>
            </a:r>
            <a:r>
              <a:rPr lang="en-US" sz="1000" b="0" i="1" dirty="0">
                <a:solidFill>
                  <a:srgbClr val="333333"/>
                </a:solidFill>
                <a:effectLst/>
                <a:latin typeface="Arial" panose="020B0604020202020204" pitchFamily="34" charset="0"/>
                <a:cs typeface="Arial" panose="020B0604020202020204" pitchFamily="34" charset="0"/>
              </a:rPr>
              <a:t>Ann Rheum Dis</a:t>
            </a:r>
            <a:r>
              <a:rPr lang="en-US" sz="1000" b="0" i="0" dirty="0">
                <a:solidFill>
                  <a:srgbClr val="333333"/>
                </a:solidFill>
                <a:effectLst/>
                <a:latin typeface="Arial" panose="020B0604020202020204" pitchFamily="34" charset="0"/>
                <a:cs typeface="Arial" panose="020B0604020202020204" pitchFamily="34" charset="0"/>
              </a:rPr>
              <a:t>. 2005;64:1582-87; 5. Smolen JS et al. </a:t>
            </a:r>
            <a:r>
              <a:rPr lang="en-US" sz="1000" b="0" i="1" dirty="0">
                <a:solidFill>
                  <a:srgbClr val="333333"/>
                </a:solidFill>
                <a:effectLst/>
                <a:latin typeface="Arial" panose="020B0604020202020204" pitchFamily="34" charset="0"/>
                <a:cs typeface="Arial" panose="020B0604020202020204" pitchFamily="34" charset="0"/>
              </a:rPr>
              <a:t>Ann Rheum Dis</a:t>
            </a:r>
            <a:r>
              <a:rPr lang="en-US" sz="1000" b="0" i="0" dirty="0">
                <a:solidFill>
                  <a:srgbClr val="333333"/>
                </a:solidFill>
                <a:effectLst/>
                <a:latin typeface="Arial" panose="020B0604020202020204" pitchFamily="34" charset="0"/>
                <a:cs typeface="Arial" panose="020B0604020202020204" pitchFamily="34" charset="0"/>
              </a:rPr>
              <a:t>. 2016;75(1):3-15; 6. Singh JA, Saag KG, Bridges Jr L, et al. </a:t>
            </a:r>
            <a:r>
              <a:rPr lang="en-US" sz="1000" b="0" i="1" dirty="0">
                <a:solidFill>
                  <a:srgbClr val="333333"/>
                </a:solidFill>
                <a:effectLst/>
                <a:latin typeface="Arial" panose="020B0604020202020204" pitchFamily="34" charset="0"/>
                <a:cs typeface="Arial" panose="020B0604020202020204" pitchFamily="34" charset="0"/>
              </a:rPr>
              <a:t>Arthritis Rheumatol</a:t>
            </a:r>
            <a:r>
              <a:rPr lang="en-US" sz="1000" b="0" i="0" dirty="0">
                <a:solidFill>
                  <a:srgbClr val="333333"/>
                </a:solidFill>
                <a:effectLst/>
                <a:latin typeface="Arial" panose="020B0604020202020204" pitchFamily="34" charset="0"/>
                <a:cs typeface="Arial" panose="020B0604020202020204" pitchFamily="34" charset="0"/>
              </a:rPr>
              <a:t>. 2016;68(1):1-26.</a:t>
            </a:r>
          </a:p>
        </p:txBody>
      </p:sp>
    </p:spTree>
    <p:extLst>
      <p:ext uri="{BB962C8B-B14F-4D97-AF65-F5344CB8AC3E}">
        <p14:creationId xmlns:p14="http://schemas.microsoft.com/office/powerpoint/2010/main" val="212217850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680A3299-0371-CA55-AFBF-D8B9B57D12CA}"/>
              </a:ext>
            </a:extLst>
          </p:cNvPr>
          <p:cNvSpPr>
            <a:spLocks noGrp="1"/>
          </p:cNvSpPr>
          <p:nvPr>
            <p:ph type="title"/>
          </p:nvPr>
        </p:nvSpPr>
        <p:spPr>
          <a:xfrm>
            <a:off x="838200" y="253397"/>
            <a:ext cx="10515600" cy="1273233"/>
          </a:xfrm>
        </p:spPr>
        <p:txBody>
          <a:bodyPr>
            <a:normAutofit/>
          </a:bodyPr>
          <a:lstStyle/>
          <a:p>
            <a:r>
              <a:rPr lang="cs-CZ"/>
              <a:t>KLINICKÁ REMISE u astmatu - definice</a:t>
            </a:r>
            <a:endParaRPr lang="cs-CZ" dirty="0"/>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D94C8B52-629E-2D1B-59BF-1855E9918C52}"/>
              </a:ext>
            </a:extLst>
          </p:cNvPr>
          <p:cNvSpPr>
            <a:spLocks noGrp="1"/>
          </p:cNvSpPr>
          <p:nvPr>
            <p:ph idx="1"/>
          </p:nvPr>
        </p:nvSpPr>
        <p:spPr>
          <a:xfrm>
            <a:off x="838200" y="1273103"/>
            <a:ext cx="10515600" cy="3694176"/>
          </a:xfrm>
        </p:spPr>
        <p:txBody>
          <a:bodyPr>
            <a:normAutofit/>
          </a:bodyPr>
          <a:lstStyle/>
          <a:p>
            <a:r>
              <a:rPr lang="cs-CZ" sz="2200"/>
              <a:t>KLINICKÁ REMISE je situace trvající 12 a více měsíců s:</a:t>
            </a:r>
          </a:p>
          <a:p>
            <a:pPr marL="971550" lvl="1" indent="-514350">
              <a:buFont typeface="+mj-lt"/>
              <a:buAutoNum type="arabicPeriod"/>
            </a:pPr>
            <a:r>
              <a:rPr lang="cs-CZ" sz="2200"/>
              <a:t>absencí významných příznaků – měřeno validizovaným nástrojem</a:t>
            </a:r>
          </a:p>
          <a:p>
            <a:pPr marL="971550" lvl="1" indent="-514350">
              <a:buFont typeface="+mj-lt"/>
              <a:buAutoNum type="arabicPeriod"/>
            </a:pPr>
            <a:r>
              <a:rPr lang="cs-CZ" sz="2200"/>
              <a:t>optimalizace/stabilizace plicních funkcí</a:t>
            </a:r>
          </a:p>
          <a:p>
            <a:pPr marL="971550" lvl="1" indent="-514350">
              <a:buFont typeface="+mj-lt"/>
              <a:buAutoNum type="arabicPeriod"/>
            </a:pPr>
            <a:r>
              <a:rPr lang="cs-CZ" sz="2200"/>
              <a:t>shoda lékaře i pacienta na dosažení remise</a:t>
            </a:r>
          </a:p>
          <a:p>
            <a:pPr marL="971550" lvl="1" indent="-514350">
              <a:buFont typeface="+mj-lt"/>
              <a:buAutoNum type="arabicPeriod"/>
            </a:pPr>
            <a:r>
              <a:rPr lang="cs-CZ" sz="2200"/>
              <a:t>bez nutnosti léčby systémovou kortikoterapií</a:t>
            </a:r>
            <a:endParaRPr lang="cs-CZ" sz="2200" dirty="0"/>
          </a:p>
        </p:txBody>
      </p:sp>
      <p:pic>
        <p:nvPicPr>
          <p:cNvPr id="4" name="Obrázek 3">
            <a:extLst>
              <a:ext uri="{FF2B5EF4-FFF2-40B4-BE49-F238E27FC236}">
                <a16:creationId xmlns:a16="http://schemas.microsoft.com/office/drawing/2014/main" id="{51E8C294-0E4D-A9A4-DD2E-5CBDCB161ECE}"/>
              </a:ext>
            </a:extLst>
          </p:cNvPr>
          <p:cNvPicPr>
            <a:picLocks noChangeAspect="1"/>
          </p:cNvPicPr>
          <p:nvPr/>
        </p:nvPicPr>
        <p:blipFill>
          <a:blip r:embed="rId2"/>
          <a:stretch>
            <a:fillRect/>
          </a:stretch>
        </p:blipFill>
        <p:spPr>
          <a:xfrm>
            <a:off x="2301018" y="3841964"/>
            <a:ext cx="7586915" cy="2640931"/>
          </a:xfrm>
          <a:prstGeom prst="rect">
            <a:avLst/>
          </a:prstGeom>
        </p:spPr>
      </p:pic>
    </p:spTree>
    <p:extLst>
      <p:ext uri="{BB962C8B-B14F-4D97-AF65-F5344CB8AC3E}">
        <p14:creationId xmlns:p14="http://schemas.microsoft.com/office/powerpoint/2010/main" val="192076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1516CB1-E8C8-4751-B6A6-46B2D1E72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680E038-DBDB-A39A-6B11-5D60715A1254}"/>
              </a:ext>
            </a:extLst>
          </p:cNvPr>
          <p:cNvSpPr>
            <a:spLocks noGrp="1"/>
          </p:cNvSpPr>
          <p:nvPr>
            <p:ph type="title"/>
          </p:nvPr>
        </p:nvSpPr>
        <p:spPr>
          <a:xfrm>
            <a:off x="429768" y="411480"/>
            <a:ext cx="11131298" cy="1106424"/>
          </a:xfrm>
        </p:spPr>
        <p:txBody>
          <a:bodyPr>
            <a:normAutofit/>
          </a:bodyPr>
          <a:lstStyle/>
          <a:p>
            <a:r>
              <a:rPr lang="cs-CZ" sz="3200" dirty="0"/>
              <a:t>REMISE ASTMATU PO VYSAZENÍ LÉČBY - lehké astma</a:t>
            </a:r>
          </a:p>
        </p:txBody>
      </p:sp>
      <p:sp>
        <p:nvSpPr>
          <p:cNvPr id="17" name="Rectangle 16">
            <a:extLst>
              <a:ext uri="{FF2B5EF4-FFF2-40B4-BE49-F238E27FC236}">
                <a16:creationId xmlns:a16="http://schemas.microsoft.com/office/drawing/2014/main" id="{90C0C0D1-E79A-41FF-8322-256F6DD1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21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Obrázek 5" descr="Obsah obrázku letecká doprava, skákání&#10;&#10;Popis byl vytvořen automaticky">
            <a:extLst>
              <a:ext uri="{FF2B5EF4-FFF2-40B4-BE49-F238E27FC236}">
                <a16:creationId xmlns:a16="http://schemas.microsoft.com/office/drawing/2014/main" id="{A856A496-09A6-4BB1-47B4-C674B876524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3318" b="-4"/>
          <a:stretch/>
        </p:blipFill>
        <p:spPr>
          <a:xfrm>
            <a:off x="429767" y="1721922"/>
            <a:ext cx="3419856" cy="4520560"/>
          </a:xfrm>
          <a:prstGeom prst="rect">
            <a:avLst/>
          </a:prstGeom>
        </p:spPr>
      </p:pic>
      <p:pic>
        <p:nvPicPr>
          <p:cNvPr id="10" name="Obrázek 9" descr="Obsah obrázku text&#10;&#10;Popis byl vytvořen automaticky">
            <a:extLst>
              <a:ext uri="{FF2B5EF4-FFF2-40B4-BE49-F238E27FC236}">
                <a16:creationId xmlns:a16="http://schemas.microsoft.com/office/drawing/2014/main" id="{FE093E80-B721-1A36-E3F9-B62B992B1B95}"/>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3428" r="10902" b="-4"/>
          <a:stretch/>
        </p:blipFill>
        <p:spPr>
          <a:xfrm>
            <a:off x="4226837" y="1721922"/>
            <a:ext cx="3420596" cy="4520560"/>
          </a:xfrm>
          <a:prstGeom prst="rect">
            <a:avLst/>
          </a:prstGeom>
        </p:spPr>
      </p:pic>
      <p:sp useBgFill="1">
        <p:nvSpPr>
          <p:cNvPr id="19" name="Rectangle 18">
            <a:extLst>
              <a:ext uri="{FF2B5EF4-FFF2-40B4-BE49-F238E27FC236}">
                <a16:creationId xmlns:a16="http://schemas.microsoft.com/office/drawing/2014/main" id="{395FA420-5595-49D1-9D5F-79EC43B55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4648" y="1721922"/>
            <a:ext cx="3609143" cy="452056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FF7777BE-B53E-0B8D-52B4-3997A7265748}"/>
              </a:ext>
            </a:extLst>
          </p:cNvPr>
          <p:cNvSpPr>
            <a:spLocks noGrp="1"/>
          </p:cNvSpPr>
          <p:nvPr>
            <p:ph idx="1"/>
          </p:nvPr>
        </p:nvSpPr>
        <p:spPr>
          <a:xfrm>
            <a:off x="8309348" y="2020824"/>
            <a:ext cx="2956060" cy="3959352"/>
          </a:xfrm>
        </p:spPr>
        <p:txBody>
          <a:bodyPr anchor="ctr">
            <a:normAutofit/>
          </a:bodyPr>
          <a:lstStyle/>
          <a:p>
            <a:pPr marL="0" indent="0" algn="ctr">
              <a:buNone/>
            </a:pPr>
            <a:r>
              <a:rPr lang="cs-CZ" sz="3200" dirty="0"/>
              <a:t>NENÍ potřeba léčby astmatu po dobu 12 a více měsíců</a:t>
            </a:r>
          </a:p>
          <a:p>
            <a:pPr marL="0" indent="0" algn="ctr">
              <a:buNone/>
            </a:pPr>
            <a:endParaRPr lang="cs-CZ" sz="3200" dirty="0"/>
          </a:p>
        </p:txBody>
      </p:sp>
    </p:spTree>
    <p:extLst>
      <p:ext uri="{BB962C8B-B14F-4D97-AF65-F5344CB8AC3E}">
        <p14:creationId xmlns:p14="http://schemas.microsoft.com/office/powerpoint/2010/main" val="25447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89764C87-070C-E3D6-94CB-A9CD132A4A06}"/>
              </a:ext>
            </a:extLst>
          </p:cNvPr>
          <p:cNvPicPr>
            <a:picLocks noChangeAspect="1"/>
          </p:cNvPicPr>
          <p:nvPr/>
        </p:nvPicPr>
        <p:blipFill>
          <a:blip r:embed="rId2"/>
          <a:stretch>
            <a:fillRect/>
          </a:stretch>
        </p:blipFill>
        <p:spPr>
          <a:xfrm>
            <a:off x="2447621" y="-50451"/>
            <a:ext cx="7139876" cy="6779607"/>
          </a:xfrm>
          <a:prstGeom prst="rect">
            <a:avLst/>
          </a:prstGeom>
        </p:spPr>
      </p:pic>
      <p:sp>
        <p:nvSpPr>
          <p:cNvPr id="3" name="TextBox 2">
            <a:extLst>
              <a:ext uri="{FF2B5EF4-FFF2-40B4-BE49-F238E27FC236}">
                <a16:creationId xmlns:a16="http://schemas.microsoft.com/office/drawing/2014/main" id="{B00667D0-6A54-CD65-4282-A217AB6C0B2A}"/>
              </a:ext>
            </a:extLst>
          </p:cNvPr>
          <p:cNvSpPr txBox="1"/>
          <p:nvPr/>
        </p:nvSpPr>
        <p:spPr>
          <a:xfrm>
            <a:off x="594852" y="447368"/>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s-CZ" b="1" dirty="0"/>
              <a:t>Těžké astma</a:t>
            </a:r>
            <a:endParaRPr lang="en-US" dirty="0"/>
          </a:p>
          <a:p>
            <a:pPr marL="285750" indent="-285750">
              <a:buFont typeface="Arial"/>
              <a:buChar char="•"/>
            </a:pPr>
            <a:r>
              <a:rPr lang="cs-CZ" b="1" dirty="0"/>
              <a:t>ACQ/ACT</a:t>
            </a:r>
          </a:p>
          <a:p>
            <a:pPr marL="285750" indent="-285750">
              <a:buFont typeface="Arial"/>
              <a:buChar char="•"/>
            </a:pPr>
            <a:r>
              <a:rPr lang="cs-CZ" b="1" dirty="0"/>
              <a:t>FEV1</a:t>
            </a:r>
          </a:p>
          <a:p>
            <a:pPr marL="285750" indent="-285750">
              <a:buFont typeface="Arial"/>
              <a:buChar char="•"/>
            </a:pPr>
            <a:r>
              <a:rPr lang="cs-CZ" b="1" dirty="0"/>
              <a:t>AE</a:t>
            </a:r>
          </a:p>
          <a:p>
            <a:pPr marL="285750" indent="-285750">
              <a:buFont typeface="Arial"/>
              <a:buChar char="•"/>
            </a:pPr>
            <a:r>
              <a:rPr lang="cs-CZ" b="1" dirty="0"/>
              <a:t>OCS</a:t>
            </a:r>
          </a:p>
        </p:txBody>
      </p:sp>
      <p:pic>
        <p:nvPicPr>
          <p:cNvPr id="4" name="Picture 4">
            <a:extLst>
              <a:ext uri="{FF2B5EF4-FFF2-40B4-BE49-F238E27FC236}">
                <a16:creationId xmlns:a16="http://schemas.microsoft.com/office/drawing/2014/main" id="{959E032C-0FD7-1E4B-4FF7-788333AFAD56}"/>
              </a:ext>
            </a:extLst>
          </p:cNvPr>
          <p:cNvPicPr>
            <a:picLocks noChangeAspect="1"/>
          </p:cNvPicPr>
          <p:nvPr/>
        </p:nvPicPr>
        <p:blipFill>
          <a:blip r:embed="rId3"/>
          <a:stretch>
            <a:fillRect/>
          </a:stretch>
        </p:blipFill>
        <p:spPr>
          <a:xfrm>
            <a:off x="9443884" y="4060723"/>
            <a:ext cx="2743200" cy="2743200"/>
          </a:xfrm>
          <a:prstGeom prst="rect">
            <a:avLst/>
          </a:prstGeom>
        </p:spPr>
      </p:pic>
    </p:spTree>
    <p:extLst>
      <p:ext uri="{BB962C8B-B14F-4D97-AF65-F5344CB8AC3E}">
        <p14:creationId xmlns:p14="http://schemas.microsoft.com/office/powerpoint/2010/main" val="7509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5A824E3F-F79E-4045-821E-3A8766E74D66}"/>
              </a:ext>
            </a:extLst>
          </p:cNvPr>
          <p:cNvPicPr>
            <a:picLocks noChangeAspect="1"/>
          </p:cNvPicPr>
          <p:nvPr/>
        </p:nvPicPr>
        <p:blipFill>
          <a:blip r:embed="rId2"/>
          <a:stretch>
            <a:fillRect/>
          </a:stretch>
        </p:blipFill>
        <p:spPr>
          <a:xfrm>
            <a:off x="393699" y="368299"/>
            <a:ext cx="8084175" cy="4339167"/>
          </a:xfrm>
          <a:prstGeom prst="rect">
            <a:avLst/>
          </a:prstGeom>
        </p:spPr>
      </p:pic>
      <p:sp>
        <p:nvSpPr>
          <p:cNvPr id="3" name="Obdélník 2">
            <a:extLst>
              <a:ext uri="{FF2B5EF4-FFF2-40B4-BE49-F238E27FC236}">
                <a16:creationId xmlns:a16="http://schemas.microsoft.com/office/drawing/2014/main" id="{BBC68CC6-4801-E67D-CC1A-46114C9AEAE9}"/>
              </a:ext>
            </a:extLst>
          </p:cNvPr>
          <p:cNvSpPr/>
          <p:nvPr/>
        </p:nvSpPr>
        <p:spPr>
          <a:xfrm>
            <a:off x="393699" y="5150631"/>
            <a:ext cx="6096000" cy="923330"/>
          </a:xfrm>
          <a:prstGeom prst="rect">
            <a:avLst/>
          </a:prstGeom>
        </p:spPr>
        <p:txBody>
          <a:bodyPr>
            <a:spAutoFit/>
          </a:bodyPr>
          <a:lstStyle/>
          <a:p>
            <a:pPr marL="285750" indent="-285750">
              <a:buFont typeface="Arial" panose="020B0604020202020204" pitchFamily="34" charset="0"/>
              <a:buChar char="•"/>
            </a:pPr>
            <a:r>
              <a:rPr lang="cs-CZ" dirty="0">
                <a:latin typeface="AdvSTONE"/>
              </a:rPr>
              <a:t>post hoc analýza pacientů léčených </a:t>
            </a:r>
            <a:r>
              <a:rPr lang="cs-CZ" dirty="0" err="1">
                <a:latin typeface="AdvSTONE"/>
              </a:rPr>
              <a:t>benralizumabem</a:t>
            </a:r>
            <a:r>
              <a:rPr lang="cs-CZ" dirty="0">
                <a:latin typeface="AdvSTONE"/>
              </a:rPr>
              <a:t> </a:t>
            </a:r>
          </a:p>
          <a:p>
            <a:pPr marL="285750" indent="-285750">
              <a:buFont typeface="Arial" panose="020B0604020202020204" pitchFamily="34" charset="0"/>
              <a:buChar char="•"/>
            </a:pPr>
            <a:r>
              <a:rPr lang="cs-CZ" dirty="0">
                <a:latin typeface="AdvSTONE"/>
              </a:rPr>
              <a:t>studie SIROCCO/CALIMA rameno bez OCS léčby</a:t>
            </a:r>
          </a:p>
          <a:p>
            <a:pPr marL="285750" indent="-285750">
              <a:buFont typeface="Arial" panose="020B0604020202020204" pitchFamily="34" charset="0"/>
              <a:buChar char="•"/>
            </a:pPr>
            <a:r>
              <a:rPr lang="cs-CZ" dirty="0">
                <a:latin typeface="AdvSTONE"/>
              </a:rPr>
              <a:t>studie ZONDA rameno s OCS 12.5 mg per </a:t>
            </a:r>
            <a:r>
              <a:rPr lang="cs-CZ" dirty="0" err="1">
                <a:latin typeface="AdvSTONE"/>
              </a:rPr>
              <a:t>day</a:t>
            </a:r>
            <a:endParaRPr lang="cs-CZ" dirty="0">
              <a:latin typeface="AdvSTONE"/>
            </a:endParaRPr>
          </a:p>
        </p:txBody>
      </p:sp>
      <p:pic>
        <p:nvPicPr>
          <p:cNvPr id="5" name="Obrázek 4">
            <a:extLst>
              <a:ext uri="{FF2B5EF4-FFF2-40B4-BE49-F238E27FC236}">
                <a16:creationId xmlns:a16="http://schemas.microsoft.com/office/drawing/2014/main" id="{901C5CC0-AB0C-C6F0-5533-8901F85A8CF2}"/>
              </a:ext>
            </a:extLst>
          </p:cNvPr>
          <p:cNvPicPr>
            <a:picLocks noChangeAspect="1"/>
          </p:cNvPicPr>
          <p:nvPr/>
        </p:nvPicPr>
        <p:blipFill rotWithShape="1">
          <a:blip r:embed="rId3"/>
          <a:srcRect b="52797"/>
          <a:stretch/>
        </p:blipFill>
        <p:spPr>
          <a:xfrm>
            <a:off x="6803571" y="2660446"/>
            <a:ext cx="5175546" cy="3532049"/>
          </a:xfrm>
          <a:prstGeom prst="rect">
            <a:avLst/>
          </a:prstGeom>
        </p:spPr>
      </p:pic>
      <p:pic>
        <p:nvPicPr>
          <p:cNvPr id="39" name="Obrázek 38">
            <a:extLst>
              <a:ext uri="{FF2B5EF4-FFF2-40B4-BE49-F238E27FC236}">
                <a16:creationId xmlns:a16="http://schemas.microsoft.com/office/drawing/2014/main" id="{1A9B34CA-2840-A9E8-EAB8-EF6CF8B48419}"/>
              </a:ext>
            </a:extLst>
          </p:cNvPr>
          <p:cNvPicPr>
            <a:picLocks noChangeAspect="1"/>
          </p:cNvPicPr>
          <p:nvPr/>
        </p:nvPicPr>
        <p:blipFill>
          <a:blip r:embed="rId4"/>
          <a:stretch>
            <a:fillRect/>
          </a:stretch>
        </p:blipFill>
        <p:spPr>
          <a:xfrm>
            <a:off x="9391344" y="368299"/>
            <a:ext cx="2045201" cy="1942003"/>
          </a:xfrm>
          <a:prstGeom prst="rect">
            <a:avLst/>
          </a:prstGeom>
        </p:spPr>
      </p:pic>
    </p:spTree>
    <p:extLst>
      <p:ext uri="{BB962C8B-B14F-4D97-AF65-F5344CB8AC3E}">
        <p14:creationId xmlns:p14="http://schemas.microsoft.com/office/powerpoint/2010/main" val="4256533321"/>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1721</Words>
  <Application>Microsoft Office PowerPoint</Application>
  <PresentationFormat>Širokoúhlá obrazovka</PresentationFormat>
  <Paragraphs>164</Paragraphs>
  <Slides>16</Slides>
  <Notes>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16</vt:i4>
      </vt:variant>
    </vt:vector>
  </HeadingPairs>
  <TitlesOfParts>
    <vt:vector size="21" baseType="lpstr">
      <vt:lpstr>AdvSTONE</vt:lpstr>
      <vt:lpstr>Arial</vt:lpstr>
      <vt:lpstr>Avenir Next LT Pro</vt:lpstr>
      <vt:lpstr>Calibri</vt:lpstr>
      <vt:lpstr>AccentBoxVTI</vt:lpstr>
      <vt:lpstr>Klinická remise těžkého astmatu ?</vt:lpstr>
      <vt:lpstr>Proč dosáhnout remise ?</vt:lpstr>
      <vt:lpstr>Proč cílit v léčbě astmatu k remisi</vt:lpstr>
      <vt:lpstr>Jak definovat klinickou remisi ? </vt:lpstr>
      <vt:lpstr>Remise nemoci jako cíl léčby revmatoidní artritidy po zavedení léčby biologiky </vt:lpstr>
      <vt:lpstr>KLINICKÁ REMISE u astmatu - definice</vt:lpstr>
      <vt:lpstr>REMISE ASTMATU PO VYSAZENÍ LÉČBY - lehké astma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Příčiny reziduálních exacerbací ?</vt:lpstr>
      <vt:lpstr>Prezentace aplikace PowerPoint</vt:lpstr>
      <vt:lpstr>Závěr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Klinická remise těžkého astmatu</dc:title>
  <dc:creator>Sedlák, Vratislav</dc:creator>
  <cp:lastModifiedBy>rada.sedlak@gmail.com</cp:lastModifiedBy>
  <cp:revision>113</cp:revision>
  <dcterms:created xsi:type="dcterms:W3CDTF">2022-05-30T18:41:29Z</dcterms:created>
  <dcterms:modified xsi:type="dcterms:W3CDTF">2024-06-12T14:25:52Z</dcterms:modified>
</cp:coreProperties>
</file>