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305" r:id="rId3"/>
    <p:sldId id="264" r:id="rId4"/>
    <p:sldId id="285" r:id="rId5"/>
    <p:sldId id="266" r:id="rId6"/>
    <p:sldId id="265" r:id="rId7"/>
    <p:sldId id="286" r:id="rId8"/>
    <p:sldId id="268" r:id="rId9"/>
    <p:sldId id="270" r:id="rId10"/>
    <p:sldId id="278" r:id="rId11"/>
    <p:sldId id="279" r:id="rId12"/>
    <p:sldId id="281" r:id="rId13"/>
    <p:sldId id="282" r:id="rId14"/>
    <p:sldId id="284" r:id="rId15"/>
    <p:sldId id="287" r:id="rId16"/>
    <p:sldId id="289" r:id="rId17"/>
    <p:sldId id="272" r:id="rId18"/>
    <p:sldId id="275" r:id="rId19"/>
    <p:sldId id="290" r:id="rId20"/>
    <p:sldId id="295" r:id="rId21"/>
    <p:sldId id="274" r:id="rId22"/>
    <p:sldId id="296" r:id="rId23"/>
    <p:sldId id="301" r:id="rId24"/>
    <p:sldId id="302" r:id="rId25"/>
    <p:sldId id="303" r:id="rId26"/>
    <p:sldId id="304" r:id="rId27"/>
    <p:sldId id="306"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9900"/>
    <a:srgbClr val="009242"/>
    <a:srgbClr val="283214"/>
    <a:srgbClr val="627A32"/>
    <a:srgbClr val="F7DBD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09" autoAdjust="0"/>
  </p:normalViewPr>
  <p:slideViewPr>
    <p:cSldViewPr>
      <p:cViewPr varScale="1">
        <p:scale>
          <a:sx n="67" d="100"/>
          <a:sy n="67" d="100"/>
        </p:scale>
        <p:origin x="190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61961725423923E-2"/>
          <c:y val="0.22260310095484317"/>
          <c:w val="0.93769339567508603"/>
          <c:h val="0.50453451893558732"/>
        </c:manualLayout>
      </c:layout>
      <c:barChart>
        <c:barDir val="col"/>
        <c:grouping val="clustered"/>
        <c:varyColors val="0"/>
        <c:ser>
          <c:idx val="0"/>
          <c:order val="0"/>
          <c:tx>
            <c:strRef>
              <c:f>Sheet1!$B$1</c:f>
              <c:strCache>
                <c:ptCount val="1"/>
                <c:pt idx="0">
                  <c:v>Placebo</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Patients with ≥1 HES flare or who withdrew from study, n (%)</c:v>
                </c:pt>
              </c:strCache>
            </c:strRef>
          </c:cat>
          <c:val>
            <c:numRef>
              <c:f>Sheet1!$B$2</c:f>
              <c:numCache>
                <c:formatCode>General</c:formatCode>
                <c:ptCount val="1"/>
                <c:pt idx="0">
                  <c:v>30</c:v>
                </c:pt>
              </c:numCache>
            </c:numRef>
          </c:val>
          <c:extLst>
            <c:ext xmlns:c16="http://schemas.microsoft.com/office/drawing/2014/chart" uri="{C3380CC4-5D6E-409C-BE32-E72D297353CC}">
              <c16:uniqueId val="{00000000-55BA-47B1-B7CA-0F24272B5C9B}"/>
            </c:ext>
          </c:extLst>
        </c:ser>
        <c:ser>
          <c:idx val="1"/>
          <c:order val="1"/>
          <c:tx>
            <c:strRef>
              <c:f>Sheet1!$C$1</c:f>
              <c:strCache>
                <c:ptCount val="1"/>
                <c:pt idx="0">
                  <c:v>Mepolizumab 300mg SC</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Patients with ≥1 HES flare or who withdrew from study, n (%)</c:v>
                </c:pt>
              </c:strCache>
            </c:strRef>
          </c:cat>
          <c:val>
            <c:numRef>
              <c:f>Sheet1!$C$2</c:f>
              <c:numCache>
                <c:formatCode>General</c:formatCode>
                <c:ptCount val="1"/>
                <c:pt idx="0">
                  <c:v>15</c:v>
                </c:pt>
              </c:numCache>
            </c:numRef>
          </c:val>
          <c:extLst>
            <c:ext xmlns:c16="http://schemas.microsoft.com/office/drawing/2014/chart" uri="{C3380CC4-5D6E-409C-BE32-E72D297353CC}">
              <c16:uniqueId val="{00000001-55BA-47B1-B7CA-0F24272B5C9B}"/>
            </c:ext>
          </c:extLst>
        </c:ser>
        <c:dLbls>
          <c:showLegendKey val="0"/>
          <c:showVal val="1"/>
          <c:showCatName val="0"/>
          <c:showSerName val="0"/>
          <c:showPercent val="0"/>
          <c:showBubbleSize val="0"/>
        </c:dLbls>
        <c:gapWidth val="200"/>
        <c:axId val="381897344"/>
        <c:axId val="381927808"/>
      </c:barChart>
      <c:catAx>
        <c:axId val="381897344"/>
        <c:scaling>
          <c:orientation val="minMax"/>
        </c:scaling>
        <c:delete val="1"/>
        <c:axPos val="b"/>
        <c:numFmt formatCode="General" sourceLinked="1"/>
        <c:majorTickMark val="none"/>
        <c:minorTickMark val="none"/>
        <c:tickLblPos val="none"/>
        <c:crossAx val="381927808"/>
        <c:crosses val="autoZero"/>
        <c:auto val="1"/>
        <c:lblAlgn val="ctr"/>
        <c:lblOffset val="10"/>
        <c:noMultiLvlLbl val="0"/>
      </c:catAx>
      <c:valAx>
        <c:axId val="381927808"/>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accent2"/>
                </a:solidFill>
                <a:latin typeface="+mn-lt"/>
                <a:ea typeface="+mn-ea"/>
                <a:cs typeface="+mn-cs"/>
              </a:defRPr>
            </a:pPr>
            <a:endParaRPr lang="cs-CZ"/>
          </a:p>
        </c:txPr>
        <c:crossAx val="381897344"/>
        <c:crosses val="autoZero"/>
        <c:crossBetween val="between"/>
      </c:valAx>
      <c:spPr>
        <a:noFill/>
        <a:ln>
          <a:noFill/>
        </a:ln>
        <a:effectLst/>
      </c:spPr>
    </c:plotArea>
    <c:legend>
      <c:legendPos val="b"/>
      <c:layout>
        <c:manualLayout>
          <c:xMode val="edge"/>
          <c:yMode val="edge"/>
          <c:x val="8.7719863217618946E-2"/>
          <c:y val="0.72869300057907382"/>
          <c:w val="0.82951170298304411"/>
          <c:h val="0.1255335470018181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2"/>
              </a:solidFill>
              <a:latin typeface="+mn-lt"/>
              <a:ea typeface="+mn-ea"/>
              <a:cs typeface="+mn-cs"/>
            </a:defRPr>
          </a:pPr>
          <a:endParaRPr lang="cs-CZ"/>
        </a:p>
      </c:txPr>
    </c:legend>
    <c:plotVisOnly val="1"/>
    <c:dispBlanksAs val="gap"/>
    <c:showDLblsOverMax val="0"/>
  </c:chart>
  <c:spPr>
    <a:noFill/>
    <a:ln>
      <a:noFill/>
    </a:ln>
    <a:effectLst/>
  </c:spPr>
  <c:txPr>
    <a:bodyPr/>
    <a:lstStyle/>
    <a:p>
      <a:pPr>
        <a:defRPr sz="1100">
          <a:solidFill>
            <a:schemeClr val="accent2"/>
          </a:solidFill>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58529009541674"/>
          <c:y val="0.17488704283638196"/>
          <c:w val="0.76207428606206162"/>
          <c:h val="0.52746430301513236"/>
        </c:manualLayout>
      </c:layout>
      <c:barChart>
        <c:barDir val="col"/>
        <c:grouping val="clustered"/>
        <c:varyColors val="0"/>
        <c:ser>
          <c:idx val="0"/>
          <c:order val="0"/>
          <c:tx>
            <c:strRef>
              <c:f>Sheet1!$B$1</c:f>
              <c:strCache>
                <c:ptCount val="1"/>
                <c:pt idx="0">
                  <c:v>Placebo</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2"/>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19</c:v>
                </c:pt>
              </c:numCache>
            </c:numRef>
          </c:val>
          <c:extLst>
            <c:ext xmlns:c16="http://schemas.microsoft.com/office/drawing/2014/chart" uri="{C3380CC4-5D6E-409C-BE32-E72D297353CC}">
              <c16:uniqueId val="{00000000-2345-47FA-8EA1-A0715A11640D}"/>
            </c:ext>
          </c:extLst>
        </c:ser>
        <c:ser>
          <c:idx val="1"/>
          <c:order val="1"/>
          <c:tx>
            <c:strRef>
              <c:f>Sheet1!$C$1</c:f>
              <c:strCache>
                <c:ptCount val="1"/>
                <c:pt idx="0">
                  <c:v>Mepolizumab 300mg SC</c:v>
                </c:pt>
              </c:strCache>
            </c:strRef>
          </c:tx>
          <c:spPr>
            <a:solidFill>
              <a:schemeClr val="accent5">
                <a:lumMod val="75000"/>
              </a:schemeClr>
            </a:solidFill>
            <a:ln>
              <a:noFill/>
            </a:ln>
            <a:effectLst/>
          </c:spPr>
          <c:invertIfNegative val="0"/>
          <c:dLbls>
            <c:dLbl>
              <c:idx val="0"/>
              <c:layout>
                <c:manualLayout>
                  <c:x val="-8.7833108794100646E-3"/>
                  <c:y val="4.09523517774771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45-47FA-8EA1-A0715A11640D}"/>
                </c:ext>
              </c:extLst>
            </c:dLbl>
            <c:spPr>
              <a:noFill/>
              <a:ln>
                <a:noFill/>
              </a:ln>
              <a:effectLst/>
            </c:spPr>
            <c:txPr>
              <a:bodyPr rot="0" spcFirstLastPara="1" vertOverflow="ellipsis" vert="horz" wrap="square" anchor="ctr" anchorCtr="1"/>
              <a:lstStyle/>
              <a:p>
                <a:pPr>
                  <a:defRPr sz="1100" b="0" i="0" u="none" strike="noStrike" kern="1200" baseline="0">
                    <a:solidFill>
                      <a:schemeClr val="accent2"/>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9</c:v>
                </c:pt>
              </c:numCache>
            </c:numRef>
          </c:val>
          <c:extLst>
            <c:ext xmlns:c16="http://schemas.microsoft.com/office/drawing/2014/chart" uri="{C3380CC4-5D6E-409C-BE32-E72D297353CC}">
              <c16:uniqueId val="{00000002-2345-47FA-8EA1-A0715A11640D}"/>
            </c:ext>
          </c:extLst>
        </c:ser>
        <c:dLbls>
          <c:showLegendKey val="0"/>
          <c:showVal val="1"/>
          <c:showCatName val="0"/>
          <c:showSerName val="0"/>
          <c:showPercent val="0"/>
          <c:showBubbleSize val="0"/>
        </c:dLbls>
        <c:gapWidth val="219"/>
        <c:axId val="381061376"/>
        <c:axId val="381101568"/>
      </c:barChart>
      <c:catAx>
        <c:axId val="381061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accent2"/>
                </a:solidFill>
                <a:latin typeface="+mn-lt"/>
                <a:ea typeface="+mn-ea"/>
                <a:cs typeface="+mn-cs"/>
              </a:defRPr>
            </a:pPr>
            <a:endParaRPr lang="cs-CZ"/>
          </a:p>
        </c:txPr>
        <c:crossAx val="381101568"/>
        <c:crosses val="autoZero"/>
        <c:auto val="1"/>
        <c:lblAlgn val="ctr"/>
        <c:lblOffset val="100"/>
        <c:noMultiLvlLbl val="0"/>
      </c:catAx>
      <c:valAx>
        <c:axId val="381101568"/>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accent2"/>
                    </a:solidFill>
                    <a:latin typeface="+mn-lt"/>
                    <a:ea typeface="+mn-ea"/>
                    <a:cs typeface="+mn-cs"/>
                  </a:defRPr>
                </a:pPr>
                <a:r>
                  <a:rPr lang="en-US" b="1" dirty="0"/>
                  <a:t>Number of patients (n)</a:t>
                </a:r>
                <a:endParaRPr lang="en-US" b="1" baseline="30000" dirty="0"/>
              </a:p>
            </c:rich>
          </c:tx>
          <c:layout>
            <c:manualLayout>
              <c:xMode val="edge"/>
              <c:yMode val="edge"/>
              <c:x val="2.3071687722126984E-2"/>
              <c:y val="0.16279842031049949"/>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accent2"/>
                </a:solidFill>
                <a:latin typeface="+mn-lt"/>
                <a:ea typeface="+mn-ea"/>
                <a:cs typeface="+mn-cs"/>
              </a:defRPr>
            </a:pPr>
            <a:endParaRPr lang="cs-CZ"/>
          </a:p>
        </c:txPr>
        <c:crossAx val="381061376"/>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100">
          <a:solidFill>
            <a:schemeClr val="accent2"/>
          </a:solidFill>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58525344347292"/>
          <c:y val="0.17488717949544771"/>
          <c:w val="0.76207428606206162"/>
          <c:h val="0.48672676236188689"/>
        </c:manualLayout>
      </c:layout>
      <c:barChart>
        <c:barDir val="col"/>
        <c:grouping val="clustered"/>
        <c:varyColors val="0"/>
        <c:ser>
          <c:idx val="0"/>
          <c:order val="0"/>
          <c:tx>
            <c:strRef>
              <c:f>Sheet1!$B$1</c:f>
              <c:strCache>
                <c:ptCount val="1"/>
                <c:pt idx="0">
                  <c:v>Placebo</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accent2"/>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numCache>
            </c:numRef>
          </c:val>
          <c:extLst>
            <c:ext xmlns:c16="http://schemas.microsoft.com/office/drawing/2014/chart" uri="{C3380CC4-5D6E-409C-BE32-E72D297353CC}">
              <c16:uniqueId val="{00000000-5719-438B-A9DB-CF56818A63D4}"/>
            </c:ext>
          </c:extLst>
        </c:ser>
        <c:ser>
          <c:idx val="1"/>
          <c:order val="1"/>
          <c:tx>
            <c:strRef>
              <c:f>Sheet1!$C$1</c:f>
              <c:strCache>
                <c:ptCount val="1"/>
                <c:pt idx="0">
                  <c:v>Mepolizumab 300mg SC</c:v>
                </c:pt>
              </c:strCache>
            </c:strRef>
          </c:tx>
          <c:spPr>
            <a:solidFill>
              <a:schemeClr val="bg2"/>
            </a:solidFill>
            <a:ln>
              <a:noFill/>
            </a:ln>
            <a:effectLst/>
          </c:spPr>
          <c:invertIfNegative val="0"/>
          <c:dLbls>
            <c:dLbl>
              <c:idx val="0"/>
              <c:layout>
                <c:manualLayout>
                  <c:x val="-8.7833108794100646E-3"/>
                  <c:y val="4.09523517774771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19-438B-A9DB-CF56818A63D4}"/>
                </c:ext>
              </c:extLst>
            </c:dLbl>
            <c:spPr>
              <a:noFill/>
              <a:ln>
                <a:noFill/>
              </a:ln>
              <a:effectLst/>
            </c:spPr>
            <c:txPr>
              <a:bodyPr rot="0" spcFirstLastPara="1" vertOverflow="ellipsis" vert="horz" wrap="square" anchor="ctr" anchorCtr="1"/>
              <a:lstStyle/>
              <a:p>
                <a:pPr>
                  <a:defRPr sz="1000" b="0" i="0" u="none" strike="noStrike" kern="1200" baseline="0">
                    <a:solidFill>
                      <a:schemeClr val="accent2"/>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numCache>
            </c:numRef>
          </c:val>
          <c:extLst>
            <c:ext xmlns:c16="http://schemas.microsoft.com/office/drawing/2014/chart" uri="{C3380CC4-5D6E-409C-BE32-E72D297353CC}">
              <c16:uniqueId val="{00000002-5719-438B-A9DB-CF56818A63D4}"/>
            </c:ext>
          </c:extLst>
        </c:ser>
        <c:dLbls>
          <c:showLegendKey val="0"/>
          <c:showVal val="1"/>
          <c:showCatName val="0"/>
          <c:showSerName val="0"/>
          <c:showPercent val="0"/>
          <c:showBubbleSize val="0"/>
        </c:dLbls>
        <c:gapWidth val="219"/>
        <c:axId val="381342848"/>
        <c:axId val="381399040"/>
      </c:barChart>
      <c:catAx>
        <c:axId val="381342848"/>
        <c:scaling>
          <c:orientation val="minMax"/>
        </c:scaling>
        <c:delete val="1"/>
        <c:axPos val="b"/>
        <c:numFmt formatCode="General" sourceLinked="1"/>
        <c:majorTickMark val="none"/>
        <c:minorTickMark val="none"/>
        <c:tickLblPos val="none"/>
        <c:crossAx val="381399040"/>
        <c:crosses val="autoZero"/>
        <c:auto val="1"/>
        <c:lblAlgn val="ctr"/>
        <c:lblOffset val="100"/>
        <c:noMultiLvlLbl val="0"/>
      </c:catAx>
      <c:valAx>
        <c:axId val="381399040"/>
        <c:scaling>
          <c:orientation val="minMax"/>
        </c:scaling>
        <c:delete val="1"/>
        <c:axPos val="l"/>
        <c:numFmt formatCode="General" sourceLinked="1"/>
        <c:majorTickMark val="out"/>
        <c:minorTickMark val="none"/>
        <c:tickLblPos val="none"/>
        <c:crossAx val="381342848"/>
        <c:crosses val="autoZero"/>
        <c:crossBetween val="between"/>
      </c:valAx>
      <c:spPr>
        <a:noFill/>
        <a:ln>
          <a:noFill/>
        </a:ln>
        <a:effectLst/>
      </c:spPr>
    </c:plotArea>
    <c:legend>
      <c:legendPos val="b"/>
      <c:layout>
        <c:manualLayout>
          <c:xMode val="edge"/>
          <c:yMode val="edge"/>
          <c:x val="0"/>
          <c:y val="0"/>
          <c:w val="1"/>
          <c:h val="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accent2"/>
              </a:solidFill>
              <a:latin typeface="+mn-lt"/>
              <a:ea typeface="+mn-ea"/>
              <a:cs typeface="+mn-cs"/>
            </a:defRPr>
          </a:pPr>
          <a:endParaRPr lang="cs-CZ"/>
        </a:p>
      </c:txPr>
    </c:legend>
    <c:plotVisOnly val="1"/>
    <c:dispBlanksAs val="gap"/>
    <c:showDLblsOverMax val="0"/>
  </c:chart>
  <c:spPr>
    <a:noFill/>
    <a:ln>
      <a:noFill/>
    </a:ln>
    <a:effectLst/>
  </c:spPr>
  <c:txPr>
    <a:bodyPr/>
    <a:lstStyle/>
    <a:p>
      <a:pPr>
        <a:defRPr sz="1000">
          <a:solidFill>
            <a:schemeClr val="accent2"/>
          </a:solidFill>
        </a:defRPr>
      </a:pPr>
      <a:endParaRPr lang="cs-CZ"/>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2791F-E320-4FA9-A830-660F2E3DCEC6}" type="datetimeFigureOut">
              <a:rPr lang="cs-CZ" smtClean="0"/>
              <a:t>12.06.2024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C4E22-58C9-431C-80CE-760853638DC8}"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 </a:t>
            </a:r>
            <a:endParaRPr lang="cs-CZ" dirty="0">
              <a:cs typeface="Calibri"/>
            </a:endParaRPr>
          </a:p>
        </p:txBody>
      </p:sp>
      <p:sp>
        <p:nvSpPr>
          <p:cNvPr id="4" name="Zástupný symbol pro číslo snímku 3"/>
          <p:cNvSpPr>
            <a:spLocks noGrp="1"/>
          </p:cNvSpPr>
          <p:nvPr>
            <p:ph type="sldNum" sz="quarter" idx="10"/>
          </p:nvPr>
        </p:nvSpPr>
        <p:spPr/>
        <p:txBody>
          <a:bodyPr/>
          <a:lstStyle/>
          <a:p>
            <a:fld id="{D43AB4C2-3678-4081-99F9-270BAA62DFD3}" type="slidenum">
              <a:rPr lang="cs-CZ" smtClean="0"/>
              <a:pPr/>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i="1" kern="1200" baseline="0" dirty="0" err="1">
                <a:solidFill>
                  <a:schemeClr val="tx1"/>
                </a:solidFill>
                <a:latin typeface="+mn-lt"/>
                <a:ea typeface="+mn-ea"/>
                <a:cs typeface="+mn-cs"/>
              </a:rPr>
              <a:t>Hypereosinofilní</a:t>
            </a:r>
            <a:r>
              <a:rPr lang="cs-CZ" sz="1200" i="1" kern="1200" baseline="0" dirty="0">
                <a:solidFill>
                  <a:schemeClr val="tx1"/>
                </a:solidFill>
                <a:latin typeface="+mn-lt"/>
                <a:ea typeface="+mn-ea"/>
                <a:cs typeface="+mn-cs"/>
              </a:rPr>
              <a:t> syndrom (HES) </a:t>
            </a:r>
          </a:p>
          <a:p>
            <a:r>
              <a:rPr lang="cs-CZ" sz="1200" kern="1200" baseline="0" dirty="0">
                <a:solidFill>
                  <a:schemeClr val="tx1"/>
                </a:solidFill>
                <a:latin typeface="+mn-lt"/>
                <a:ea typeface="+mn-ea"/>
                <a:cs typeface="+mn-cs"/>
              </a:rPr>
              <a:t>Primárním cílem studie 200622 byl podíl pacientů, u nichž došlo v průběhu 32týdenního léčebného období ke vzplanutí HES. Vzplanutí HES bylo definováno jako zhoršení klinických známek a příznaků HES, jež vyvolalo potřebu zvýšit dávky OCS, případně léčbu HES doplnit o vyšší/další dávky cytotoxické či imunosupresivní medikace, nebo jako nutnost podání zaslepených aktivních OCS v důsledku zvýšení počtu </a:t>
            </a:r>
            <a:r>
              <a:rPr lang="cs-CZ" sz="1200" kern="1200" baseline="0" dirty="0" err="1">
                <a:solidFill>
                  <a:schemeClr val="tx1"/>
                </a:solidFill>
                <a:latin typeface="+mn-lt"/>
                <a:ea typeface="+mn-ea"/>
                <a:cs typeface="+mn-cs"/>
              </a:rPr>
              <a:t>eosinofilů</a:t>
            </a:r>
            <a:r>
              <a:rPr lang="cs-CZ" sz="1200" kern="1200" baseline="0" dirty="0">
                <a:solidFill>
                  <a:schemeClr val="tx1"/>
                </a:solidFill>
                <a:latin typeface="+mn-lt"/>
                <a:ea typeface="+mn-ea"/>
                <a:cs typeface="+mn-cs"/>
              </a:rPr>
              <a:t> v krvi (dvakrát a více). </a:t>
            </a:r>
          </a:p>
          <a:p>
            <a:r>
              <a:rPr lang="cs-CZ" sz="1200" kern="1200" baseline="0" dirty="0">
                <a:solidFill>
                  <a:schemeClr val="tx1"/>
                </a:solidFill>
                <a:latin typeface="+mn-lt"/>
                <a:ea typeface="+mn-ea"/>
                <a:cs typeface="+mn-cs"/>
              </a:rPr>
              <a:t>Primární analýza srovnávala pacienty, u nichž došlo ke vzplanutí HES nebo kteří odstoupili ze studie, ve skupině s </a:t>
            </a:r>
            <a:r>
              <a:rPr lang="cs-CZ" sz="1200" kern="1200" baseline="0" dirty="0" err="1">
                <a:solidFill>
                  <a:schemeClr val="tx1"/>
                </a:solidFill>
                <a:latin typeface="+mn-lt"/>
                <a:ea typeface="+mn-ea"/>
                <a:cs typeface="+mn-cs"/>
              </a:rPr>
              <a:t>mepolizumabem</a:t>
            </a:r>
            <a:r>
              <a:rPr lang="cs-CZ" sz="1200" kern="1200" baseline="0" dirty="0">
                <a:solidFill>
                  <a:schemeClr val="tx1"/>
                </a:solidFill>
                <a:latin typeface="+mn-lt"/>
                <a:ea typeface="+mn-ea"/>
                <a:cs typeface="+mn-cs"/>
              </a:rPr>
              <a:t> a ve skupině s placebem. V průběhu 32týdenního léčebného období zaznamenalo vzplanutí HES nebo odstoupení ze studie o 50 % méně pacientů ve skupině léčené 300 mg </a:t>
            </a:r>
            <a:r>
              <a:rPr lang="cs-CZ" sz="1200" kern="1200" baseline="0" dirty="0" err="1">
                <a:solidFill>
                  <a:schemeClr val="tx1"/>
                </a:solidFill>
                <a:latin typeface="+mn-lt"/>
                <a:ea typeface="+mn-ea"/>
                <a:cs typeface="+mn-cs"/>
              </a:rPr>
              <a:t>mepolizumabu</a:t>
            </a:r>
            <a:r>
              <a:rPr lang="cs-CZ" sz="1200" kern="1200" baseline="0" dirty="0">
                <a:solidFill>
                  <a:schemeClr val="tx1"/>
                </a:solidFill>
                <a:latin typeface="+mn-lt"/>
                <a:ea typeface="+mn-ea"/>
                <a:cs typeface="+mn-cs"/>
              </a:rPr>
              <a:t> oproti skupině s placebem; konkrétně 28 % oproti 56 % (OR 0,28; 95% CI: 0,12; 0,64) (viz tabulka 7). </a:t>
            </a:r>
          </a:p>
          <a:p>
            <a:r>
              <a:rPr lang="cs-CZ" sz="1200" kern="1200" baseline="0" dirty="0">
                <a:solidFill>
                  <a:schemeClr val="tx1"/>
                </a:solidFill>
                <a:latin typeface="+mn-lt"/>
                <a:ea typeface="+mn-ea"/>
                <a:cs typeface="+mn-cs"/>
              </a:rPr>
              <a:t>Sekundární cíle zahrnovaly dobu do prvního vzplanutí HES, podíl pacientů, u nichž došlo ke vzplanutí HES mezi 20. a 32. týdnem, výskyt vzplanutí HES a změnu závažnosti únavy oproti výchozímu stavu. Všechny sekundární cíle dosáhly statistické významnosti a podpořily výsledky primárního cíle (viz obrázek 2 a tabulka 8). U pacientů, kterým byl podáván </a:t>
            </a:r>
            <a:r>
              <a:rPr lang="cs-CZ" sz="1200" kern="1200" baseline="0" dirty="0" err="1">
                <a:solidFill>
                  <a:schemeClr val="tx1"/>
                </a:solidFill>
                <a:latin typeface="+mn-lt"/>
                <a:ea typeface="+mn-ea"/>
                <a:cs typeface="+mn-cs"/>
              </a:rPr>
              <a:t>mepolizumab</a:t>
            </a:r>
            <a:r>
              <a:rPr lang="cs-CZ" sz="1200" kern="1200" baseline="0" dirty="0">
                <a:solidFill>
                  <a:schemeClr val="tx1"/>
                </a:solidFill>
                <a:latin typeface="+mn-lt"/>
                <a:ea typeface="+mn-ea"/>
                <a:cs typeface="+mn-cs"/>
              </a:rPr>
              <a:t> 300 mg, došlo oproti placebu k významnému prodloužení doby do prvního vzplanutí . Riziko prvního vzplanutí HES v průběhu léčebného období bylo u pacientů léčených </a:t>
            </a:r>
            <a:r>
              <a:rPr lang="cs-CZ" sz="1200" kern="1200" baseline="0" dirty="0" err="1">
                <a:solidFill>
                  <a:schemeClr val="tx1"/>
                </a:solidFill>
                <a:latin typeface="+mn-lt"/>
                <a:ea typeface="+mn-ea"/>
                <a:cs typeface="+mn-cs"/>
              </a:rPr>
              <a:t>mepolizumabem</a:t>
            </a:r>
            <a:r>
              <a:rPr lang="cs-CZ" sz="1200" kern="1200" baseline="0" dirty="0">
                <a:solidFill>
                  <a:schemeClr val="tx1"/>
                </a:solidFill>
                <a:latin typeface="+mn-lt"/>
                <a:ea typeface="+mn-ea"/>
                <a:cs typeface="+mn-cs"/>
              </a:rPr>
              <a:t> ve srovnání se skupinou s placebem o 66 % nižší (poměr rizik: 0,34; 95% CI: 0,18; 0,67; p = 0,002). </a:t>
            </a:r>
          </a:p>
          <a:p>
            <a:endParaRPr lang="cs-CZ" dirty="0"/>
          </a:p>
        </p:txBody>
      </p:sp>
      <p:sp>
        <p:nvSpPr>
          <p:cNvPr id="4" name="Zástupný symbol pro číslo snímku 3"/>
          <p:cNvSpPr>
            <a:spLocks noGrp="1"/>
          </p:cNvSpPr>
          <p:nvPr>
            <p:ph type="sldNum" sz="quarter" idx="10"/>
          </p:nvPr>
        </p:nvSpPr>
        <p:spPr/>
        <p:txBody>
          <a:bodyPr/>
          <a:lstStyle/>
          <a:p>
            <a:fld id="{A48C4E22-58C9-431C-80CE-760853638DC8}" type="slidenum">
              <a:rPr lang="cs-CZ" smtClean="0"/>
              <a:t>13</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A48C4E22-58C9-431C-80CE-760853638DC8}" type="slidenum">
              <a:rPr lang="cs-CZ" smtClean="0"/>
              <a:t>14</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indukční, jejímž cílem je navodit remisi onemocnění, a léčbu udržovací, jejímž cílem je remisi udržet, resp. předejít vzniku </a:t>
            </a:r>
            <a:r>
              <a:rPr lang="cs-CZ" dirty="0" err="1"/>
              <a:t>relapsů</a:t>
            </a:r>
            <a:r>
              <a:rPr lang="cs-CZ" dirty="0"/>
              <a:t> onemocnění </a:t>
            </a:r>
          </a:p>
          <a:p>
            <a:r>
              <a:rPr lang="cs-CZ" sz="1200" kern="1200" dirty="0" err="1">
                <a:solidFill>
                  <a:schemeClr val="tx1"/>
                </a:solidFill>
                <a:latin typeface="+mn-lt"/>
                <a:ea typeface="+mn-ea"/>
                <a:cs typeface="+mn-cs"/>
              </a:rPr>
              <a:t>Relapsy</a:t>
            </a:r>
            <a:r>
              <a:rPr lang="cs-CZ" sz="1200" kern="1200" dirty="0">
                <a:solidFill>
                  <a:schemeClr val="tx1"/>
                </a:solidFill>
                <a:latin typeface="+mn-lt"/>
                <a:ea typeface="+mn-ea"/>
                <a:cs typeface="+mn-cs"/>
              </a:rPr>
              <a:t> onemocnění se někdy rozdělují na velké s poškozením plic (např. plicní hemoragie, či infiltrace) nebo ledvin (zhoršení renálních funkcí) a na </a:t>
            </a:r>
            <a:r>
              <a:rPr lang="cs-CZ" sz="1200" kern="1200" dirty="0" err="1">
                <a:solidFill>
                  <a:schemeClr val="tx1"/>
                </a:solidFill>
                <a:latin typeface="+mn-lt"/>
                <a:ea typeface="+mn-ea"/>
                <a:cs typeface="+mn-cs"/>
              </a:rPr>
              <a:t>relapsy</a:t>
            </a:r>
            <a:r>
              <a:rPr lang="cs-CZ" sz="1200" kern="1200" dirty="0">
                <a:solidFill>
                  <a:schemeClr val="tx1"/>
                </a:solidFill>
                <a:latin typeface="+mn-lt"/>
                <a:ea typeface="+mn-ea"/>
                <a:cs typeface="+mn-cs"/>
              </a:rPr>
              <a:t> malé charakterizované např. jen teplotou, vzestupem CRP, zvýšením titrů ANCA nebo kožními změnami. Velké </a:t>
            </a:r>
            <a:r>
              <a:rPr lang="cs-CZ" sz="1200" kern="1200" dirty="0" err="1">
                <a:solidFill>
                  <a:schemeClr val="tx1"/>
                </a:solidFill>
                <a:latin typeface="+mn-lt"/>
                <a:ea typeface="+mn-ea"/>
                <a:cs typeface="+mn-cs"/>
              </a:rPr>
              <a:t>relapsy</a:t>
            </a:r>
            <a:r>
              <a:rPr lang="cs-CZ" sz="1200" kern="1200" dirty="0">
                <a:solidFill>
                  <a:schemeClr val="tx1"/>
                </a:solidFill>
                <a:latin typeface="+mn-lt"/>
                <a:ea typeface="+mn-ea"/>
                <a:cs typeface="+mn-cs"/>
              </a:rPr>
              <a:t> jsou zpravidla léčeny léky používanými v indukční léčbě, zatímco malé </a:t>
            </a:r>
            <a:r>
              <a:rPr lang="cs-CZ" sz="1200" kern="1200" dirty="0" err="1">
                <a:solidFill>
                  <a:schemeClr val="tx1"/>
                </a:solidFill>
                <a:latin typeface="+mn-lt"/>
                <a:ea typeface="+mn-ea"/>
                <a:cs typeface="+mn-cs"/>
              </a:rPr>
              <a:t>relapsy</a:t>
            </a:r>
            <a:r>
              <a:rPr lang="cs-CZ" sz="1200" kern="1200" dirty="0">
                <a:solidFill>
                  <a:schemeClr val="tx1"/>
                </a:solidFill>
                <a:latin typeface="+mn-lt"/>
                <a:ea typeface="+mn-ea"/>
                <a:cs typeface="+mn-cs"/>
              </a:rPr>
              <a:t> mohou být léčeny jen zvýšením dávek léků, které jsou používány v léčbě udržovací</a:t>
            </a:r>
          </a:p>
          <a:p>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Indukce – i u život neohrožující EGPA </a:t>
            </a:r>
            <a:r>
              <a:rPr lang="cs-CZ" sz="1200" kern="1200" dirty="0" err="1">
                <a:solidFill>
                  <a:schemeClr val="tx1"/>
                </a:solidFill>
                <a:latin typeface="+mn-lt"/>
                <a:ea typeface="+mn-ea"/>
                <a:cs typeface="+mn-cs"/>
              </a:rPr>
              <a:t>kombin.imnosuprese</a:t>
            </a:r>
            <a:r>
              <a:rPr lang="cs-CZ" sz="1200" kern="1200" baseline="0" dirty="0">
                <a:solidFill>
                  <a:schemeClr val="tx1"/>
                </a:solidFill>
                <a:latin typeface="+mn-lt"/>
                <a:ea typeface="+mn-ea"/>
                <a:cs typeface="+mn-cs"/>
              </a:rPr>
              <a:t> ( </a:t>
            </a:r>
            <a:r>
              <a:rPr lang="cs-CZ" sz="1200" kern="1200" baseline="0" dirty="0" err="1">
                <a:solidFill>
                  <a:schemeClr val="tx1"/>
                </a:solidFill>
                <a:latin typeface="+mn-lt"/>
                <a:ea typeface="+mn-ea"/>
                <a:cs typeface="+mn-cs"/>
              </a:rPr>
              <a:t>metotrexát</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azathioprin</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mykofenolát</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mepo</a:t>
            </a:r>
            <a:r>
              <a:rPr lang="cs-CZ" sz="1200" kern="1200" baseline="0" dirty="0">
                <a:solidFill>
                  <a:schemeClr val="tx1"/>
                </a:solidFill>
                <a:latin typeface="+mn-lt"/>
                <a:ea typeface="+mn-ea"/>
                <a:cs typeface="+mn-cs"/>
              </a:rPr>
              <a:t>) + SKS, </a:t>
            </a:r>
            <a:r>
              <a:rPr lang="cs-CZ" sz="1200" kern="1200" baseline="0" dirty="0" err="1">
                <a:solidFill>
                  <a:schemeClr val="tx1"/>
                </a:solidFill>
                <a:latin typeface="+mn-lt"/>
                <a:ea typeface="+mn-ea"/>
                <a:cs typeface="+mn-cs"/>
              </a:rPr>
              <a:t>mepo</a:t>
            </a:r>
            <a:r>
              <a:rPr lang="cs-CZ" sz="1200" kern="1200" baseline="0" dirty="0">
                <a:solidFill>
                  <a:schemeClr val="tx1"/>
                </a:solidFill>
                <a:latin typeface="+mn-lt"/>
                <a:ea typeface="+mn-ea"/>
                <a:cs typeface="+mn-cs"/>
              </a:rPr>
              <a:t> by mělo mít přednost vzhledem ke studii. Možno i </a:t>
            </a:r>
            <a:r>
              <a:rPr lang="cs-CZ" sz="1200" kern="1200" baseline="0" dirty="0" err="1">
                <a:solidFill>
                  <a:schemeClr val="tx1"/>
                </a:solidFill>
                <a:latin typeface="+mn-lt"/>
                <a:ea typeface="+mn-ea"/>
                <a:cs typeface="+mn-cs"/>
              </a:rPr>
              <a:t>rituximab</a:t>
            </a:r>
            <a:r>
              <a:rPr lang="cs-CZ" sz="1200" kern="1200" baseline="0" dirty="0">
                <a:solidFill>
                  <a:schemeClr val="tx1"/>
                </a:solidFill>
                <a:latin typeface="+mn-lt"/>
                <a:ea typeface="+mn-ea"/>
                <a:cs typeface="+mn-cs"/>
              </a:rPr>
              <a:t>, pokud je to nezbytné (není jinak kontrola). U život-</a:t>
            </a:r>
            <a:r>
              <a:rPr lang="cs-CZ" sz="1200" kern="1200" baseline="0" dirty="0" err="1">
                <a:solidFill>
                  <a:schemeClr val="tx1"/>
                </a:solidFill>
                <a:latin typeface="+mn-lt"/>
                <a:ea typeface="+mn-ea"/>
                <a:cs typeface="+mn-cs"/>
              </a:rPr>
              <a:t>ohrožiujících</a:t>
            </a:r>
            <a:r>
              <a:rPr lang="cs-CZ" sz="1200" kern="1200" baseline="0" dirty="0">
                <a:solidFill>
                  <a:schemeClr val="tx1"/>
                </a:solidFill>
                <a:latin typeface="+mn-lt"/>
                <a:ea typeface="+mn-ea"/>
                <a:cs typeface="+mn-cs"/>
              </a:rPr>
              <a:t> SKS + </a:t>
            </a:r>
            <a:r>
              <a:rPr lang="cs-CZ" sz="1200" kern="1200" baseline="0" dirty="0" err="1">
                <a:solidFill>
                  <a:schemeClr val="tx1"/>
                </a:solidFill>
                <a:latin typeface="+mn-lt"/>
                <a:ea typeface="+mn-ea"/>
                <a:cs typeface="+mn-cs"/>
              </a:rPr>
              <a:t>cyclo</a:t>
            </a:r>
            <a:r>
              <a:rPr lang="cs-CZ" sz="1200" kern="1200" baseline="0" dirty="0">
                <a:solidFill>
                  <a:schemeClr val="tx1"/>
                </a:solidFill>
                <a:latin typeface="+mn-lt"/>
                <a:ea typeface="+mn-ea"/>
                <a:cs typeface="+mn-cs"/>
              </a:rPr>
              <a:t> nebo </a:t>
            </a:r>
            <a:r>
              <a:rPr lang="cs-CZ" sz="1200" kern="1200" baseline="0" dirty="0" err="1">
                <a:solidFill>
                  <a:schemeClr val="tx1"/>
                </a:solidFill>
                <a:latin typeface="+mn-lt"/>
                <a:ea typeface="+mn-ea"/>
                <a:cs typeface="+mn-cs"/>
              </a:rPr>
              <a:t>rituximab</a:t>
            </a:r>
            <a:r>
              <a:rPr lang="cs-CZ" sz="1200" kern="1200" baseline="0" dirty="0">
                <a:solidFill>
                  <a:schemeClr val="tx1"/>
                </a:solidFill>
                <a:latin typeface="+mn-lt"/>
                <a:ea typeface="+mn-ea"/>
                <a:cs typeface="+mn-cs"/>
              </a:rPr>
              <a:t>. </a:t>
            </a:r>
          </a:p>
          <a:p>
            <a:r>
              <a:rPr lang="cs-CZ" sz="1200" kern="1200" baseline="0" dirty="0">
                <a:solidFill>
                  <a:schemeClr val="tx1"/>
                </a:solidFill>
                <a:latin typeface="+mn-lt"/>
                <a:ea typeface="+mn-ea"/>
                <a:cs typeface="+mn-cs"/>
              </a:rPr>
              <a:t>Udržovací – sever – SKS 5-10mg + </a:t>
            </a:r>
            <a:r>
              <a:rPr lang="cs-CZ" sz="1200" kern="1200" baseline="0" dirty="0" err="1">
                <a:solidFill>
                  <a:schemeClr val="tx1"/>
                </a:solidFill>
                <a:latin typeface="+mn-lt"/>
                <a:ea typeface="+mn-ea"/>
                <a:cs typeface="+mn-cs"/>
              </a:rPr>
              <a:t>myko</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aza</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metotrexát</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Mepo</a:t>
            </a:r>
            <a:r>
              <a:rPr lang="cs-CZ" sz="1200" kern="1200" baseline="0" dirty="0">
                <a:solidFill>
                  <a:schemeClr val="tx1"/>
                </a:solidFill>
                <a:latin typeface="+mn-lt"/>
                <a:ea typeface="+mn-ea"/>
                <a:cs typeface="+mn-cs"/>
              </a:rPr>
              <a:t> ne</a:t>
            </a:r>
          </a:p>
          <a:p>
            <a:r>
              <a:rPr lang="cs-CZ" sz="1200" kern="1200" baseline="0" dirty="0" err="1">
                <a:solidFill>
                  <a:schemeClr val="tx1"/>
                </a:solidFill>
                <a:latin typeface="+mn-lt"/>
                <a:ea typeface="+mn-ea"/>
                <a:cs typeface="+mn-cs"/>
              </a:rPr>
              <a:t>Relaps</a:t>
            </a:r>
            <a:r>
              <a:rPr lang="cs-CZ" sz="1200" kern="1200" baseline="0" dirty="0">
                <a:solidFill>
                  <a:schemeClr val="tx1"/>
                </a:solidFill>
                <a:latin typeface="+mn-lt"/>
                <a:ea typeface="+mn-ea"/>
                <a:cs typeface="+mn-cs"/>
              </a:rPr>
              <a:t> u těžké EGPA – lépe </a:t>
            </a:r>
            <a:r>
              <a:rPr lang="cs-CZ" sz="1200" kern="1200" baseline="0" dirty="0" err="1">
                <a:solidFill>
                  <a:schemeClr val="tx1"/>
                </a:solidFill>
                <a:latin typeface="+mn-lt"/>
                <a:ea typeface="+mn-ea"/>
                <a:cs typeface="+mn-cs"/>
              </a:rPr>
              <a:t>rituximab</a:t>
            </a:r>
            <a:r>
              <a:rPr lang="cs-CZ" sz="1200" kern="1200" baseline="0" dirty="0">
                <a:solidFill>
                  <a:schemeClr val="tx1"/>
                </a:solidFill>
                <a:latin typeface="+mn-lt"/>
                <a:ea typeface="+mn-ea"/>
                <a:cs typeface="+mn-cs"/>
              </a:rPr>
              <a:t> ( i když byl před tím </a:t>
            </a:r>
            <a:r>
              <a:rPr lang="cs-CZ" sz="1200" kern="1200" baseline="0" dirty="0" err="1">
                <a:solidFill>
                  <a:schemeClr val="tx1"/>
                </a:solidFill>
                <a:latin typeface="+mn-lt"/>
                <a:ea typeface="+mn-ea"/>
                <a:cs typeface="+mn-cs"/>
              </a:rPr>
              <a:t>cyclo</a:t>
            </a:r>
            <a:r>
              <a:rPr lang="cs-CZ" sz="1200" kern="1200" baseline="0" dirty="0">
                <a:solidFill>
                  <a:schemeClr val="tx1"/>
                </a:solidFill>
                <a:latin typeface="+mn-lt"/>
                <a:ea typeface="+mn-ea"/>
                <a:cs typeface="+mn-cs"/>
              </a:rPr>
              <a:t> úspěšný)</a:t>
            </a:r>
          </a:p>
          <a:p>
            <a:r>
              <a:rPr lang="cs-CZ" sz="1200" kern="1200" baseline="0" dirty="0" err="1">
                <a:solidFill>
                  <a:schemeClr val="tx1"/>
                </a:solidFill>
                <a:latin typeface="+mn-lt"/>
                <a:ea typeface="+mn-ea"/>
                <a:cs typeface="+mn-cs"/>
              </a:rPr>
              <a:t>Relaps</a:t>
            </a:r>
            <a:r>
              <a:rPr lang="cs-CZ" sz="1200" kern="1200" baseline="0" dirty="0">
                <a:solidFill>
                  <a:schemeClr val="tx1"/>
                </a:solidFill>
                <a:latin typeface="+mn-lt"/>
                <a:ea typeface="+mn-ea"/>
                <a:cs typeface="+mn-cs"/>
              </a:rPr>
              <a:t> non-sever EGPA – jednoznačně doporučována změna na </a:t>
            </a:r>
            <a:r>
              <a:rPr lang="cs-CZ" sz="1200" kern="1200" baseline="0" dirty="0" err="1">
                <a:solidFill>
                  <a:schemeClr val="tx1"/>
                </a:solidFill>
                <a:latin typeface="+mn-lt"/>
                <a:ea typeface="+mn-ea"/>
                <a:cs typeface="+mn-cs"/>
              </a:rPr>
              <a:t>MEPo</a:t>
            </a:r>
            <a:r>
              <a:rPr lang="cs-CZ" sz="1200" kern="1200" baseline="0" dirty="0">
                <a:solidFill>
                  <a:schemeClr val="tx1"/>
                </a:solidFill>
                <a:latin typeface="+mn-lt"/>
                <a:ea typeface="+mn-ea"/>
                <a:cs typeface="+mn-cs"/>
              </a:rPr>
              <a:t> z AZA, </a:t>
            </a:r>
            <a:r>
              <a:rPr lang="cs-CZ" sz="1200" kern="1200" baseline="0" dirty="0" err="1">
                <a:solidFill>
                  <a:schemeClr val="tx1"/>
                </a:solidFill>
                <a:latin typeface="+mn-lt"/>
                <a:ea typeface="+mn-ea"/>
                <a:cs typeface="+mn-cs"/>
              </a:rPr>
              <a:t>myko</a:t>
            </a:r>
            <a:r>
              <a:rPr lang="cs-CZ" sz="1200" kern="1200" baseline="0" dirty="0">
                <a:solidFill>
                  <a:schemeClr val="tx1"/>
                </a:solidFill>
                <a:latin typeface="+mn-lt"/>
                <a:ea typeface="+mn-ea"/>
                <a:cs typeface="+mn-cs"/>
              </a:rPr>
              <a:t> nebo </a:t>
            </a:r>
            <a:r>
              <a:rPr lang="cs-CZ" sz="1200" kern="1200" baseline="0" dirty="0" err="1">
                <a:solidFill>
                  <a:schemeClr val="tx1"/>
                </a:solidFill>
                <a:latin typeface="+mn-lt"/>
                <a:ea typeface="+mn-ea"/>
                <a:cs typeface="+mn-cs"/>
              </a:rPr>
              <a:t>metotre</a:t>
            </a:r>
            <a:endParaRPr lang="cs-CZ"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Based on this evidence, </a:t>
            </a:r>
            <a:r>
              <a:rPr lang="en-US" sz="1200" kern="1200" baseline="0" dirty="0" err="1">
                <a:solidFill>
                  <a:schemeClr val="tx1"/>
                </a:solidFill>
                <a:latin typeface="+mn-lt"/>
                <a:ea typeface="+mn-ea"/>
                <a:cs typeface="+mn-cs"/>
              </a:rPr>
              <a:t>mepolizumab</a:t>
            </a:r>
            <a:r>
              <a:rPr lang="en-US" sz="1200" kern="1200" baseline="0" dirty="0">
                <a:solidFill>
                  <a:schemeClr val="tx1"/>
                </a:solidFill>
                <a:latin typeface="+mn-lt"/>
                <a:ea typeface="+mn-ea"/>
                <a:cs typeface="+mn-cs"/>
              </a:rPr>
              <a:t> is recommended</a:t>
            </a:r>
          </a:p>
          <a:p>
            <a:r>
              <a:rPr lang="en-US" sz="1200" kern="1200" baseline="0" dirty="0">
                <a:solidFill>
                  <a:schemeClr val="tx1"/>
                </a:solidFill>
                <a:latin typeface="+mn-lt"/>
                <a:ea typeface="+mn-ea"/>
                <a:cs typeface="+mn-cs"/>
              </a:rPr>
              <a:t>to treat </a:t>
            </a:r>
            <a:r>
              <a:rPr lang="en-US" sz="1200" kern="1200" baseline="0" dirty="0" err="1">
                <a:solidFill>
                  <a:schemeClr val="tx1"/>
                </a:solidFill>
                <a:latin typeface="+mn-lt"/>
                <a:ea typeface="+mn-ea"/>
                <a:cs typeface="+mn-cs"/>
              </a:rPr>
              <a:t>nonsevere</a:t>
            </a:r>
            <a:r>
              <a:rPr lang="en-US" sz="1200" kern="1200" baseline="0" dirty="0">
                <a:solidFill>
                  <a:schemeClr val="tx1"/>
                </a:solidFill>
                <a:latin typeface="+mn-lt"/>
                <a:ea typeface="+mn-ea"/>
                <a:cs typeface="+mn-cs"/>
              </a:rPr>
              <a:t> relapsing disease in patients receiving</a:t>
            </a:r>
          </a:p>
          <a:p>
            <a:r>
              <a:rPr lang="en-US" sz="1200" kern="1200" baseline="0" dirty="0" err="1">
                <a:solidFill>
                  <a:schemeClr val="tx1"/>
                </a:solidFill>
                <a:latin typeface="+mn-lt"/>
                <a:ea typeface="+mn-ea"/>
                <a:cs typeface="+mn-cs"/>
              </a:rPr>
              <a:t>methotrexate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azathioprine</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mycophenolate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mofetil</a:t>
            </a:r>
            <a:r>
              <a:rPr lang="en-US" sz="1200" kern="1200" baseline="0" dirty="0">
                <a:solidFill>
                  <a:schemeClr val="tx1"/>
                </a:solidFill>
                <a:latin typeface="+mn-lt"/>
                <a:ea typeface="+mn-ea"/>
                <a:cs typeface="+mn-cs"/>
              </a:rPr>
              <a:t> rather</a:t>
            </a:r>
          </a:p>
          <a:p>
            <a:r>
              <a:rPr lang="en-US" sz="1200" kern="1200" baseline="0" dirty="0">
                <a:solidFill>
                  <a:schemeClr val="tx1"/>
                </a:solidFill>
                <a:latin typeface="+mn-lt"/>
                <a:ea typeface="+mn-ea"/>
                <a:cs typeface="+mn-cs"/>
              </a:rPr>
              <a:t>than switching to an alternative agent of that group.</a:t>
            </a:r>
            <a:endParaRPr lang="cs-CZ" sz="1200" kern="1200" dirty="0">
              <a:solidFill>
                <a:schemeClr val="tx1"/>
              </a:solidFill>
              <a:latin typeface="+mn-lt"/>
              <a:ea typeface="+mn-ea"/>
              <a:cs typeface="+mn-cs"/>
            </a:endParaRPr>
          </a:p>
          <a:p>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Před zavedením kortikoidů umírala polovina pacientů do 3 měsíců od prvních projevů vaskulitidy a 5 let přežívalo méně než 5 % pacientů. Neléčená ANCA pozitivní vaskulitida je tedy onemocnění smrtelné, svou prognózou srovnatelné s hematologickými malignitami. V současnosti pět let přežívá díky kombinované léčbě více než 75 % nemocných. Nejčastější příčinou smrti v akutní fázi onemocnění je infarkt myokardu nebo srdeční selhání. Výskyt pozdních </a:t>
            </a:r>
            <a:r>
              <a:rPr lang="cs-CZ" sz="1200" kern="1200" dirty="0" err="1">
                <a:solidFill>
                  <a:schemeClr val="tx1"/>
                </a:solidFill>
                <a:latin typeface="+mn-lt"/>
                <a:ea typeface="+mn-ea"/>
                <a:cs typeface="+mn-cs"/>
              </a:rPr>
              <a:t>relapsů</a:t>
            </a:r>
            <a:r>
              <a:rPr lang="cs-CZ" sz="1200" kern="1200" dirty="0">
                <a:solidFill>
                  <a:schemeClr val="tx1"/>
                </a:solidFill>
                <a:latin typeface="+mn-lt"/>
                <a:ea typeface="+mn-ea"/>
                <a:cs typeface="+mn-cs"/>
              </a:rPr>
              <a:t> nemoci je možný, ale není tak častý jako u jiných vaskulitid</a:t>
            </a:r>
            <a:endParaRPr lang="cs-CZ" dirty="0"/>
          </a:p>
        </p:txBody>
      </p:sp>
      <p:sp>
        <p:nvSpPr>
          <p:cNvPr id="4" name="Zástupný symbol pro číslo snímku 3"/>
          <p:cNvSpPr>
            <a:spLocks noGrp="1"/>
          </p:cNvSpPr>
          <p:nvPr>
            <p:ph type="sldNum" sz="quarter" idx="10"/>
          </p:nvPr>
        </p:nvSpPr>
        <p:spPr/>
        <p:txBody>
          <a:bodyPr/>
          <a:lstStyle/>
          <a:p>
            <a:fld id="{A48C4E22-58C9-431C-80CE-760853638DC8}" type="slidenum">
              <a:rPr lang="cs-CZ" smtClean="0"/>
              <a:t>15</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V tomto doporučení je</a:t>
            </a:r>
            <a:r>
              <a:rPr lang="cs-CZ" baseline="0" dirty="0"/>
              <a:t> uvedené doporučení pro léčbu jednotlivých stavů u EGPA  </a:t>
            </a:r>
            <a:endParaRPr lang="cs-CZ" dirty="0"/>
          </a:p>
        </p:txBody>
      </p:sp>
      <p:sp>
        <p:nvSpPr>
          <p:cNvPr id="4" name="Zástupný symbol pro číslo snímku 3"/>
          <p:cNvSpPr>
            <a:spLocks noGrp="1"/>
          </p:cNvSpPr>
          <p:nvPr>
            <p:ph type="sldNum" sz="quarter" idx="10"/>
          </p:nvPr>
        </p:nvSpPr>
        <p:spPr/>
        <p:txBody>
          <a:bodyPr/>
          <a:lstStyle/>
          <a:p>
            <a:fld id="{A48C4E22-58C9-431C-80CE-760853638DC8}" type="slidenum">
              <a:rPr lang="cs-CZ" smtClean="0"/>
              <a:t>17</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Včetně role </a:t>
            </a:r>
            <a:r>
              <a:rPr lang="cs-CZ" dirty="0" err="1"/>
              <a:t>mepolizumabu</a:t>
            </a:r>
            <a:r>
              <a:rPr lang="cs-CZ" baseline="0" dirty="0"/>
              <a:t> v léčbě EGPA</a:t>
            </a:r>
          </a:p>
          <a:p>
            <a:endParaRPr lang="cs-CZ" dirty="0"/>
          </a:p>
          <a:p>
            <a:r>
              <a:rPr lang="cs-CZ" dirty="0" err="1"/>
              <a:t>For</a:t>
            </a:r>
            <a:r>
              <a:rPr lang="cs-CZ" dirty="0"/>
              <a:t> </a:t>
            </a:r>
            <a:r>
              <a:rPr lang="cs-CZ" dirty="0" err="1"/>
              <a:t>patients</a:t>
            </a:r>
            <a:r>
              <a:rPr lang="cs-CZ" dirty="0"/>
              <a:t> </a:t>
            </a:r>
            <a:r>
              <a:rPr lang="cs-CZ" dirty="0" err="1"/>
              <a:t>with</a:t>
            </a:r>
            <a:r>
              <a:rPr lang="cs-CZ" dirty="0"/>
              <a:t> </a:t>
            </a:r>
            <a:r>
              <a:rPr lang="cs-CZ" dirty="0" err="1"/>
              <a:t>active</a:t>
            </a:r>
            <a:r>
              <a:rPr lang="cs-CZ" dirty="0"/>
              <a:t>, </a:t>
            </a:r>
            <a:r>
              <a:rPr lang="cs-CZ" dirty="0" err="1"/>
              <a:t>nonsevere</a:t>
            </a:r>
            <a:endParaRPr lang="cs-CZ" dirty="0"/>
          </a:p>
          <a:p>
            <a:r>
              <a:rPr lang="cs-CZ" dirty="0"/>
              <a:t>EGPA, </a:t>
            </a:r>
            <a:r>
              <a:rPr lang="cs-CZ" dirty="0" err="1"/>
              <a:t>we</a:t>
            </a:r>
            <a:r>
              <a:rPr lang="cs-CZ" dirty="0"/>
              <a:t> </a:t>
            </a:r>
            <a:r>
              <a:rPr lang="cs-CZ" dirty="0" err="1"/>
              <a:t>conditionally</a:t>
            </a:r>
            <a:r>
              <a:rPr lang="cs-CZ" dirty="0"/>
              <a:t> </a:t>
            </a:r>
            <a:r>
              <a:rPr lang="cs-CZ" dirty="0" err="1"/>
              <a:t>recommend</a:t>
            </a:r>
            <a:r>
              <a:rPr lang="cs-CZ" dirty="0"/>
              <a:t> </a:t>
            </a:r>
            <a:r>
              <a:rPr lang="cs-CZ" dirty="0" err="1"/>
              <a:t>initiating</a:t>
            </a:r>
            <a:r>
              <a:rPr lang="cs-CZ" dirty="0"/>
              <a:t> </a:t>
            </a:r>
            <a:r>
              <a:rPr lang="cs-CZ" dirty="0" err="1"/>
              <a:t>treatment</a:t>
            </a:r>
            <a:r>
              <a:rPr lang="cs-CZ" dirty="0"/>
              <a:t> </a:t>
            </a:r>
            <a:r>
              <a:rPr lang="cs-CZ" dirty="0" err="1"/>
              <a:t>with</a:t>
            </a:r>
            <a:endParaRPr lang="cs-CZ" dirty="0"/>
          </a:p>
          <a:p>
            <a:r>
              <a:rPr lang="cs-CZ" dirty="0" err="1"/>
              <a:t>mepolizumab</a:t>
            </a:r>
            <a:r>
              <a:rPr lang="cs-CZ" dirty="0"/>
              <a:t> </a:t>
            </a:r>
            <a:r>
              <a:rPr lang="cs-CZ" dirty="0" err="1"/>
              <a:t>and</a:t>
            </a:r>
            <a:r>
              <a:rPr lang="cs-CZ" dirty="0"/>
              <a:t> </a:t>
            </a:r>
            <a:r>
              <a:rPr lang="cs-CZ" dirty="0" err="1"/>
              <a:t>glucocorticoids</a:t>
            </a:r>
            <a:r>
              <a:rPr lang="cs-CZ" dirty="0"/>
              <a:t> </a:t>
            </a:r>
            <a:r>
              <a:rPr lang="cs-CZ" dirty="0" err="1"/>
              <a:t>over</a:t>
            </a:r>
            <a:r>
              <a:rPr lang="cs-CZ" dirty="0"/>
              <a:t> </a:t>
            </a:r>
            <a:r>
              <a:rPr lang="cs-CZ" dirty="0" err="1"/>
              <a:t>methotrexate</a:t>
            </a:r>
            <a:r>
              <a:rPr lang="cs-CZ" dirty="0"/>
              <a:t>,</a:t>
            </a:r>
          </a:p>
          <a:p>
            <a:r>
              <a:rPr lang="cs-CZ" dirty="0" err="1"/>
              <a:t>azathioprine</a:t>
            </a:r>
            <a:r>
              <a:rPr lang="cs-CZ" dirty="0"/>
              <a:t>, </a:t>
            </a:r>
            <a:r>
              <a:rPr lang="cs-CZ" dirty="0" err="1"/>
              <a:t>or</a:t>
            </a:r>
            <a:r>
              <a:rPr lang="cs-CZ" dirty="0"/>
              <a:t> </a:t>
            </a:r>
            <a:r>
              <a:rPr lang="cs-CZ" dirty="0" err="1"/>
              <a:t>mycophenolate</a:t>
            </a:r>
            <a:r>
              <a:rPr lang="cs-CZ" dirty="0"/>
              <a:t> </a:t>
            </a:r>
            <a:r>
              <a:rPr lang="cs-CZ" dirty="0" err="1"/>
              <a:t>mofetil</a:t>
            </a:r>
            <a:r>
              <a:rPr lang="cs-CZ" dirty="0"/>
              <a:t> </a:t>
            </a:r>
            <a:r>
              <a:rPr lang="cs-CZ" dirty="0" err="1"/>
              <a:t>and</a:t>
            </a:r>
            <a:r>
              <a:rPr lang="cs-CZ" dirty="0"/>
              <a:t> </a:t>
            </a:r>
            <a:r>
              <a:rPr lang="cs-CZ" dirty="0" err="1"/>
              <a:t>glucocorticoids</a:t>
            </a:r>
            <a:endParaRPr lang="cs-CZ" dirty="0"/>
          </a:p>
          <a:p>
            <a:endParaRPr lang="cs-CZ" dirty="0"/>
          </a:p>
          <a:p>
            <a:r>
              <a:rPr lang="cs-CZ" dirty="0" err="1"/>
              <a:t>For</a:t>
            </a:r>
            <a:r>
              <a:rPr lang="cs-CZ" dirty="0"/>
              <a:t> </a:t>
            </a:r>
            <a:r>
              <a:rPr lang="cs-CZ" dirty="0" err="1"/>
              <a:t>patients</a:t>
            </a:r>
            <a:r>
              <a:rPr lang="cs-CZ" dirty="0"/>
              <a:t> </a:t>
            </a:r>
            <a:r>
              <a:rPr lang="cs-CZ" dirty="0" err="1"/>
              <a:t>with</a:t>
            </a:r>
            <a:r>
              <a:rPr lang="cs-CZ" dirty="0"/>
              <a:t> </a:t>
            </a:r>
            <a:r>
              <a:rPr lang="cs-CZ" dirty="0" err="1"/>
              <a:t>active</a:t>
            </a:r>
            <a:r>
              <a:rPr lang="cs-CZ" dirty="0"/>
              <a:t>, </a:t>
            </a:r>
            <a:r>
              <a:rPr lang="cs-CZ" dirty="0" err="1"/>
              <a:t>nonsevere</a:t>
            </a:r>
            <a:endParaRPr lang="cs-CZ" dirty="0"/>
          </a:p>
          <a:p>
            <a:r>
              <a:rPr lang="cs-CZ" dirty="0"/>
              <a:t>EGPA, </a:t>
            </a:r>
            <a:r>
              <a:rPr lang="cs-CZ" dirty="0" err="1"/>
              <a:t>we</a:t>
            </a:r>
            <a:r>
              <a:rPr lang="cs-CZ" dirty="0"/>
              <a:t> </a:t>
            </a:r>
            <a:r>
              <a:rPr lang="cs-CZ" dirty="0" err="1"/>
              <a:t>conditionally</a:t>
            </a:r>
            <a:r>
              <a:rPr lang="cs-CZ" dirty="0"/>
              <a:t> </a:t>
            </a:r>
            <a:r>
              <a:rPr lang="cs-CZ" dirty="0" err="1"/>
              <a:t>recommend</a:t>
            </a:r>
            <a:r>
              <a:rPr lang="cs-CZ" dirty="0"/>
              <a:t> </a:t>
            </a:r>
            <a:r>
              <a:rPr lang="cs-CZ" dirty="0" err="1"/>
              <a:t>initiating</a:t>
            </a:r>
            <a:r>
              <a:rPr lang="cs-CZ" dirty="0"/>
              <a:t> </a:t>
            </a:r>
            <a:r>
              <a:rPr lang="cs-CZ" dirty="0" err="1"/>
              <a:t>treatment</a:t>
            </a:r>
            <a:r>
              <a:rPr lang="cs-CZ" dirty="0"/>
              <a:t> </a:t>
            </a:r>
            <a:r>
              <a:rPr lang="cs-CZ" dirty="0" err="1"/>
              <a:t>with</a:t>
            </a:r>
            <a:endParaRPr lang="cs-CZ" dirty="0"/>
          </a:p>
          <a:p>
            <a:r>
              <a:rPr lang="cs-CZ" dirty="0" err="1"/>
              <a:t>mepolizumab</a:t>
            </a:r>
            <a:r>
              <a:rPr lang="cs-CZ" dirty="0"/>
              <a:t> </a:t>
            </a:r>
            <a:r>
              <a:rPr lang="cs-CZ" dirty="0" err="1"/>
              <a:t>and</a:t>
            </a:r>
            <a:r>
              <a:rPr lang="cs-CZ" dirty="0"/>
              <a:t> </a:t>
            </a:r>
            <a:r>
              <a:rPr lang="cs-CZ" dirty="0" err="1"/>
              <a:t>glucocorticoids</a:t>
            </a:r>
            <a:r>
              <a:rPr lang="cs-CZ" dirty="0"/>
              <a:t> </a:t>
            </a:r>
            <a:r>
              <a:rPr lang="cs-CZ" dirty="0" err="1"/>
              <a:t>over</a:t>
            </a:r>
            <a:r>
              <a:rPr lang="cs-CZ" dirty="0"/>
              <a:t> </a:t>
            </a:r>
            <a:r>
              <a:rPr lang="cs-CZ" dirty="0" err="1"/>
              <a:t>methotrexate</a:t>
            </a:r>
            <a:r>
              <a:rPr lang="cs-CZ" dirty="0"/>
              <a:t>,</a:t>
            </a:r>
          </a:p>
          <a:p>
            <a:r>
              <a:rPr lang="cs-CZ" dirty="0" err="1"/>
              <a:t>azathioprine</a:t>
            </a:r>
            <a:r>
              <a:rPr lang="cs-CZ" dirty="0"/>
              <a:t>, </a:t>
            </a:r>
            <a:r>
              <a:rPr lang="cs-CZ" dirty="0" err="1"/>
              <a:t>or</a:t>
            </a:r>
            <a:r>
              <a:rPr lang="cs-CZ" dirty="0"/>
              <a:t> </a:t>
            </a:r>
            <a:r>
              <a:rPr lang="cs-CZ" dirty="0" err="1"/>
              <a:t>mycophenolate</a:t>
            </a:r>
            <a:r>
              <a:rPr lang="cs-CZ" dirty="0"/>
              <a:t> </a:t>
            </a:r>
            <a:r>
              <a:rPr lang="cs-CZ" dirty="0" err="1"/>
              <a:t>mofetil</a:t>
            </a:r>
            <a:r>
              <a:rPr lang="cs-CZ" dirty="0"/>
              <a:t> </a:t>
            </a:r>
            <a:r>
              <a:rPr lang="cs-CZ" dirty="0" err="1"/>
              <a:t>and</a:t>
            </a:r>
            <a:r>
              <a:rPr lang="cs-CZ" dirty="0"/>
              <a:t> </a:t>
            </a:r>
            <a:r>
              <a:rPr lang="cs-CZ" dirty="0" err="1"/>
              <a:t>glucocorticoids</a:t>
            </a:r>
            <a:endParaRPr lang="cs-CZ" dirty="0"/>
          </a:p>
        </p:txBody>
      </p:sp>
      <p:sp>
        <p:nvSpPr>
          <p:cNvPr id="4" name="Zástupný symbol pro číslo snímku 3"/>
          <p:cNvSpPr>
            <a:spLocks noGrp="1"/>
          </p:cNvSpPr>
          <p:nvPr>
            <p:ph type="sldNum" sz="quarter" idx="10"/>
          </p:nvPr>
        </p:nvSpPr>
        <p:spPr/>
        <p:txBody>
          <a:bodyPr/>
          <a:lstStyle/>
          <a:p>
            <a:fld id="{A48C4E22-58C9-431C-80CE-760853638DC8}" type="slidenum">
              <a:rPr lang="cs-CZ" smtClean="0"/>
              <a:t>18</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B7D72A6-2730-4E2C-99DB-59C80D427E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099D97A-6DA9-4D5B-A870-92C162ACB9E8}"/>
              </a:ext>
            </a:extLst>
          </p:cNvPr>
          <p:cNvSpPr>
            <a:spLocks noGrp="1"/>
          </p:cNvSpPr>
          <p:nvPr>
            <p:ph type="body" idx="1"/>
          </p:nvPr>
        </p:nvSpPr>
        <p:spPr>
          <a:xfrm>
            <a:off x="662194" y="4285960"/>
            <a:ext cx="5297552" cy="4040121"/>
          </a:xfrm>
        </p:spPr>
        <p:txBody>
          <a:bodyPr>
            <a:normAutofit lnSpcReduction="10000"/>
          </a:bodyPr>
          <a:lstStyle/>
          <a:p>
            <a:pPr defTabSz="887137">
              <a:defRPr/>
            </a:pPr>
            <a:r>
              <a:rPr lang="en-GB" sz="1100" b="1" spc="-29" dirty="0"/>
              <a:t>Inclusion Criteria</a:t>
            </a:r>
            <a:r>
              <a:rPr lang="en-GB" sz="1100" b="1" spc="-29" baseline="30000" dirty="0"/>
              <a:t>1</a:t>
            </a:r>
          </a:p>
          <a:p>
            <a:pPr marL="166338" indent="-166338" defTabSz="887137">
              <a:buFont typeface="Arial" panose="020B0604020202020204" pitchFamily="34" charset="0"/>
              <a:buChar char="•"/>
              <a:defRPr/>
            </a:pPr>
            <a:r>
              <a:rPr lang="en-GB" sz="1100" spc="-29" dirty="0"/>
              <a:t>Individuals were eligible for the study if they met the following criteria:</a:t>
            </a:r>
          </a:p>
          <a:p>
            <a:pPr marL="609906" lvl="1" indent="-166338" defTabSz="887137">
              <a:buFont typeface="Arial" panose="020B0604020202020204" pitchFamily="34" charset="0"/>
              <a:buChar char="•"/>
              <a:defRPr/>
            </a:pPr>
            <a:r>
              <a:rPr lang="en-GB" sz="1100" spc="-29" dirty="0"/>
              <a:t>Were at least 18 years of age</a:t>
            </a:r>
          </a:p>
          <a:p>
            <a:pPr marL="609906" lvl="1" indent="-166338" defTabSz="887137">
              <a:buFont typeface="Arial" panose="020B0604020202020204" pitchFamily="34" charset="0"/>
              <a:buChar char="•"/>
              <a:defRPr/>
            </a:pPr>
            <a:r>
              <a:rPr lang="en-GB" sz="1100" spc="-29" dirty="0"/>
              <a:t>Had a diagnosis of relapsing or refractory EGPA for at least 6 months</a:t>
            </a:r>
          </a:p>
          <a:p>
            <a:pPr marL="609906" lvl="1" indent="-166338" defTabSz="887137">
              <a:buFont typeface="Arial" panose="020B0604020202020204" pitchFamily="34" charset="0"/>
              <a:buChar char="•"/>
              <a:defRPr/>
            </a:pPr>
            <a:r>
              <a:rPr lang="en-GB" sz="1100" spc="-29" dirty="0"/>
              <a:t>Were taking a stable dose of OCS</a:t>
            </a:r>
          </a:p>
          <a:p>
            <a:pPr defTabSz="887137">
              <a:defRPr/>
            </a:pPr>
            <a:endParaRPr lang="en-GB" sz="1100" b="1" spc="-29" dirty="0"/>
          </a:p>
          <a:p>
            <a:pPr defTabSz="887137">
              <a:defRPr/>
            </a:pPr>
            <a:r>
              <a:rPr lang="en-GB" sz="1100" b="1" spc="-29" dirty="0"/>
              <a:t>Exclusion Criteria</a:t>
            </a:r>
            <a:r>
              <a:rPr lang="en-GB" sz="1100" b="1" spc="-29" baseline="30000" dirty="0"/>
              <a:t>1</a:t>
            </a:r>
          </a:p>
          <a:p>
            <a:pPr marL="166338" indent="-166338">
              <a:buFont typeface="Arial" panose="020B0604020202020204" pitchFamily="34" charset="0"/>
              <a:buChar char="•"/>
              <a:defRPr/>
            </a:pPr>
            <a:r>
              <a:rPr lang="en-GB" sz="1100" dirty="0"/>
              <a:t>Individuals were excluded from the trial if they had:</a:t>
            </a:r>
          </a:p>
          <a:p>
            <a:pPr marL="609906" lvl="1" indent="-166338">
              <a:buFont typeface="Arial" panose="020B0604020202020204" pitchFamily="34" charset="0"/>
              <a:buChar char="•"/>
              <a:defRPr/>
            </a:pPr>
            <a:r>
              <a:rPr lang="en-GB" sz="1100" dirty="0"/>
              <a:t>Granulomatosis with polyangiitis (also known as Wegener’s granulomatosis) at screening</a:t>
            </a:r>
          </a:p>
          <a:p>
            <a:pPr marL="609906" lvl="1" indent="-166338">
              <a:buFont typeface="Arial" panose="020B0604020202020204" pitchFamily="34" charset="0"/>
              <a:buChar char="•"/>
              <a:defRPr/>
            </a:pPr>
            <a:r>
              <a:rPr lang="en-GB" sz="1100" dirty="0"/>
              <a:t>Microscopic polyangiitis at screening</a:t>
            </a:r>
          </a:p>
          <a:p>
            <a:pPr marL="609906" lvl="1" indent="-166338">
              <a:buFont typeface="Arial" panose="020B0604020202020204" pitchFamily="34" charset="0"/>
              <a:buChar char="•"/>
              <a:defRPr/>
            </a:pPr>
            <a:r>
              <a:rPr lang="en-GB" sz="1100" dirty="0"/>
              <a:t>Organ-threatening or life-threatening EGPA within 3 months before screening</a:t>
            </a:r>
          </a:p>
          <a:p>
            <a:pPr>
              <a:defRPr/>
            </a:pPr>
            <a:endParaRPr lang="en-GB" sz="1100" b="1" dirty="0"/>
          </a:p>
          <a:p>
            <a:pPr>
              <a:defRPr/>
            </a:pPr>
            <a:r>
              <a:rPr lang="en-GB" sz="1100" b="1" dirty="0"/>
              <a:t>Definition of Relapsing EGPA</a:t>
            </a:r>
            <a:r>
              <a:rPr lang="en-GB" sz="1100" b="1" baseline="30000" dirty="0"/>
              <a:t>2</a:t>
            </a:r>
          </a:p>
          <a:p>
            <a:pPr marL="166338" indent="-166338" defTabSz="887137">
              <a:buFont typeface="Arial" panose="020B0604020202020204" pitchFamily="34" charset="0"/>
              <a:buChar char="•"/>
              <a:defRPr/>
            </a:pPr>
            <a:r>
              <a:rPr lang="en-GB" sz="1100" spc="-29" dirty="0"/>
              <a:t>The definition for relapsing EGPA was “requiring an </a:t>
            </a:r>
            <a:r>
              <a:rPr lang="en-US" sz="1100" kern="0" dirty="0"/>
              <a:t>increase in OCS dose, initiation or increased dose of immunosuppressive therapy, or hospitalisation within the past 2 years, which occurred at least 12 weeks prior to screening while receiving a dose of at least 7.5 mg per day of prednisolone or equivalent”</a:t>
            </a:r>
          </a:p>
          <a:p>
            <a:pPr defTabSz="887137">
              <a:defRPr/>
            </a:pPr>
            <a:endParaRPr lang="en-GB" sz="1100" b="1" dirty="0"/>
          </a:p>
          <a:p>
            <a:pPr defTabSz="887137">
              <a:defRPr/>
            </a:pPr>
            <a:r>
              <a:rPr lang="en-GB" sz="1100" b="1" dirty="0"/>
              <a:t>Definition of Refractory EGPA</a:t>
            </a:r>
            <a:r>
              <a:rPr lang="en-GB" sz="1100" b="1" baseline="30000" dirty="0"/>
              <a:t>2</a:t>
            </a:r>
            <a:endParaRPr lang="en-US" sz="1100" kern="0" baseline="30000" dirty="0"/>
          </a:p>
          <a:p>
            <a:pPr marL="166338" indent="-166338" defTabSz="887137">
              <a:buFont typeface="Arial" panose="020B0604020202020204" pitchFamily="34" charset="0"/>
              <a:buChar char="•"/>
              <a:defRPr/>
            </a:pPr>
            <a:r>
              <a:rPr lang="en-GB" sz="1100" spc="-29" dirty="0"/>
              <a:t>The definition of refractory EGPA was “</a:t>
            </a:r>
            <a:r>
              <a:rPr lang="en-US" sz="1100" dirty="0"/>
              <a:t>failure to attain remission within the prior 6 months following induction treatment with a standard regimen administered for at least 3 months” or “within 6 months prior to screening, recurrence of symptoms of EGPA while tapering OCS, occurring at any dose level of at least 7.5 mg per day of prednisolone or equivalent”</a:t>
            </a:r>
          </a:p>
          <a:p>
            <a:pPr>
              <a:defRPr/>
            </a:pPr>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9DAC0E3-5736-4DA4-8048-BDEE4F553B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CD89F7D-17EB-40E0-8B60-D8A9ED1519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4818" indent="-164818">
              <a:buFontTx/>
              <a:buChar char="•"/>
            </a:pPr>
            <a:r>
              <a:rPr lang="en-US" altLang="cs-CZ" dirty="0" err="1"/>
              <a:t>Mepolizumab</a:t>
            </a:r>
            <a:r>
              <a:rPr lang="en-US" altLang="cs-CZ" dirty="0"/>
              <a:t> was associated with greater accrued time in remission and longer time to first relapse</a:t>
            </a:r>
          </a:p>
          <a:p>
            <a:pPr marL="164818" indent="-164818">
              <a:buFontTx/>
              <a:buChar char="•"/>
            </a:pPr>
            <a:r>
              <a:rPr lang="en-US" altLang="en-US" dirty="0"/>
              <a:t>Thirty-two percent of </a:t>
            </a:r>
            <a:r>
              <a:rPr lang="en-US" altLang="en-US" dirty="0" err="1"/>
              <a:t>mepolizumab</a:t>
            </a:r>
            <a:r>
              <a:rPr lang="en-US" altLang="en-US" dirty="0"/>
              <a:t> patients </a:t>
            </a:r>
            <a:r>
              <a:rPr lang="en-US" altLang="en-US" dirty="0" err="1"/>
              <a:t>vs</a:t>
            </a:r>
            <a:r>
              <a:rPr lang="en-US" altLang="en-US" dirty="0"/>
              <a:t> 3% of placebo patients had remission at both weeks 36 and 48</a:t>
            </a:r>
          </a:p>
          <a:p>
            <a:pPr marL="164818" indent="-164818">
              <a:buFontTx/>
              <a:buChar char="•"/>
            </a:pPr>
            <a:r>
              <a:rPr lang="en-US" altLang="cs-CZ" dirty="0" err="1"/>
              <a:t>Mepolizumab</a:t>
            </a:r>
            <a:r>
              <a:rPr lang="en-US" altLang="cs-CZ" dirty="0"/>
              <a:t> was also associated with </a:t>
            </a:r>
            <a:r>
              <a:rPr lang="en-GB" altLang="cs-CZ" dirty="0"/>
              <a:t>l</a:t>
            </a:r>
            <a:r>
              <a:rPr lang="en-GB" altLang="en-US" dirty="0"/>
              <a:t>ower average OCS doses during weeks 48–52 than placebo</a:t>
            </a:r>
          </a:p>
          <a:p>
            <a:pPr marL="164818" indent="-164818">
              <a:buFontTx/>
              <a:buChar char="•"/>
            </a:pPr>
            <a:r>
              <a:rPr lang="en-US" altLang="en-US" dirty="0"/>
              <a:t>Most common AEs were headache, </a:t>
            </a:r>
            <a:r>
              <a:rPr lang="en-US" altLang="en-US" dirty="0" err="1"/>
              <a:t>nasopharyngitis</a:t>
            </a:r>
            <a:r>
              <a:rPr lang="en-US" altLang="en-US" dirty="0"/>
              <a:t>, </a:t>
            </a:r>
            <a:r>
              <a:rPr lang="en-US" altLang="en-US" dirty="0" err="1"/>
              <a:t>arthralgia</a:t>
            </a:r>
            <a:r>
              <a:rPr lang="en-US" altLang="en-US" dirty="0"/>
              <a:t>, sinusitis, and URTI. The rate of treatment-related serious AEs was low (4%), and no new safety signals were observed</a:t>
            </a:r>
          </a:p>
        </p:txBody>
      </p:sp>
      <p:sp>
        <p:nvSpPr>
          <p:cNvPr id="52228" name="Slide Number Placeholder 3">
            <a:extLst>
              <a:ext uri="{FF2B5EF4-FFF2-40B4-BE49-F238E27FC236}">
                <a16:creationId xmlns:a16="http://schemas.microsoft.com/office/drawing/2014/main" id="{C79ABEF5-FEFC-447E-9E65-81FB1173C6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18"/>
              </a:defRPr>
            </a:lvl1pPr>
            <a:lvl2pPr marL="720884" indent="-277263">
              <a:defRPr>
                <a:solidFill>
                  <a:schemeClr val="tx1"/>
                </a:solidFill>
                <a:latin typeface="Gill Sans MT" panose="020B0502020104020203" pitchFamily="34" charset="-18"/>
              </a:defRPr>
            </a:lvl2pPr>
            <a:lvl3pPr marL="1109053" indent="-221811">
              <a:defRPr>
                <a:solidFill>
                  <a:schemeClr val="tx1"/>
                </a:solidFill>
                <a:latin typeface="Gill Sans MT" panose="020B0502020104020203" pitchFamily="34" charset="-18"/>
              </a:defRPr>
            </a:lvl3pPr>
            <a:lvl4pPr marL="1552674" indent="-221811">
              <a:defRPr>
                <a:solidFill>
                  <a:schemeClr val="tx1"/>
                </a:solidFill>
                <a:latin typeface="Gill Sans MT" panose="020B0502020104020203" pitchFamily="34" charset="-18"/>
              </a:defRPr>
            </a:lvl4pPr>
            <a:lvl5pPr marL="1996295" indent="-221811">
              <a:defRPr>
                <a:solidFill>
                  <a:schemeClr val="tx1"/>
                </a:solidFill>
                <a:latin typeface="Gill Sans MT" panose="020B0502020104020203" pitchFamily="34" charset="-18"/>
              </a:defRPr>
            </a:lvl5pPr>
            <a:lvl6pPr marL="2439916" indent="-221811" defTabSz="443621" fontAlgn="base">
              <a:spcBef>
                <a:spcPct val="0"/>
              </a:spcBef>
              <a:spcAft>
                <a:spcPct val="0"/>
              </a:spcAft>
              <a:defRPr>
                <a:solidFill>
                  <a:schemeClr val="tx1"/>
                </a:solidFill>
                <a:latin typeface="Gill Sans MT" panose="020B0502020104020203" pitchFamily="34" charset="-18"/>
              </a:defRPr>
            </a:lvl6pPr>
            <a:lvl7pPr marL="2883538" indent="-221811" defTabSz="443621" fontAlgn="base">
              <a:spcBef>
                <a:spcPct val="0"/>
              </a:spcBef>
              <a:spcAft>
                <a:spcPct val="0"/>
              </a:spcAft>
              <a:defRPr>
                <a:solidFill>
                  <a:schemeClr val="tx1"/>
                </a:solidFill>
                <a:latin typeface="Gill Sans MT" panose="020B0502020104020203" pitchFamily="34" charset="-18"/>
              </a:defRPr>
            </a:lvl7pPr>
            <a:lvl8pPr marL="3327159" indent="-221811" defTabSz="443621" fontAlgn="base">
              <a:spcBef>
                <a:spcPct val="0"/>
              </a:spcBef>
              <a:spcAft>
                <a:spcPct val="0"/>
              </a:spcAft>
              <a:defRPr>
                <a:solidFill>
                  <a:schemeClr val="tx1"/>
                </a:solidFill>
                <a:latin typeface="Gill Sans MT" panose="020B0502020104020203" pitchFamily="34" charset="-18"/>
              </a:defRPr>
            </a:lvl8pPr>
            <a:lvl9pPr marL="3770780" indent="-221811" defTabSz="443621" fontAlgn="base">
              <a:spcBef>
                <a:spcPct val="0"/>
              </a:spcBef>
              <a:spcAft>
                <a:spcPct val="0"/>
              </a:spcAft>
              <a:defRPr>
                <a:solidFill>
                  <a:schemeClr val="tx1"/>
                </a:solidFill>
                <a:latin typeface="Gill Sans MT" panose="020B0502020104020203" pitchFamily="34" charset="-18"/>
              </a:defRPr>
            </a:lvl9pPr>
          </a:lstStyle>
          <a:p>
            <a:fld id="{377FDA30-A16F-4FEC-BCA8-C765B5E99289}" type="slidenum">
              <a:rPr lang="en-GB" altLang="cs-CZ">
                <a:latin typeface="Arial" panose="020B0604020202020204" pitchFamily="34" charset="0"/>
                <a:cs typeface="Arial" panose="020B0604020202020204" pitchFamily="34" charset="0"/>
              </a:rPr>
              <a:pPr/>
              <a:t>20</a:t>
            </a:fld>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For</a:t>
            </a:r>
            <a:r>
              <a:rPr lang="cs-CZ" dirty="0"/>
              <a:t> </a:t>
            </a:r>
            <a:r>
              <a:rPr lang="cs-CZ" dirty="0" err="1"/>
              <a:t>patients</a:t>
            </a:r>
            <a:r>
              <a:rPr lang="cs-CZ" dirty="0"/>
              <a:t> </a:t>
            </a:r>
            <a:r>
              <a:rPr lang="cs-CZ" dirty="0" err="1"/>
              <a:t>with</a:t>
            </a:r>
            <a:r>
              <a:rPr lang="cs-CZ" dirty="0"/>
              <a:t> </a:t>
            </a:r>
            <a:r>
              <a:rPr lang="cs-CZ" dirty="0" err="1"/>
              <a:t>active</a:t>
            </a:r>
            <a:r>
              <a:rPr lang="cs-CZ" dirty="0"/>
              <a:t>, </a:t>
            </a:r>
            <a:r>
              <a:rPr lang="cs-CZ" dirty="0" err="1"/>
              <a:t>nonsevere</a:t>
            </a:r>
            <a:endParaRPr lang="cs-CZ" dirty="0"/>
          </a:p>
          <a:p>
            <a:r>
              <a:rPr lang="cs-CZ" dirty="0"/>
              <a:t>EGPA, </a:t>
            </a:r>
            <a:r>
              <a:rPr lang="cs-CZ" dirty="0" err="1"/>
              <a:t>we</a:t>
            </a:r>
            <a:r>
              <a:rPr lang="cs-CZ" dirty="0"/>
              <a:t> </a:t>
            </a:r>
            <a:r>
              <a:rPr lang="cs-CZ" dirty="0" err="1"/>
              <a:t>conditionally</a:t>
            </a:r>
            <a:r>
              <a:rPr lang="cs-CZ" dirty="0"/>
              <a:t> </a:t>
            </a:r>
            <a:r>
              <a:rPr lang="cs-CZ" dirty="0" err="1"/>
              <a:t>recommend</a:t>
            </a:r>
            <a:r>
              <a:rPr lang="cs-CZ" dirty="0"/>
              <a:t> </a:t>
            </a:r>
            <a:r>
              <a:rPr lang="cs-CZ" dirty="0" err="1"/>
              <a:t>initiating</a:t>
            </a:r>
            <a:r>
              <a:rPr lang="cs-CZ" dirty="0"/>
              <a:t> </a:t>
            </a:r>
            <a:r>
              <a:rPr lang="cs-CZ" dirty="0" err="1"/>
              <a:t>treatment</a:t>
            </a:r>
            <a:r>
              <a:rPr lang="cs-CZ" dirty="0"/>
              <a:t> </a:t>
            </a:r>
            <a:r>
              <a:rPr lang="cs-CZ" dirty="0" err="1"/>
              <a:t>with</a:t>
            </a:r>
            <a:endParaRPr lang="cs-CZ" dirty="0"/>
          </a:p>
          <a:p>
            <a:r>
              <a:rPr lang="cs-CZ" dirty="0" err="1"/>
              <a:t>mepolizumab</a:t>
            </a:r>
            <a:r>
              <a:rPr lang="cs-CZ" dirty="0"/>
              <a:t> </a:t>
            </a:r>
            <a:r>
              <a:rPr lang="cs-CZ" dirty="0" err="1"/>
              <a:t>and</a:t>
            </a:r>
            <a:r>
              <a:rPr lang="cs-CZ" dirty="0"/>
              <a:t> </a:t>
            </a:r>
            <a:r>
              <a:rPr lang="cs-CZ" dirty="0" err="1"/>
              <a:t>glucocorticoids</a:t>
            </a:r>
            <a:r>
              <a:rPr lang="cs-CZ" dirty="0"/>
              <a:t> </a:t>
            </a:r>
            <a:r>
              <a:rPr lang="cs-CZ" dirty="0" err="1"/>
              <a:t>over</a:t>
            </a:r>
            <a:r>
              <a:rPr lang="cs-CZ" dirty="0"/>
              <a:t> </a:t>
            </a:r>
            <a:r>
              <a:rPr lang="cs-CZ" dirty="0" err="1"/>
              <a:t>methotrexate</a:t>
            </a:r>
            <a:r>
              <a:rPr lang="cs-CZ" dirty="0"/>
              <a:t>,</a:t>
            </a:r>
          </a:p>
          <a:p>
            <a:r>
              <a:rPr lang="cs-CZ" dirty="0" err="1"/>
              <a:t>azathioprine</a:t>
            </a:r>
            <a:r>
              <a:rPr lang="cs-CZ" dirty="0"/>
              <a:t>, </a:t>
            </a:r>
            <a:r>
              <a:rPr lang="cs-CZ" dirty="0" err="1"/>
              <a:t>or</a:t>
            </a:r>
            <a:r>
              <a:rPr lang="cs-CZ" dirty="0"/>
              <a:t> </a:t>
            </a:r>
            <a:r>
              <a:rPr lang="cs-CZ" dirty="0" err="1"/>
              <a:t>mycophenolate</a:t>
            </a:r>
            <a:r>
              <a:rPr lang="cs-CZ" dirty="0"/>
              <a:t> </a:t>
            </a:r>
            <a:r>
              <a:rPr lang="cs-CZ" dirty="0" err="1"/>
              <a:t>mofetil</a:t>
            </a:r>
            <a:r>
              <a:rPr lang="cs-CZ" dirty="0"/>
              <a:t> </a:t>
            </a:r>
            <a:r>
              <a:rPr lang="cs-CZ" dirty="0" err="1"/>
              <a:t>and</a:t>
            </a:r>
            <a:r>
              <a:rPr lang="cs-CZ" dirty="0"/>
              <a:t> </a:t>
            </a:r>
            <a:r>
              <a:rPr lang="cs-CZ" dirty="0" err="1"/>
              <a:t>glucocorticoids</a:t>
            </a:r>
            <a:endParaRPr lang="cs-CZ" dirty="0"/>
          </a:p>
          <a:p>
            <a:endParaRPr lang="cs-CZ" dirty="0"/>
          </a:p>
        </p:txBody>
      </p:sp>
      <p:sp>
        <p:nvSpPr>
          <p:cNvPr id="4" name="Zástupný symbol pro číslo snímku 3"/>
          <p:cNvSpPr>
            <a:spLocks noGrp="1"/>
          </p:cNvSpPr>
          <p:nvPr>
            <p:ph type="sldNum" sz="quarter" idx="10"/>
          </p:nvPr>
        </p:nvSpPr>
        <p:spPr/>
        <p:txBody>
          <a:bodyPr/>
          <a:lstStyle/>
          <a:p>
            <a:fld id="{A48C4E22-58C9-431C-80CE-760853638DC8}" type="slidenum">
              <a:rPr lang="cs-CZ" smtClean="0"/>
              <a:t>22</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1278A57-D540-4FD3-B371-29E7D8131648}" type="slidenum">
              <a:rPr lang="cs-CZ" smtClean="0"/>
              <a:pPr/>
              <a:t>23</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Úhradové podmínky </a:t>
            </a:r>
            <a:r>
              <a:rPr lang="cs-CZ" dirty="0" err="1"/>
              <a:t>anti</a:t>
            </a:r>
            <a:r>
              <a:rPr lang="cs-CZ" dirty="0"/>
              <a:t>-IL5 a </a:t>
            </a:r>
            <a:r>
              <a:rPr lang="cs-CZ" dirty="0" err="1"/>
              <a:t>anti</a:t>
            </a:r>
            <a:r>
              <a:rPr lang="cs-CZ" dirty="0"/>
              <a:t> IL4/13 stejné (tj. dle studie DREAM)</a:t>
            </a:r>
          </a:p>
          <a:p>
            <a:r>
              <a:rPr lang="cs-CZ" dirty="0"/>
              <a:t>300 </a:t>
            </a:r>
            <a:r>
              <a:rPr lang="cs-CZ" dirty="0" err="1"/>
              <a:t>eos</a:t>
            </a:r>
            <a:r>
              <a:rPr lang="cs-CZ" dirty="0"/>
              <a:t>, 4 exacerbace a/nebo OCS</a:t>
            </a:r>
          </a:p>
          <a:p>
            <a:r>
              <a:rPr lang="cs-CZ" dirty="0"/>
              <a:t>ALE </a:t>
            </a:r>
            <a:r>
              <a:rPr lang="cs-CZ" dirty="0" err="1"/>
              <a:t>Treatable</a:t>
            </a:r>
            <a:r>
              <a:rPr lang="cs-CZ" dirty="0"/>
              <a:t> </a:t>
            </a:r>
            <a:r>
              <a:rPr lang="cs-CZ" dirty="0" err="1"/>
              <a:t>traits</a:t>
            </a:r>
            <a:r>
              <a:rPr lang="cs-CZ" dirty="0"/>
              <a:t>, </a:t>
            </a:r>
            <a:r>
              <a:rPr lang="cs-CZ" dirty="0" err="1"/>
              <a:t>komorbidity</a:t>
            </a:r>
            <a:r>
              <a:rPr lang="cs-CZ" dirty="0"/>
              <a:t> a </a:t>
            </a:r>
            <a:r>
              <a:rPr lang="cs-CZ" dirty="0" err="1"/>
              <a:t>imunofenotyp</a:t>
            </a:r>
            <a:r>
              <a:rPr lang="cs-CZ" dirty="0"/>
              <a:t> u vhodných pacientů odlišný!</a:t>
            </a:r>
          </a:p>
          <a:p>
            <a:r>
              <a:rPr lang="cs-CZ" dirty="0"/>
              <a:t>Různá vstupní kriteria v registračních studiích</a:t>
            </a:r>
          </a:p>
          <a:p>
            <a:r>
              <a:rPr lang="cs-CZ" dirty="0"/>
              <a:t>Vztah antiIL4/13 k </a:t>
            </a:r>
            <a:r>
              <a:rPr lang="cs-CZ" dirty="0" err="1"/>
              <a:t>eosinofilům</a:t>
            </a:r>
            <a:r>
              <a:rPr lang="cs-CZ" dirty="0"/>
              <a:t> komplikovaný </a:t>
            </a:r>
          </a:p>
          <a:p>
            <a:pPr lvl="1"/>
            <a:r>
              <a:rPr lang="cs-CZ" dirty="0"/>
              <a:t>Přechodné i přetrvávající (hyper) </a:t>
            </a:r>
            <a:r>
              <a:rPr lang="cs-CZ" dirty="0" err="1"/>
              <a:t>eosinofilie</a:t>
            </a:r>
            <a:r>
              <a:rPr lang="cs-CZ" dirty="0"/>
              <a:t>, indukce EGPA (viz SPC </a:t>
            </a:r>
            <a:r>
              <a:rPr lang="cs-CZ" dirty="0" err="1"/>
              <a:t>Dupilumab</a:t>
            </a:r>
            <a:r>
              <a:rPr lang="cs-CZ" dirty="0"/>
              <a:t> – eozinofilní stavy, GINA doporučení)</a:t>
            </a:r>
          </a:p>
          <a:p>
            <a:pPr lvl="1"/>
            <a:endParaRPr lang="cs-CZ" dirty="0"/>
          </a:p>
          <a:p>
            <a:pPr lvl="1"/>
            <a:r>
              <a:rPr lang="cs-CZ" sz="1200" kern="1200" baseline="0" dirty="0">
                <a:solidFill>
                  <a:schemeClr val="tx1"/>
                </a:solidFill>
                <a:latin typeface="+mn-lt"/>
                <a:ea typeface="+mn-ea"/>
                <a:cs typeface="+mn-cs"/>
              </a:rPr>
              <a:t>U dospělých pacientů léčených </a:t>
            </a:r>
            <a:r>
              <a:rPr lang="cs-CZ" sz="1200" kern="1200" baseline="0" dirty="0" err="1">
                <a:solidFill>
                  <a:schemeClr val="tx1"/>
                </a:solidFill>
                <a:latin typeface="+mn-lt"/>
                <a:ea typeface="+mn-ea"/>
                <a:cs typeface="+mn-cs"/>
              </a:rPr>
              <a:t>dupilumabem</a:t>
            </a:r>
            <a:r>
              <a:rPr lang="cs-CZ" sz="1200" kern="1200" baseline="0" dirty="0">
                <a:solidFill>
                  <a:schemeClr val="tx1"/>
                </a:solidFill>
                <a:latin typeface="+mn-lt"/>
                <a:ea typeface="+mn-ea"/>
                <a:cs typeface="+mn-cs"/>
              </a:rPr>
              <a:t>, kteří se zúčastnili programu zaměřeného na vývoj astmatu, byly hlášeny případy eozinofilní pneumonie a případy vaskulitidy konzistentní s eozinofilní </a:t>
            </a:r>
            <a:r>
              <a:rPr lang="cs-CZ" sz="1200" kern="1200" baseline="0" dirty="0" err="1">
                <a:solidFill>
                  <a:schemeClr val="tx1"/>
                </a:solidFill>
                <a:latin typeface="+mn-lt"/>
                <a:ea typeface="+mn-ea"/>
                <a:cs typeface="+mn-cs"/>
              </a:rPr>
              <a:t>granulomatózou</a:t>
            </a:r>
            <a:r>
              <a:rPr lang="cs-CZ" sz="1200" kern="1200" baseline="0" dirty="0">
                <a:solidFill>
                  <a:schemeClr val="tx1"/>
                </a:solidFill>
                <a:latin typeface="+mn-lt"/>
                <a:ea typeface="+mn-ea"/>
                <a:cs typeface="+mn-cs"/>
              </a:rPr>
              <a:t> s </a:t>
            </a:r>
            <a:r>
              <a:rPr lang="cs-CZ" sz="1200" kern="1200" baseline="0" dirty="0" err="1">
                <a:solidFill>
                  <a:schemeClr val="tx1"/>
                </a:solidFill>
                <a:latin typeface="+mn-lt"/>
                <a:ea typeface="+mn-ea"/>
                <a:cs typeface="+mn-cs"/>
              </a:rPr>
              <a:t>polyangiitidou</a:t>
            </a:r>
            <a:r>
              <a:rPr lang="cs-CZ" sz="1200" kern="1200" baseline="0" dirty="0">
                <a:solidFill>
                  <a:schemeClr val="tx1"/>
                </a:solidFill>
                <a:latin typeface="+mn-lt"/>
                <a:ea typeface="+mn-ea"/>
                <a:cs typeface="+mn-cs"/>
              </a:rPr>
              <a:t> (EGPA). U dospělých pacientů s </a:t>
            </a:r>
            <a:r>
              <a:rPr lang="cs-CZ" sz="1200" kern="1200" baseline="0" dirty="0" err="1">
                <a:solidFill>
                  <a:schemeClr val="tx1"/>
                </a:solidFill>
                <a:latin typeface="+mn-lt"/>
                <a:ea typeface="+mn-ea"/>
                <a:cs typeface="+mn-cs"/>
              </a:rPr>
              <a:t>komorbidním</a:t>
            </a:r>
            <a:r>
              <a:rPr lang="cs-CZ" sz="1200" kern="1200" baseline="0" dirty="0">
                <a:solidFill>
                  <a:schemeClr val="tx1"/>
                </a:solidFill>
                <a:latin typeface="+mn-lt"/>
                <a:ea typeface="+mn-ea"/>
                <a:cs typeface="+mn-cs"/>
              </a:rPr>
              <a:t> astmatem, léčených </a:t>
            </a:r>
            <a:r>
              <a:rPr lang="cs-CZ" sz="1200" kern="1200" baseline="0" dirty="0" err="1">
                <a:solidFill>
                  <a:schemeClr val="tx1"/>
                </a:solidFill>
                <a:latin typeface="+mn-lt"/>
                <a:ea typeface="+mn-ea"/>
                <a:cs typeface="+mn-cs"/>
              </a:rPr>
              <a:t>dupilumabem</a:t>
            </a:r>
            <a:r>
              <a:rPr lang="cs-CZ" sz="1200" kern="1200" baseline="0" dirty="0">
                <a:solidFill>
                  <a:schemeClr val="tx1"/>
                </a:solidFill>
                <a:latin typeface="+mn-lt"/>
                <a:ea typeface="+mn-ea"/>
                <a:cs typeface="+mn-cs"/>
              </a:rPr>
              <a:t> nebo užívajících placebo, kteří se zúčastnili programu zaměřeného na vývoj </a:t>
            </a:r>
            <a:r>
              <a:rPr lang="cs-CZ" sz="1200" kern="1200" baseline="0" dirty="0" err="1">
                <a:solidFill>
                  <a:schemeClr val="tx1"/>
                </a:solidFill>
                <a:latin typeface="+mn-lt"/>
                <a:ea typeface="+mn-ea"/>
                <a:cs typeface="+mn-cs"/>
              </a:rPr>
              <a:t>CRSwNP</a:t>
            </a:r>
            <a:r>
              <a:rPr lang="cs-CZ" sz="1200" kern="1200" baseline="0" dirty="0">
                <a:solidFill>
                  <a:schemeClr val="tx1"/>
                </a:solidFill>
                <a:latin typeface="+mn-lt"/>
                <a:ea typeface="+mn-ea"/>
                <a:cs typeface="+mn-cs"/>
              </a:rPr>
              <a:t>, byly hlášeny případy vaskulitidy konzistentní s EGPA. Lékaři mají u svých pacientů s eozinofilií věnovat zvýšenou pozornost možnému rozvoji </a:t>
            </a:r>
            <a:r>
              <a:rPr lang="cs-CZ" sz="1200" kern="1200" baseline="0" dirty="0" err="1">
                <a:solidFill>
                  <a:schemeClr val="tx1"/>
                </a:solidFill>
                <a:latin typeface="+mn-lt"/>
                <a:ea typeface="+mn-ea"/>
                <a:cs typeface="+mn-cs"/>
              </a:rPr>
              <a:t>vaskulitické</a:t>
            </a:r>
            <a:r>
              <a:rPr lang="cs-CZ" sz="1200" kern="1200" baseline="0" dirty="0">
                <a:solidFill>
                  <a:schemeClr val="tx1"/>
                </a:solidFill>
                <a:latin typeface="+mn-lt"/>
                <a:ea typeface="+mn-ea"/>
                <a:cs typeface="+mn-cs"/>
              </a:rPr>
              <a:t> vyrážky, zhoršení plicních symptomů, rozvoji srdečních komplikací a/nebo neuropatie. U pacientů léčených pro astma se může objevit závažná systémová eozinofilie, projevující se někdy klinickými známkami eozinofilní pneumonie nebo vaskulitidy konzistentní s eozinofilní </a:t>
            </a:r>
            <a:r>
              <a:rPr lang="cs-CZ" sz="1200" kern="1200" baseline="0" dirty="0" err="1">
                <a:solidFill>
                  <a:schemeClr val="tx1"/>
                </a:solidFill>
                <a:latin typeface="+mn-lt"/>
                <a:ea typeface="+mn-ea"/>
                <a:cs typeface="+mn-cs"/>
              </a:rPr>
              <a:t>granulomatózou</a:t>
            </a:r>
            <a:r>
              <a:rPr lang="cs-CZ" sz="1200" kern="1200" baseline="0" dirty="0">
                <a:solidFill>
                  <a:schemeClr val="tx1"/>
                </a:solidFill>
                <a:latin typeface="+mn-lt"/>
                <a:ea typeface="+mn-ea"/>
                <a:cs typeface="+mn-cs"/>
              </a:rPr>
              <a:t> s </a:t>
            </a:r>
            <a:r>
              <a:rPr lang="cs-CZ" sz="1200" kern="1200" baseline="0" dirty="0" err="1">
                <a:solidFill>
                  <a:schemeClr val="tx1"/>
                </a:solidFill>
                <a:latin typeface="+mn-lt"/>
                <a:ea typeface="+mn-ea"/>
                <a:cs typeface="+mn-cs"/>
              </a:rPr>
              <a:t>polyangiitidou</a:t>
            </a:r>
            <a:r>
              <a:rPr lang="cs-CZ" sz="1200" kern="1200" baseline="0" dirty="0">
                <a:solidFill>
                  <a:schemeClr val="tx1"/>
                </a:solidFill>
                <a:latin typeface="+mn-lt"/>
                <a:ea typeface="+mn-ea"/>
                <a:cs typeface="+mn-cs"/>
              </a:rPr>
              <a:t>, což jsou stavy, které se často léčí systémovými kortikosteroidy. Tyto příhody mohou být obvykle, ale ne vždy, spojeny se snižováním dávky perorálních kortikosteroidů. </a:t>
            </a:r>
            <a:endParaRPr lang="cs-CZ" dirty="0"/>
          </a:p>
        </p:txBody>
      </p:sp>
      <p:sp>
        <p:nvSpPr>
          <p:cNvPr id="4" name="Zástupný symbol pro číslo snímku 3"/>
          <p:cNvSpPr>
            <a:spLocks noGrp="1"/>
          </p:cNvSpPr>
          <p:nvPr>
            <p:ph type="sldNum" sz="quarter" idx="10"/>
          </p:nvPr>
        </p:nvSpPr>
        <p:spPr/>
        <p:txBody>
          <a:bodyPr/>
          <a:lstStyle/>
          <a:p>
            <a:fld id="{C1278A57-D540-4FD3-B371-29E7D8131648}" type="slidenum">
              <a:rPr lang="cs-CZ" smtClean="0"/>
              <a:pPr/>
              <a:t>24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a:p>
            <a:endParaRPr lang="cs-CZ" dirty="0"/>
          </a:p>
        </p:txBody>
      </p:sp>
      <p:sp>
        <p:nvSpPr>
          <p:cNvPr id="4" name="Slide Number Placeholder 3"/>
          <p:cNvSpPr>
            <a:spLocks noGrp="1"/>
          </p:cNvSpPr>
          <p:nvPr>
            <p:ph type="sldNum" sz="quarter" idx="5"/>
          </p:nvPr>
        </p:nvSpPr>
        <p:spPr/>
        <p:txBody>
          <a:bodyPr/>
          <a:lstStyle/>
          <a:p>
            <a:fld id="{E8949EFA-96AD-4C69-9C84-F5022A44A121}" type="slidenum">
              <a:rPr lang="en-GB" smtClean="0"/>
              <a:pPr/>
              <a:t>3</a:t>
            </a:fld>
            <a:endParaRPr lang="en-GB"/>
          </a:p>
        </p:txBody>
      </p:sp>
    </p:spTree>
    <p:extLst>
      <p:ext uri="{BB962C8B-B14F-4D97-AF65-F5344CB8AC3E}">
        <p14:creationId xmlns:p14="http://schemas.microsoft.com/office/powerpoint/2010/main" val="701533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algn="just"/>
            <a:r>
              <a:rPr lang="cs-CZ" b="0" i="0" dirty="0">
                <a:solidFill>
                  <a:srgbClr val="373333"/>
                </a:solidFill>
                <a:effectLst/>
                <a:latin typeface="Georgia" panose="02040502050405020303" pitchFamily="18" charset="0"/>
              </a:rPr>
              <a:t>Mimořádná úhrada může být poskytnuta, pokud jsou současně splněny 3 základní podmínky:</a:t>
            </a:r>
          </a:p>
          <a:p>
            <a:pPr algn="just"/>
            <a:br>
              <a:rPr lang="cs-CZ" dirty="0"/>
            </a:br>
            <a:r>
              <a:rPr lang="cs-CZ" b="0" i="0" dirty="0">
                <a:solidFill>
                  <a:srgbClr val="373333"/>
                </a:solidFill>
                <a:effectLst/>
                <a:latin typeface="Georgia" panose="02040502050405020303" pitchFamily="18" charset="0"/>
              </a:rPr>
              <a:t>První podmínkou je, aby léčba, o jejíž úhradu pacient žádá, byla léčbou nehrazenou ze systému veřejného zdravotního pojištění. O skutečnosti, že vyžadovaná léčba není hrazena ze zdravotního pojištění, se pacient zpravidla dozví od svého ošetřujícího lékaře.</a:t>
            </a:r>
          </a:p>
          <a:p>
            <a:pPr algn="just"/>
            <a:br>
              <a:rPr lang="cs-CZ" dirty="0"/>
            </a:br>
            <a:r>
              <a:rPr lang="cs-CZ" b="0" i="0" dirty="0">
                <a:solidFill>
                  <a:srgbClr val="373333"/>
                </a:solidFill>
                <a:effectLst/>
                <a:latin typeface="Georgia" panose="02040502050405020303" pitchFamily="18" charset="0"/>
              </a:rPr>
              <a:t>Druhou podmínkou je podmínka výjimečnosti případu pacienta. Požadavek výjimečnosti může mít v konkrétních případech různý obsah. V jednom z řešených případů soud spatřoval výjimečnost případu pacienta v samotné výjimečnosti onemocnění pacienta označovaného v odborné literatuře jako „ultra </a:t>
            </a:r>
            <a:r>
              <a:rPr lang="cs-CZ" b="0" i="0" dirty="0" err="1">
                <a:solidFill>
                  <a:srgbClr val="373333"/>
                </a:solidFill>
                <a:effectLst/>
                <a:latin typeface="Georgia" panose="02040502050405020303" pitchFamily="18" charset="0"/>
              </a:rPr>
              <a:t>rare</a:t>
            </a:r>
            <a:r>
              <a:rPr lang="cs-CZ" b="0" i="0" dirty="0">
                <a:solidFill>
                  <a:srgbClr val="373333"/>
                </a:solidFill>
                <a:effectLst/>
                <a:latin typeface="Georgia" panose="02040502050405020303" pitchFamily="18" charset="0"/>
              </a:rPr>
              <a:t> </a:t>
            </a:r>
            <a:r>
              <a:rPr lang="cs-CZ" b="0" i="0" dirty="0" err="1">
                <a:solidFill>
                  <a:srgbClr val="373333"/>
                </a:solidFill>
                <a:effectLst/>
                <a:latin typeface="Georgia" panose="02040502050405020303" pitchFamily="18" charset="0"/>
              </a:rPr>
              <a:t>disease</a:t>
            </a:r>
            <a:r>
              <a:rPr lang="cs-CZ" b="0" i="0" dirty="0">
                <a:solidFill>
                  <a:srgbClr val="373333"/>
                </a:solidFill>
                <a:effectLst/>
                <a:latin typeface="Georgia" panose="02040502050405020303" pitchFamily="18" charset="0"/>
              </a:rPr>
              <a:t>“. V jiném případu byla výjimečnost podle názoru soudu dána výjimečně rychlou progresí onemocnění oka a nemožností odkladu zákroku s ohledem na riziko oslepnutí.</a:t>
            </a:r>
            <a:br>
              <a:rPr lang="cs-CZ" b="0" i="0" dirty="0">
                <a:solidFill>
                  <a:srgbClr val="373333"/>
                </a:solidFill>
                <a:effectLst/>
                <a:latin typeface="Georgia" panose="02040502050405020303" pitchFamily="18" charset="0"/>
              </a:rPr>
            </a:br>
            <a:br>
              <a:rPr lang="cs-CZ" b="0" i="0" dirty="0">
                <a:solidFill>
                  <a:srgbClr val="373333"/>
                </a:solidFill>
                <a:effectLst/>
                <a:latin typeface="Georgia" panose="02040502050405020303" pitchFamily="18" charset="0"/>
              </a:rPr>
            </a:br>
            <a:r>
              <a:rPr lang="cs-CZ" b="0" i="0" dirty="0">
                <a:solidFill>
                  <a:srgbClr val="373333"/>
                </a:solidFill>
                <a:effectLst/>
                <a:latin typeface="Georgia" panose="02040502050405020303" pitchFamily="18" charset="0"/>
              </a:rPr>
              <a:t>Poslední podmínkou je, aby léčba představovala jedinou možnost z hlediska zdravotního stavu pacienta, který o její úhradu žádá. Splnění této podmínky lze doložit odborným vyjádřením ošetřujícího lékaře. V odborném vyjádření lékař může uvést mimo jiné, že poskytnutí této nehrazené léčby bylo navrhnuto po zjištění, že hrazená léčba nevedla ke zlepšení zdravotního stavu nebo existují důvody, pro které lze předpokládat, že navrhovaná léčba na rozdíl od hrazené léčby povede ke zlepšení zdravotního stavu pacienta.</a:t>
            </a:r>
          </a:p>
          <a:p>
            <a:endParaRPr lang="cs-CZ" dirty="0"/>
          </a:p>
        </p:txBody>
      </p:sp>
      <p:sp>
        <p:nvSpPr>
          <p:cNvPr id="4" name="Zástupný symbol pro číslo snímku 3"/>
          <p:cNvSpPr>
            <a:spLocks noGrp="1"/>
          </p:cNvSpPr>
          <p:nvPr>
            <p:ph type="sldNum" sz="quarter" idx="5"/>
          </p:nvPr>
        </p:nvSpPr>
        <p:spPr/>
        <p:txBody>
          <a:bodyPr/>
          <a:lstStyle/>
          <a:p>
            <a:fld id="{A48C4E22-58C9-431C-80CE-760853638DC8}" type="slidenum">
              <a:rPr lang="cs-CZ" smtClean="0"/>
              <a:t>25</a:t>
            </a:fld>
            <a:endParaRPr lang="cs-CZ"/>
          </a:p>
        </p:txBody>
      </p:sp>
    </p:spTree>
    <p:extLst>
      <p:ext uri="{BB962C8B-B14F-4D97-AF65-F5344CB8AC3E}">
        <p14:creationId xmlns:p14="http://schemas.microsoft.com/office/powerpoint/2010/main" val="123024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6B53C8-14E4-49A7-A1A5-3BF810B81EBE}" type="slidenum">
              <a:rPr lang="en-GB" smtClean="0"/>
              <a:pPr/>
              <a:t>4</a:t>
            </a:fld>
            <a:endParaRPr lang="en-GB" dirty="0"/>
          </a:p>
        </p:txBody>
      </p:sp>
      <p:sp>
        <p:nvSpPr>
          <p:cNvPr id="9" name="Notes Placeholder 8">
            <a:extLst>
              <a:ext uri="{FF2B5EF4-FFF2-40B4-BE49-F238E27FC236}">
                <a16:creationId xmlns:a16="http://schemas.microsoft.com/office/drawing/2014/main" id="{4609C485-D136-45CA-956F-EED2CDDD84FD}"/>
              </a:ext>
            </a:extLst>
          </p:cNvPr>
          <p:cNvSpPr>
            <a:spLocks noGrp="1"/>
          </p:cNvSpPr>
          <p:nvPr>
            <p:ph type="body" sz="quarter" idx="3"/>
          </p:nvPr>
        </p:nvSpPr>
        <p:spPr/>
        <p:txBody>
          <a:bodyPr/>
          <a:lstStyle/>
          <a:p>
            <a:pPr marL="0" indent="0">
              <a:spcBef>
                <a:spcPts val="0"/>
              </a:spcBef>
              <a:buNone/>
              <a:defRPr/>
            </a:pPr>
            <a:r>
              <a:rPr lang="cs-CZ" b="1" dirty="0"/>
              <a:t>Zánět typu 2</a:t>
            </a:r>
            <a:r>
              <a:rPr lang="en-GB" b="1" dirty="0"/>
              <a:t> </a:t>
            </a:r>
            <a:r>
              <a:rPr lang="en-GB" b="1" dirty="0" err="1"/>
              <a:t>repre</a:t>
            </a:r>
            <a:r>
              <a:rPr lang="cs-CZ" b="1" dirty="0"/>
              <a:t>z</a:t>
            </a:r>
            <a:r>
              <a:rPr lang="en-GB" b="1" dirty="0" err="1"/>
              <a:t>ent</a:t>
            </a:r>
            <a:r>
              <a:rPr lang="cs-CZ" b="1" dirty="0" err="1"/>
              <a:t>uje</a:t>
            </a:r>
            <a:r>
              <a:rPr lang="en-GB" b="1" dirty="0"/>
              <a:t> ~80% </a:t>
            </a:r>
            <a:r>
              <a:rPr lang="cs-CZ" b="1" dirty="0"/>
              <a:t>všech</a:t>
            </a:r>
            <a:r>
              <a:rPr lang="en-GB" b="1" dirty="0"/>
              <a:t> </a:t>
            </a:r>
            <a:r>
              <a:rPr lang="en-GB" b="1" dirty="0" err="1"/>
              <a:t>CRSwNP</a:t>
            </a:r>
            <a:r>
              <a:rPr lang="en-GB" b="1" dirty="0"/>
              <a:t> </a:t>
            </a:r>
            <a:r>
              <a:rPr lang="cs-CZ" b="1" dirty="0"/>
              <a:t>případů</a:t>
            </a:r>
            <a:r>
              <a:rPr lang="en-GB" b="1" dirty="0"/>
              <a:t>. </a:t>
            </a:r>
            <a:br>
              <a:rPr lang="en-GB" b="1" dirty="0"/>
            </a:br>
            <a:r>
              <a:rPr lang="cs-CZ" dirty="0"/>
              <a:t>Je asociován s dalšími </a:t>
            </a:r>
            <a:r>
              <a:rPr lang="cs-CZ" dirty="0" err="1"/>
              <a:t>komorbiditami</a:t>
            </a:r>
            <a:r>
              <a:rPr lang="en-GB" dirty="0"/>
              <a:t>, </a:t>
            </a:r>
            <a:r>
              <a:rPr lang="cs-CZ" dirty="0"/>
              <a:t>závažnějšími </a:t>
            </a:r>
            <a:r>
              <a:rPr lang="en-GB" dirty="0"/>
              <a:t>symptom</a:t>
            </a:r>
            <a:r>
              <a:rPr lang="cs-CZ" dirty="0"/>
              <a:t>y</a:t>
            </a:r>
            <a:r>
              <a:rPr lang="en-GB" dirty="0"/>
              <a:t>,</a:t>
            </a:r>
            <a:r>
              <a:rPr lang="cs-CZ" dirty="0"/>
              <a:t> větší mírou </a:t>
            </a:r>
            <a:r>
              <a:rPr lang="cs-CZ" dirty="0" err="1"/>
              <a:t>rekurence</a:t>
            </a:r>
            <a:endParaRPr lang="en-US" dirty="0"/>
          </a:p>
          <a:p>
            <a:r>
              <a:rPr lang="cs-CZ" dirty="0"/>
              <a:t>U 40% pacientů s</a:t>
            </a:r>
            <a:r>
              <a:rPr lang="en-GB" dirty="0"/>
              <a:t> </a:t>
            </a:r>
            <a:r>
              <a:rPr lang="en-GB" dirty="0" err="1"/>
              <a:t>CRSwNP</a:t>
            </a:r>
            <a:r>
              <a:rPr lang="en-GB" dirty="0"/>
              <a:t> </a:t>
            </a:r>
            <a:r>
              <a:rPr lang="cs-CZ" dirty="0"/>
              <a:t>dochází k recidivě do</a:t>
            </a:r>
            <a:r>
              <a:rPr lang="en-GB" dirty="0"/>
              <a:t> 18 </a:t>
            </a:r>
            <a:r>
              <a:rPr lang="cs-CZ" dirty="0"/>
              <a:t>měsíců</a:t>
            </a:r>
            <a:r>
              <a:rPr lang="en-GB" dirty="0"/>
              <a:t> </a:t>
            </a:r>
            <a:r>
              <a:rPr lang="cs-CZ" dirty="0"/>
              <a:t>od </a:t>
            </a:r>
            <a:r>
              <a:rPr lang="cs-CZ" dirty="0" err="1"/>
              <a:t>chir.zákroku</a:t>
            </a:r>
            <a:r>
              <a:rPr lang="cs-CZ" dirty="0"/>
              <a:t> a jsou opakovaně léčeni </a:t>
            </a:r>
            <a:r>
              <a:rPr lang="cs-CZ" dirty="0" err="1"/>
              <a:t>intranasálními</a:t>
            </a:r>
            <a:r>
              <a:rPr lang="cs-CZ" dirty="0"/>
              <a:t>/systémovými kortikosteroidy</a:t>
            </a:r>
            <a:r>
              <a:rPr lang="en-GB" baseline="30000" dirty="0"/>
              <a:t>1,2</a:t>
            </a:r>
            <a:endParaRPr lang="en-GB" dirty="0"/>
          </a:p>
          <a:p>
            <a:pPr marL="569913" indent="-227013">
              <a:buFont typeface="System Font Regular"/>
              <a:buChar char="–"/>
            </a:pPr>
            <a:r>
              <a:rPr lang="cs-CZ" dirty="0"/>
              <a:t>Systémová kortikoterapie přináší riziko nežádoucích účinků a zvyšuje riziko </a:t>
            </a:r>
            <a:r>
              <a:rPr lang="cs-CZ" dirty="0" err="1"/>
              <a:t>chir.zákroku</a:t>
            </a:r>
            <a:r>
              <a:rPr lang="en-GB" baseline="30000" dirty="0"/>
              <a:t>3</a:t>
            </a:r>
            <a:endParaRPr lang="en-GB" baseline="30000" dirty="0">
              <a:highlight>
                <a:srgbClr val="00FF00"/>
              </a:highlight>
            </a:endParaRPr>
          </a:p>
          <a:p>
            <a:pPr>
              <a:spcBef>
                <a:spcPts val="1200"/>
              </a:spcBef>
            </a:pPr>
            <a:r>
              <a:rPr lang="en-GB" dirty="0"/>
              <a:t>79% </a:t>
            </a:r>
            <a:r>
              <a:rPr lang="cs-CZ" dirty="0"/>
              <a:t>pacientů s</a:t>
            </a:r>
            <a:r>
              <a:rPr lang="en-GB" dirty="0"/>
              <a:t> </a:t>
            </a:r>
            <a:r>
              <a:rPr lang="en-GB" dirty="0" err="1"/>
              <a:t>CRSwNP</a:t>
            </a:r>
            <a:r>
              <a:rPr lang="en-GB" dirty="0"/>
              <a:t> </a:t>
            </a:r>
            <a:r>
              <a:rPr lang="cs-CZ" dirty="0"/>
              <a:t>má rekurentní onemocnění</a:t>
            </a:r>
            <a:r>
              <a:rPr lang="en-GB" dirty="0"/>
              <a:t> a 37% </a:t>
            </a:r>
            <a:r>
              <a:rPr lang="cs-CZ" dirty="0"/>
              <a:t>pacientů</a:t>
            </a:r>
            <a:r>
              <a:rPr lang="en-GB" dirty="0"/>
              <a:t> </a:t>
            </a:r>
            <a:r>
              <a:rPr lang="cs-CZ" dirty="0"/>
              <a:t>podstupuje </a:t>
            </a:r>
            <a:r>
              <a:rPr lang="cs-CZ" dirty="0" err="1"/>
              <a:t>chir.zákrok</a:t>
            </a:r>
            <a:r>
              <a:rPr lang="cs-CZ" dirty="0"/>
              <a:t> opakovaně </a:t>
            </a:r>
            <a:r>
              <a:rPr lang="en-GB" dirty="0"/>
              <a:t> </a:t>
            </a:r>
            <a:r>
              <a:rPr lang="cs-CZ" dirty="0"/>
              <a:t>(během</a:t>
            </a:r>
            <a:r>
              <a:rPr lang="en-GB" dirty="0"/>
              <a:t> 12-</a:t>
            </a:r>
            <a:r>
              <a:rPr lang="cs-CZ" dirty="0" err="1"/>
              <a:t>letého</a:t>
            </a:r>
            <a:r>
              <a:rPr lang="cs-CZ" dirty="0"/>
              <a:t> období)</a:t>
            </a:r>
            <a:r>
              <a:rPr lang="en-GB" strike="sngStrike" baseline="30000" dirty="0"/>
              <a:t>4</a:t>
            </a:r>
            <a:endParaRPr lang="en-GB" baseline="30000" dirty="0"/>
          </a:p>
          <a:p>
            <a:pPr>
              <a:spcBef>
                <a:spcPts val="1200"/>
              </a:spcBef>
            </a:pPr>
            <a:r>
              <a:rPr lang="cs-CZ" dirty="0"/>
              <a:t>Někteří pacienti absolvují</a:t>
            </a:r>
            <a:r>
              <a:rPr lang="en-US" dirty="0"/>
              <a:t> &gt;10 </a:t>
            </a:r>
            <a:r>
              <a:rPr lang="cs-CZ" dirty="0" err="1"/>
              <a:t>chir.zákroků</a:t>
            </a:r>
            <a:r>
              <a:rPr lang="en-US" baseline="30000" dirty="0"/>
              <a:t>5</a:t>
            </a:r>
            <a:r>
              <a:rPr lang="en-US" dirty="0"/>
              <a:t>  </a:t>
            </a:r>
            <a:r>
              <a:rPr lang="cs-CZ" dirty="0" err="1"/>
              <a:t>Chir.zákroky</a:t>
            </a:r>
            <a:r>
              <a:rPr lang="cs-CZ" dirty="0"/>
              <a:t> mohou být spojeny s řadou komplikací</a:t>
            </a:r>
            <a:r>
              <a:rPr lang="en-GB" dirty="0"/>
              <a:t>, </a:t>
            </a:r>
            <a:r>
              <a:rPr lang="cs-CZ" dirty="0"/>
              <a:t>které dále zvyšují dopad nosních polypů na kvalitu života pacientů s </a:t>
            </a:r>
            <a:r>
              <a:rPr lang="cs-CZ" dirty="0" err="1"/>
              <a:t>CRSwNP</a:t>
            </a:r>
            <a:r>
              <a:rPr lang="en-GB" baseline="30000" dirty="0"/>
              <a:t>6,7</a:t>
            </a:r>
            <a:endParaRPr lang="en-GB" dirty="0"/>
          </a:p>
          <a:p>
            <a:endParaRPr lang="cs-CZ" dirty="0"/>
          </a:p>
          <a:p>
            <a:endParaRPr lang="en-US" dirty="0"/>
          </a:p>
        </p:txBody>
      </p:sp>
    </p:spTree>
    <p:extLst>
      <p:ext uri="{BB962C8B-B14F-4D97-AF65-F5344CB8AC3E}">
        <p14:creationId xmlns:p14="http://schemas.microsoft.com/office/powerpoint/2010/main" val="75636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6B53C8-14E4-49A7-A1A5-3BF810B81EBE}" type="slidenum">
              <a:rPr lang="en-GB" smtClean="0"/>
              <a:pPr/>
              <a:t>5</a:t>
            </a:fld>
            <a:endParaRPr lang="en-GB" dirty="0"/>
          </a:p>
        </p:txBody>
      </p:sp>
      <p:sp>
        <p:nvSpPr>
          <p:cNvPr id="8" name="Notes Placeholder 7">
            <a:extLst>
              <a:ext uri="{FF2B5EF4-FFF2-40B4-BE49-F238E27FC236}">
                <a16:creationId xmlns:a16="http://schemas.microsoft.com/office/drawing/2014/main" id="{72D25790-DCB4-41CC-8AFE-C823268B5163}"/>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5844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defTabSz="961220">
              <a:defRPr/>
            </a:pPr>
            <a:fld id="{026B53C8-14E4-49A7-A1A5-3BF810B81EBE}" type="slidenum">
              <a:rPr lang="en-GB">
                <a:solidFill>
                  <a:prstClr val="black"/>
                </a:solidFill>
                <a:latin typeface="Calibri"/>
              </a:rPr>
              <a:pPr defTabSz="961220">
                <a:defRPr/>
              </a:pPr>
              <a:t>6</a:t>
            </a:fld>
            <a:endParaRPr lang="en-GB" dirty="0">
              <a:solidFill>
                <a:prstClr val="black"/>
              </a:solidFill>
              <a:latin typeface="Calibri"/>
            </a:endParaRPr>
          </a:p>
        </p:txBody>
      </p:sp>
      <p:sp>
        <p:nvSpPr>
          <p:cNvPr id="6" name="TextBox 5">
            <a:extLst>
              <a:ext uri="{FF2B5EF4-FFF2-40B4-BE49-F238E27FC236}">
                <a16:creationId xmlns:a16="http://schemas.microsoft.com/office/drawing/2014/main" id="{E4A8AD23-648C-8D4D-AFC3-83D95238BA2A}"/>
              </a:ext>
            </a:extLst>
          </p:cNvPr>
          <p:cNvSpPr txBox="1"/>
          <p:nvPr/>
        </p:nvSpPr>
        <p:spPr>
          <a:xfrm>
            <a:off x="4864786" y="1112622"/>
            <a:ext cx="1101021" cy="509693"/>
          </a:xfrm>
          <a:prstGeom prst="rect">
            <a:avLst/>
          </a:prstGeom>
          <a:solidFill>
            <a:srgbClr val="FFFF00"/>
          </a:solidFill>
          <a:ln>
            <a:solidFill>
              <a:schemeClr val="tx1"/>
            </a:solidFill>
          </a:ln>
        </p:spPr>
        <p:txBody>
          <a:bodyPr wrap="square" lIns="93285" tIns="46642" rIns="93285" bIns="46642" rtlCol="0">
            <a:spAutoFit/>
          </a:bodyPr>
          <a:lstStyle/>
          <a:p>
            <a:pPr lvl="0">
              <a:defRPr/>
            </a:pPr>
            <a:r>
              <a:rPr lang="en-US" sz="900" dirty="0"/>
              <a:t>DoF, p7, bullets 2, 3, 4, 5, 6, 7, 10, 17, 18</a:t>
            </a:r>
          </a:p>
        </p:txBody>
      </p:sp>
      <p:sp>
        <p:nvSpPr>
          <p:cNvPr id="8" name="Notes Placeholder 7">
            <a:extLst>
              <a:ext uri="{FF2B5EF4-FFF2-40B4-BE49-F238E27FC236}">
                <a16:creationId xmlns:a16="http://schemas.microsoft.com/office/drawing/2014/main" id="{DAE9587E-69AA-4E7E-9894-7593D84A82F5}"/>
              </a:ext>
            </a:extLst>
          </p:cNvPr>
          <p:cNvSpPr>
            <a:spLocks noGrp="1"/>
          </p:cNvSpPr>
          <p:nvPr>
            <p:ph type="body" sz="quarter" idx="3"/>
          </p:nvPr>
        </p:nvSpPr>
        <p:spPr/>
        <p:txBody>
          <a:bodyPr>
            <a:normAutofit fontScale="47500" lnSpcReduction="20000"/>
          </a:bodyPr>
          <a:lstStyle/>
          <a:p>
            <a:r>
              <a:rPr lang="cs-CZ" sz="1200" i="1" kern="1200" baseline="0" dirty="0">
                <a:solidFill>
                  <a:schemeClr val="tx1"/>
                </a:solidFill>
                <a:latin typeface="+mn-lt"/>
                <a:ea typeface="+mn-ea"/>
                <a:cs typeface="+mn-cs"/>
              </a:rPr>
              <a:t>Chronická </a:t>
            </a:r>
            <a:r>
              <a:rPr lang="cs-CZ" sz="1200" i="1" kern="1200" baseline="0" dirty="0" err="1">
                <a:solidFill>
                  <a:schemeClr val="tx1"/>
                </a:solidFill>
                <a:latin typeface="+mn-lt"/>
                <a:ea typeface="+mn-ea"/>
                <a:cs typeface="+mn-cs"/>
              </a:rPr>
              <a:t>rinosinusitida</a:t>
            </a:r>
            <a:r>
              <a:rPr lang="cs-CZ" sz="1200" i="1" kern="1200" baseline="0" dirty="0">
                <a:solidFill>
                  <a:schemeClr val="tx1"/>
                </a:solidFill>
                <a:latin typeface="+mn-lt"/>
                <a:ea typeface="+mn-ea"/>
                <a:cs typeface="+mn-cs"/>
              </a:rPr>
              <a:t> s nosní </a:t>
            </a:r>
            <a:r>
              <a:rPr lang="cs-CZ" sz="1200" i="1" kern="1200" baseline="0" dirty="0" err="1">
                <a:solidFill>
                  <a:schemeClr val="tx1"/>
                </a:solidFill>
                <a:latin typeface="+mn-lt"/>
                <a:ea typeface="+mn-ea"/>
                <a:cs typeface="+mn-cs"/>
              </a:rPr>
              <a:t>polypózou</a:t>
            </a:r>
            <a:r>
              <a:rPr lang="cs-CZ" sz="1200" i="1" kern="1200" baseline="0" dirty="0">
                <a:solidFill>
                  <a:schemeClr val="tx1"/>
                </a:solidFill>
                <a:latin typeface="+mn-lt"/>
                <a:ea typeface="+mn-ea"/>
                <a:cs typeface="+mn-cs"/>
              </a:rPr>
              <a:t> (</a:t>
            </a:r>
            <a:r>
              <a:rPr lang="cs-CZ" sz="1200" i="1" kern="1200" baseline="0" dirty="0" err="1">
                <a:solidFill>
                  <a:schemeClr val="tx1"/>
                </a:solidFill>
                <a:latin typeface="+mn-lt"/>
                <a:ea typeface="+mn-ea"/>
                <a:cs typeface="+mn-cs"/>
              </a:rPr>
              <a:t>CRSwNP</a:t>
            </a:r>
            <a:r>
              <a:rPr lang="cs-CZ" sz="1200" i="1" kern="1200" baseline="0" dirty="0">
                <a:solidFill>
                  <a:schemeClr val="tx1"/>
                </a:solidFill>
                <a:latin typeface="+mn-lt"/>
                <a:ea typeface="+mn-ea"/>
                <a:cs typeface="+mn-cs"/>
              </a:rPr>
              <a:t>) </a:t>
            </a:r>
          </a:p>
          <a:p>
            <a:r>
              <a:rPr lang="cs-CZ" sz="1200" kern="1200" baseline="0" dirty="0">
                <a:solidFill>
                  <a:schemeClr val="tx1"/>
                </a:solidFill>
                <a:latin typeface="+mn-lt"/>
                <a:ea typeface="+mn-ea"/>
                <a:cs typeface="+mn-cs"/>
              </a:rPr>
              <a:t>Studie 205687 (SYNAPSE) byla 52týdenní, </a:t>
            </a:r>
            <a:r>
              <a:rPr lang="cs-CZ" sz="1200" kern="1200" baseline="0" dirty="0" err="1">
                <a:solidFill>
                  <a:schemeClr val="tx1"/>
                </a:solidFill>
                <a:latin typeface="+mn-lt"/>
                <a:ea typeface="+mn-ea"/>
                <a:cs typeface="+mn-cs"/>
              </a:rPr>
              <a:t>randomizovaná</a:t>
            </a:r>
            <a:r>
              <a:rPr lang="cs-CZ" sz="1200" kern="1200" baseline="0" dirty="0">
                <a:solidFill>
                  <a:schemeClr val="tx1"/>
                </a:solidFill>
                <a:latin typeface="+mn-lt"/>
                <a:ea typeface="+mn-ea"/>
                <a:cs typeface="+mn-cs"/>
              </a:rPr>
              <a:t>, dvojitě zaslepená, placebem kontrolovaná studie, která hodnotila 407 pacientů ve věku 18 let a starších s </a:t>
            </a:r>
            <a:r>
              <a:rPr lang="cs-CZ" sz="1200" kern="1200" baseline="0" dirty="0" err="1">
                <a:solidFill>
                  <a:schemeClr val="tx1"/>
                </a:solidFill>
                <a:latin typeface="+mn-lt"/>
                <a:ea typeface="+mn-ea"/>
                <a:cs typeface="+mn-cs"/>
              </a:rPr>
              <a:t>CRSwNP</a:t>
            </a:r>
            <a:r>
              <a:rPr lang="cs-CZ" sz="1200" kern="1200" baseline="0" dirty="0">
                <a:solidFill>
                  <a:schemeClr val="tx1"/>
                </a:solidFill>
                <a:latin typeface="+mn-lt"/>
                <a:ea typeface="+mn-ea"/>
                <a:cs typeface="+mn-cs"/>
              </a:rPr>
              <a:t>. </a:t>
            </a:r>
          </a:p>
          <a:p>
            <a:r>
              <a:rPr lang="cs-CZ" sz="1200" kern="1200" baseline="0" dirty="0">
                <a:solidFill>
                  <a:schemeClr val="tx1"/>
                </a:solidFill>
                <a:latin typeface="+mn-lt"/>
                <a:ea typeface="+mn-ea"/>
                <a:cs typeface="+mn-cs"/>
              </a:rPr>
              <a:t>Pro zařazení do studie museli mít pacienti skóre symptomů nosní obstrukce podle VAS (vizuální analogová škála) &gt; 5 z maximálního počtu 10 bodů, celkové skóre symptomů podle VAS &gt; 7 z maximálního počtu 10 bodů a endoskopické skóre oboustranné NP ≥ 5 z maximálního počtu 8 bodů (s minimálním skóre 2 body pro každou z nosních dutin). Pacienti také museli mít v anamnéze za posledních 10 let alespoň jedno předchozí chirurgické odstranění nosních polypů. </a:t>
            </a:r>
          </a:p>
          <a:p>
            <a:r>
              <a:rPr lang="cs-CZ" sz="1200" kern="1200" baseline="0" dirty="0">
                <a:solidFill>
                  <a:schemeClr val="tx1"/>
                </a:solidFill>
                <a:latin typeface="+mn-lt"/>
                <a:ea typeface="+mn-ea"/>
                <a:cs typeface="+mn-cs"/>
              </a:rPr>
              <a:t>Klíčové výchozí charakteristiky zahrnovaly celkové endoskopické skóre NP 5,5, průměr (SD) (1,29), skóre nosní obstrukce dle VAS 9,0, průměr (SD) (0,83), celkové skóre symptomů dle VAS 9,1, průměr (SD) (0,74), skóre ztráty čichu dle VAS 9,7, průměr (SD) (0,72) a </a:t>
            </a:r>
            <a:r>
              <a:rPr lang="cs-CZ" sz="1200" kern="1200" baseline="0" dirty="0" err="1">
                <a:solidFill>
                  <a:schemeClr val="tx1"/>
                </a:solidFill>
                <a:latin typeface="+mn-lt"/>
                <a:ea typeface="+mn-ea"/>
                <a:cs typeface="+mn-cs"/>
              </a:rPr>
              <a:t>Sino</a:t>
            </a:r>
            <a:r>
              <a:rPr lang="cs-CZ" sz="1200" kern="1200" baseline="0" dirty="0">
                <a:solidFill>
                  <a:schemeClr val="tx1"/>
                </a:solidFill>
                <a:latin typeface="+mn-lt"/>
                <a:ea typeface="+mn-ea"/>
                <a:cs typeface="+mn-cs"/>
              </a:rPr>
              <a:t>-</a:t>
            </a:r>
            <a:r>
              <a:rPr lang="cs-CZ" sz="1200" kern="1200" baseline="0" dirty="0" err="1">
                <a:solidFill>
                  <a:schemeClr val="tx1"/>
                </a:solidFill>
                <a:latin typeface="+mn-lt"/>
                <a:ea typeface="+mn-ea"/>
                <a:cs typeface="+mn-cs"/>
              </a:rPr>
              <a:t>Nasal</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Outcome</a:t>
            </a:r>
            <a:r>
              <a:rPr lang="cs-CZ" sz="1200" kern="1200" baseline="0" dirty="0">
                <a:solidFill>
                  <a:schemeClr val="tx1"/>
                </a:solidFill>
                <a:latin typeface="+mn-lt"/>
                <a:ea typeface="+mn-ea"/>
                <a:cs typeface="+mn-cs"/>
              </a:rPr>
              <a:t> Test (SNOT-22) 64,1, průměr (SD) (18,32). Geometrický průměr počtu </a:t>
            </a:r>
            <a:r>
              <a:rPr lang="cs-CZ" sz="1200" kern="1200" baseline="0" dirty="0" err="1">
                <a:solidFill>
                  <a:schemeClr val="tx1"/>
                </a:solidFill>
                <a:latin typeface="+mn-lt"/>
                <a:ea typeface="+mn-ea"/>
                <a:cs typeface="+mn-cs"/>
              </a:rPr>
              <a:t>eosinofilů</a:t>
            </a:r>
            <a:r>
              <a:rPr lang="cs-CZ" sz="1200" kern="1200" baseline="0" dirty="0">
                <a:solidFill>
                  <a:schemeClr val="tx1"/>
                </a:solidFill>
                <a:latin typeface="+mn-lt"/>
                <a:ea typeface="+mn-ea"/>
                <a:cs typeface="+mn-cs"/>
              </a:rPr>
              <a:t> na počátku studie byl 390 buněk/</a:t>
            </a:r>
            <a:r>
              <a:rPr lang="el-GR" sz="1200" kern="1200" baseline="0" dirty="0">
                <a:solidFill>
                  <a:schemeClr val="tx1"/>
                </a:solidFill>
                <a:latin typeface="+mn-lt"/>
                <a:ea typeface="+mn-ea"/>
                <a:cs typeface="+mn-cs"/>
              </a:rPr>
              <a:t>μ</a:t>
            </a:r>
            <a:r>
              <a:rPr lang="cs-CZ" sz="1200" kern="1200" baseline="0" dirty="0">
                <a:solidFill>
                  <a:schemeClr val="tx1"/>
                </a:solidFill>
                <a:latin typeface="+mn-lt"/>
                <a:ea typeface="+mn-ea"/>
                <a:cs typeface="+mn-cs"/>
              </a:rPr>
              <a:t>l (95% CI: 360, 420). Kromě toho 27 % pacientů mělo aspirinem </a:t>
            </a:r>
            <a:r>
              <a:rPr lang="cs-CZ" sz="1200" kern="1200" baseline="0" dirty="0" err="1">
                <a:solidFill>
                  <a:schemeClr val="tx1"/>
                </a:solidFill>
                <a:latin typeface="+mn-lt"/>
                <a:ea typeface="+mn-ea"/>
                <a:cs typeface="+mn-cs"/>
              </a:rPr>
              <a:t>exacerbované</a:t>
            </a:r>
            <a:r>
              <a:rPr lang="cs-CZ" sz="1200" kern="1200" baseline="0" dirty="0">
                <a:solidFill>
                  <a:schemeClr val="tx1"/>
                </a:solidFill>
                <a:latin typeface="+mn-lt"/>
                <a:ea typeface="+mn-ea"/>
                <a:cs typeface="+mn-cs"/>
              </a:rPr>
              <a:t> respirační onemocnění (AERD) a 48% pacientů mělo v posledních 12 měsících alespoň 1 cyklus léčby OCS pro </a:t>
            </a:r>
            <a:r>
              <a:rPr lang="cs-CZ" sz="1200" kern="1200" baseline="0" dirty="0" err="1">
                <a:solidFill>
                  <a:schemeClr val="tx1"/>
                </a:solidFill>
                <a:latin typeface="+mn-lt"/>
                <a:ea typeface="+mn-ea"/>
                <a:cs typeface="+mn-cs"/>
              </a:rPr>
              <a:t>CRSwNP</a:t>
            </a:r>
            <a:r>
              <a:rPr lang="cs-CZ" sz="1200" kern="1200" baseline="0" dirty="0">
                <a:solidFill>
                  <a:schemeClr val="tx1"/>
                </a:solidFill>
                <a:latin typeface="+mn-lt"/>
                <a:ea typeface="+mn-ea"/>
                <a:cs typeface="+mn-cs"/>
              </a:rPr>
              <a:t>. </a:t>
            </a:r>
          </a:p>
          <a:p>
            <a:r>
              <a:rPr lang="cs-CZ" sz="1200" kern="1200" baseline="0" dirty="0">
                <a:solidFill>
                  <a:schemeClr val="tx1"/>
                </a:solidFill>
                <a:latin typeface="+mn-lt"/>
                <a:ea typeface="+mn-ea"/>
                <a:cs typeface="+mn-cs"/>
              </a:rPr>
              <a:t>Pacientům byla jako doplněk k základní léčbě </a:t>
            </a:r>
            <a:r>
              <a:rPr lang="cs-CZ" sz="1200" kern="1200" baseline="0" dirty="0" err="1">
                <a:solidFill>
                  <a:schemeClr val="tx1"/>
                </a:solidFill>
                <a:latin typeface="+mn-lt"/>
                <a:ea typeface="+mn-ea"/>
                <a:cs typeface="+mn-cs"/>
              </a:rPr>
              <a:t>intranazálními</a:t>
            </a:r>
            <a:r>
              <a:rPr lang="cs-CZ" sz="1200" kern="1200" baseline="0" dirty="0">
                <a:solidFill>
                  <a:schemeClr val="tx1"/>
                </a:solidFill>
                <a:latin typeface="+mn-lt"/>
                <a:ea typeface="+mn-ea"/>
                <a:cs typeface="+mn-cs"/>
              </a:rPr>
              <a:t> kortikosteroidy jednou za 4 týdny subkutánně podávána dávka 100 mg </a:t>
            </a:r>
            <a:r>
              <a:rPr lang="cs-CZ" sz="1200" kern="1200" baseline="0" dirty="0" err="1">
                <a:solidFill>
                  <a:schemeClr val="tx1"/>
                </a:solidFill>
                <a:latin typeface="+mn-lt"/>
                <a:ea typeface="+mn-ea"/>
                <a:cs typeface="+mn-cs"/>
              </a:rPr>
              <a:t>mepolizumabu</a:t>
            </a:r>
            <a:r>
              <a:rPr lang="cs-CZ" sz="1200" kern="1200" baseline="0" dirty="0">
                <a:solidFill>
                  <a:schemeClr val="tx1"/>
                </a:solidFill>
                <a:latin typeface="+mn-lt"/>
                <a:ea typeface="+mn-ea"/>
                <a:cs typeface="+mn-cs"/>
              </a:rPr>
              <a:t> nebo placebo. </a:t>
            </a:r>
          </a:p>
          <a:p>
            <a:r>
              <a:rPr lang="cs-CZ" sz="1200" kern="1200" baseline="0" dirty="0" err="1">
                <a:solidFill>
                  <a:schemeClr val="tx1"/>
                </a:solidFill>
                <a:latin typeface="+mn-lt"/>
                <a:ea typeface="+mn-ea"/>
                <a:cs typeface="+mn-cs"/>
              </a:rPr>
              <a:t>Ko</a:t>
            </a:r>
            <a:r>
              <a:rPr lang="cs-CZ" sz="1200" kern="1200" baseline="0" dirty="0">
                <a:solidFill>
                  <a:schemeClr val="tx1"/>
                </a:solidFill>
                <a:latin typeface="+mn-lt"/>
                <a:ea typeface="+mn-ea"/>
                <a:cs typeface="+mn-cs"/>
              </a:rPr>
              <a:t>-primárními cíli byla změna celkového endoskopického skóre NP v 52. týdnu a změna průměrného skóre nosní obstrukce dle VAS ve 49.–52. týdnu oproti výchozímu stavu. Klíčovým sekundárním cílem byla doba do první operace NP do 52. týdne (operace byla definována jako jakýkoli zákrok zahrnující použití nástrojů a vedoucí k řezu a odstranění tkáně [např. </a:t>
            </a:r>
            <a:r>
              <a:rPr lang="cs-CZ" sz="1200" kern="1200" baseline="0" dirty="0" err="1">
                <a:solidFill>
                  <a:schemeClr val="tx1"/>
                </a:solidFill>
                <a:latin typeface="+mn-lt"/>
                <a:ea typeface="+mn-ea"/>
                <a:cs typeface="+mn-cs"/>
              </a:rPr>
              <a:t>polypektomie</a:t>
            </a:r>
            <a:r>
              <a:rPr lang="cs-CZ" sz="1200" kern="1200" baseline="0" dirty="0">
                <a:solidFill>
                  <a:schemeClr val="tx1"/>
                </a:solidFill>
                <a:latin typeface="+mn-lt"/>
                <a:ea typeface="+mn-ea"/>
                <a:cs typeface="+mn-cs"/>
              </a:rPr>
              <a:t>] v nosní dutině)</a:t>
            </a:r>
            <a:r>
              <a:rPr lang="cs-CZ" sz="1200" b="1" i="1" kern="1200" baseline="0" dirty="0">
                <a:solidFill>
                  <a:schemeClr val="tx1"/>
                </a:solidFill>
                <a:latin typeface="+mn-lt"/>
                <a:ea typeface="+mn-ea"/>
                <a:cs typeface="+mn-cs"/>
              </a:rPr>
              <a:t>. U pacientů, kteří dostávali </a:t>
            </a:r>
            <a:r>
              <a:rPr lang="cs-CZ" sz="1200" b="1" i="1" kern="1200" baseline="0" dirty="0" err="1">
                <a:solidFill>
                  <a:schemeClr val="tx1"/>
                </a:solidFill>
                <a:latin typeface="+mn-lt"/>
                <a:ea typeface="+mn-ea"/>
                <a:cs typeface="+mn-cs"/>
              </a:rPr>
              <a:t>mepolizumab</a:t>
            </a:r>
            <a:r>
              <a:rPr lang="cs-CZ" sz="1200" b="1" i="1" kern="1200" baseline="0" dirty="0">
                <a:solidFill>
                  <a:schemeClr val="tx1"/>
                </a:solidFill>
                <a:latin typeface="+mn-lt"/>
                <a:ea typeface="+mn-ea"/>
                <a:cs typeface="+mn-cs"/>
              </a:rPr>
              <a:t>, došlo ve srovnání se skupinou s placebem k významně výraznějšímu zlepšení (poklesu) celkového endoskopického skóre NP v 52. týdnu a skóre nosní obstrukce dle VAS ve 49.–52. týdnu a všechny výsledky sekundárních cílů ukazovaly statisticky významně ve prospěch </a:t>
            </a:r>
            <a:r>
              <a:rPr lang="cs-CZ" sz="1200" b="1" i="1" kern="1200" baseline="0" dirty="0" err="1">
                <a:solidFill>
                  <a:schemeClr val="tx1"/>
                </a:solidFill>
                <a:latin typeface="+mn-lt"/>
                <a:ea typeface="+mn-ea"/>
                <a:cs typeface="+mn-cs"/>
              </a:rPr>
              <a:t>mepolizumabu</a:t>
            </a:r>
            <a:r>
              <a:rPr lang="cs-CZ" sz="1200" b="1" i="1" kern="1200" baseline="0" dirty="0">
                <a:solidFill>
                  <a:schemeClr val="tx1"/>
                </a:solidFill>
                <a:latin typeface="+mn-lt"/>
                <a:ea typeface="+mn-ea"/>
                <a:cs typeface="+mn-cs"/>
              </a:rPr>
              <a:t> (viz tabulka 5 a obrázek 1). </a:t>
            </a:r>
            <a:r>
              <a:rPr lang="cs-CZ" sz="1200" kern="1200" baseline="0" dirty="0">
                <a:solidFill>
                  <a:schemeClr val="tx1"/>
                </a:solidFill>
                <a:latin typeface="+mn-lt"/>
                <a:ea typeface="+mn-ea"/>
                <a:cs typeface="+mn-cs"/>
              </a:rPr>
              <a:t>Počet vystavený riziku </a:t>
            </a:r>
          </a:p>
          <a:p>
            <a:r>
              <a:rPr lang="cs-CZ" sz="1200" kern="1200" baseline="0" dirty="0">
                <a:solidFill>
                  <a:schemeClr val="tx1"/>
                </a:solidFill>
                <a:latin typeface="+mn-lt"/>
                <a:ea typeface="+mn-ea"/>
                <a:cs typeface="+mn-cs"/>
              </a:rPr>
              <a:t>Doba do události (týdny) </a:t>
            </a:r>
          </a:p>
          <a:p>
            <a:r>
              <a:rPr lang="cs-CZ" sz="1200" kern="1200" baseline="0" dirty="0">
                <a:solidFill>
                  <a:schemeClr val="tx1"/>
                </a:solidFill>
                <a:latin typeface="+mn-lt"/>
                <a:ea typeface="+mn-ea"/>
                <a:cs typeface="+mn-cs"/>
              </a:rPr>
              <a:t>Pravděpodobnost události (%) </a:t>
            </a:r>
          </a:p>
          <a:p>
            <a:r>
              <a:rPr lang="cs-CZ" sz="1200" kern="1200" baseline="0" dirty="0">
                <a:solidFill>
                  <a:schemeClr val="tx1"/>
                </a:solidFill>
                <a:latin typeface="+mn-lt"/>
                <a:ea typeface="+mn-ea"/>
                <a:cs typeface="+mn-cs"/>
              </a:rPr>
              <a:t>Placebo (N = 201) </a:t>
            </a:r>
          </a:p>
          <a:p>
            <a:r>
              <a:rPr lang="cs-CZ" sz="1200" kern="1200" baseline="0" dirty="0" err="1">
                <a:solidFill>
                  <a:schemeClr val="tx1"/>
                </a:solidFill>
                <a:latin typeface="+mn-lt"/>
                <a:ea typeface="+mn-ea"/>
                <a:cs typeface="+mn-cs"/>
              </a:rPr>
              <a:t>Mepolizumab</a:t>
            </a:r>
            <a:r>
              <a:rPr lang="cs-CZ" sz="1200" kern="1200" baseline="0" dirty="0">
                <a:solidFill>
                  <a:schemeClr val="tx1"/>
                </a:solidFill>
                <a:latin typeface="+mn-lt"/>
                <a:ea typeface="+mn-ea"/>
                <a:cs typeface="+mn-cs"/>
              </a:rPr>
              <a:t> 100 mg s.</a:t>
            </a:r>
            <a:r>
              <a:rPr lang="cs-CZ" sz="1200" kern="1200" baseline="0" dirty="0" err="1">
                <a:solidFill>
                  <a:schemeClr val="tx1"/>
                </a:solidFill>
                <a:latin typeface="+mn-lt"/>
                <a:ea typeface="+mn-ea"/>
                <a:cs typeface="+mn-cs"/>
              </a:rPr>
              <a:t>c</a:t>
            </a:r>
            <a:r>
              <a:rPr lang="cs-CZ" sz="1200" kern="1200" baseline="0" dirty="0">
                <a:solidFill>
                  <a:schemeClr val="tx1"/>
                </a:solidFill>
                <a:latin typeface="+mn-lt"/>
                <a:ea typeface="+mn-ea"/>
                <a:cs typeface="+mn-cs"/>
              </a:rPr>
              <a:t>. (N = 206) </a:t>
            </a:r>
          </a:p>
          <a:p>
            <a:r>
              <a:rPr lang="cs-CZ" sz="1200" kern="1200" baseline="0" dirty="0">
                <a:solidFill>
                  <a:schemeClr val="tx1"/>
                </a:solidFill>
                <a:latin typeface="+mn-lt"/>
                <a:ea typeface="+mn-ea"/>
                <a:cs typeface="+mn-cs"/>
              </a:rPr>
              <a:t>Placebo </a:t>
            </a:r>
          </a:p>
          <a:p>
            <a:r>
              <a:rPr lang="cs-CZ" sz="1200" kern="1200" baseline="0" dirty="0">
                <a:solidFill>
                  <a:schemeClr val="tx1"/>
                </a:solidFill>
                <a:latin typeface="+mn-lt"/>
                <a:ea typeface="+mn-ea"/>
                <a:cs typeface="+mn-cs"/>
              </a:rPr>
              <a:t>100 mg s.</a:t>
            </a:r>
            <a:r>
              <a:rPr lang="cs-CZ" sz="1200" kern="1200" baseline="0" dirty="0" err="1">
                <a:solidFill>
                  <a:schemeClr val="tx1"/>
                </a:solidFill>
                <a:latin typeface="+mn-lt"/>
                <a:ea typeface="+mn-ea"/>
                <a:cs typeface="+mn-cs"/>
              </a:rPr>
              <a:t>c</a:t>
            </a:r>
            <a:r>
              <a:rPr lang="cs-CZ" sz="1200" kern="1200" baseline="0" dirty="0">
                <a:solidFill>
                  <a:schemeClr val="tx1"/>
                </a:solidFill>
                <a:latin typeface="+mn-lt"/>
                <a:ea typeface="+mn-ea"/>
                <a:cs typeface="+mn-cs"/>
              </a:rPr>
              <a:t>. </a:t>
            </a:r>
          </a:p>
          <a:p>
            <a:r>
              <a:rPr lang="cs-CZ" sz="1200" kern="1200" baseline="0" dirty="0">
                <a:solidFill>
                  <a:schemeClr val="tx1"/>
                </a:solidFill>
                <a:latin typeface="+mn-lt"/>
                <a:ea typeface="+mn-ea"/>
                <a:cs typeface="+mn-cs"/>
              </a:rPr>
              <a:t>Post-hoc analýza podílu pacientů, kteří podstoupili operaci, ukázala 61% snížení pravděpodobnosti operace oproti placebu (OR: 0,39, 95% CI: 0,21, 0,72; p = 0,003). </a:t>
            </a:r>
          </a:p>
          <a:p>
            <a:r>
              <a:rPr lang="cs-CZ" sz="1200" kern="1200" baseline="0" dirty="0">
                <a:solidFill>
                  <a:schemeClr val="tx1"/>
                </a:solidFill>
                <a:latin typeface="+mn-lt"/>
                <a:ea typeface="+mn-ea"/>
                <a:cs typeface="+mn-cs"/>
              </a:rPr>
              <a:t>Pacienti s </a:t>
            </a:r>
            <a:r>
              <a:rPr lang="cs-CZ" sz="1200" kern="1200" baseline="0" dirty="0" err="1">
                <a:solidFill>
                  <a:schemeClr val="tx1"/>
                </a:solidFill>
                <a:latin typeface="+mn-lt"/>
                <a:ea typeface="+mn-ea"/>
                <a:cs typeface="+mn-cs"/>
              </a:rPr>
              <a:t>CRSwNP</a:t>
            </a:r>
            <a:r>
              <a:rPr lang="cs-CZ" sz="1200" kern="1200" baseline="0" dirty="0">
                <a:solidFill>
                  <a:schemeClr val="tx1"/>
                </a:solidFill>
                <a:latin typeface="+mn-lt"/>
                <a:ea typeface="+mn-ea"/>
                <a:cs typeface="+mn-cs"/>
              </a:rPr>
              <a:t> s </a:t>
            </a:r>
            <a:r>
              <a:rPr lang="cs-CZ" sz="1200" kern="1200" baseline="0" dirty="0" err="1">
                <a:solidFill>
                  <a:schemeClr val="tx1"/>
                </a:solidFill>
                <a:latin typeface="+mn-lt"/>
                <a:ea typeface="+mn-ea"/>
                <a:cs typeface="+mn-cs"/>
              </a:rPr>
              <a:t>komorbidním</a:t>
            </a:r>
            <a:r>
              <a:rPr lang="cs-CZ" sz="1200" kern="1200" baseline="0" dirty="0">
                <a:solidFill>
                  <a:schemeClr val="tx1"/>
                </a:solidFill>
                <a:latin typeface="+mn-lt"/>
                <a:ea typeface="+mn-ea"/>
                <a:cs typeface="+mn-cs"/>
              </a:rPr>
              <a:t> astmatem </a:t>
            </a:r>
          </a:p>
          <a:p>
            <a:r>
              <a:rPr lang="cs-CZ" sz="1200" kern="1200" baseline="0" dirty="0">
                <a:solidFill>
                  <a:schemeClr val="tx1"/>
                </a:solidFill>
                <a:latin typeface="+mn-lt"/>
                <a:ea typeface="+mn-ea"/>
                <a:cs typeface="+mn-cs"/>
              </a:rPr>
              <a:t>U 289 (71 %) pacientů s </a:t>
            </a:r>
            <a:r>
              <a:rPr lang="cs-CZ" sz="1200" kern="1200" baseline="0" dirty="0" err="1">
                <a:solidFill>
                  <a:schemeClr val="tx1"/>
                </a:solidFill>
                <a:latin typeface="+mn-lt"/>
                <a:ea typeface="+mn-ea"/>
                <a:cs typeface="+mn-cs"/>
              </a:rPr>
              <a:t>komorbidním</a:t>
            </a:r>
            <a:r>
              <a:rPr lang="cs-CZ" sz="1200" kern="1200" baseline="0" dirty="0">
                <a:solidFill>
                  <a:schemeClr val="tx1"/>
                </a:solidFill>
                <a:latin typeface="+mn-lt"/>
                <a:ea typeface="+mn-ea"/>
                <a:cs typeface="+mn-cs"/>
              </a:rPr>
              <a:t> astmatem prokázaly předem specifikované analýzy zlepšení souběžných primárních cílů. Tento výsledek je konzistentní se zlepšením pozorovaným v celkové populaci u pacientů, kteří dostávali </a:t>
            </a:r>
            <a:r>
              <a:rPr lang="cs-CZ" sz="1200" kern="1200" baseline="0" dirty="0" err="1">
                <a:solidFill>
                  <a:schemeClr val="tx1"/>
                </a:solidFill>
                <a:latin typeface="+mn-lt"/>
                <a:ea typeface="+mn-ea"/>
                <a:cs typeface="+mn-cs"/>
              </a:rPr>
              <a:t>mepolizumab</a:t>
            </a:r>
            <a:r>
              <a:rPr lang="cs-CZ" sz="1200" kern="1200" baseline="0" dirty="0">
                <a:solidFill>
                  <a:schemeClr val="tx1"/>
                </a:solidFill>
                <a:latin typeface="+mn-lt"/>
                <a:ea typeface="+mn-ea"/>
                <a:cs typeface="+mn-cs"/>
              </a:rPr>
              <a:t> 100 mg, ve srovnání se skupinou s placebem. Navíc u těchto pacientů, kterým byl podáván </a:t>
            </a:r>
            <a:r>
              <a:rPr lang="cs-CZ" sz="1200" kern="1200" baseline="0" dirty="0" err="1">
                <a:solidFill>
                  <a:schemeClr val="tx1"/>
                </a:solidFill>
                <a:latin typeface="+mn-lt"/>
                <a:ea typeface="+mn-ea"/>
                <a:cs typeface="+mn-cs"/>
              </a:rPr>
              <a:t>mepolizumab</a:t>
            </a:r>
            <a:r>
              <a:rPr lang="cs-CZ" sz="1200" kern="1200" baseline="0" dirty="0">
                <a:solidFill>
                  <a:schemeClr val="tx1"/>
                </a:solidFill>
                <a:latin typeface="+mn-lt"/>
                <a:ea typeface="+mn-ea"/>
                <a:cs typeface="+mn-cs"/>
              </a:rPr>
              <a:t> 100 mg, došlo dle dotazníku </a:t>
            </a:r>
            <a:r>
              <a:rPr lang="cs-CZ" sz="1200" kern="1200" baseline="0" dirty="0" err="1">
                <a:solidFill>
                  <a:schemeClr val="tx1"/>
                </a:solidFill>
                <a:latin typeface="+mn-lt"/>
                <a:ea typeface="+mn-ea"/>
                <a:cs typeface="+mn-cs"/>
              </a:rPr>
              <a:t>Asthma</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Control</a:t>
            </a:r>
            <a:r>
              <a:rPr lang="cs-CZ" sz="1200" kern="1200" baseline="0" dirty="0">
                <a:solidFill>
                  <a:schemeClr val="tx1"/>
                </a:solidFill>
                <a:latin typeface="+mn-lt"/>
                <a:ea typeface="+mn-ea"/>
                <a:cs typeface="+mn-cs"/>
              </a:rPr>
              <a:t> </a:t>
            </a:r>
          </a:p>
          <a:p>
            <a:r>
              <a:rPr lang="cs-CZ" sz="1200" kern="1200" baseline="0" dirty="0">
                <a:solidFill>
                  <a:schemeClr val="tx1"/>
                </a:solidFill>
                <a:latin typeface="+mn-lt"/>
                <a:ea typeface="+mn-ea"/>
                <a:cs typeface="+mn-cs"/>
              </a:rPr>
              <a:t>18 </a:t>
            </a:r>
          </a:p>
          <a:p>
            <a:r>
              <a:rPr lang="cs-CZ" sz="1200" kern="1200" baseline="0" dirty="0" err="1">
                <a:solidFill>
                  <a:schemeClr val="tx1"/>
                </a:solidFill>
                <a:latin typeface="+mn-lt"/>
                <a:ea typeface="+mn-ea"/>
                <a:cs typeface="+mn-cs"/>
              </a:rPr>
              <a:t>Questionnaire</a:t>
            </a:r>
            <a:r>
              <a:rPr lang="cs-CZ" sz="1200" kern="1200" baseline="0" dirty="0">
                <a:solidFill>
                  <a:schemeClr val="tx1"/>
                </a:solidFill>
                <a:latin typeface="+mn-lt"/>
                <a:ea typeface="+mn-ea"/>
                <a:cs typeface="+mn-cs"/>
              </a:rPr>
              <a:t> (ACQ-5) oproti skupině s placebem v 52. týdnu k získání větší kontroly nad astmatem ve srovnání s výchozím stavem (medián změny [Q1, Q3] -0,80 [-2,20; 0,00] a 0,00 [-1,10; 0,20]). </a:t>
            </a:r>
            <a:endParaRPr lang="cs-CZ" sz="1200" i="1" kern="1200" baseline="0" dirty="0">
              <a:solidFill>
                <a:schemeClr val="tx1"/>
              </a:solidFill>
              <a:latin typeface="+mn-lt"/>
              <a:ea typeface="+mn-ea"/>
              <a:cs typeface="+mn-cs"/>
            </a:endParaRPr>
          </a:p>
          <a:p>
            <a:endParaRPr lang="cs-CZ" sz="1200" i="1" kern="1200" baseline="0" dirty="0">
              <a:solidFill>
                <a:schemeClr val="tx1"/>
              </a:solidFill>
              <a:latin typeface="+mn-lt"/>
              <a:ea typeface="+mn-ea"/>
              <a:cs typeface="+mn-cs"/>
            </a:endParaRPr>
          </a:p>
          <a:p>
            <a:r>
              <a:rPr lang="cs-CZ" sz="1200" i="1" kern="1200" baseline="0" dirty="0">
                <a:solidFill>
                  <a:schemeClr val="tx1"/>
                </a:solidFill>
                <a:latin typeface="+mn-lt"/>
                <a:ea typeface="+mn-ea"/>
                <a:cs typeface="+mn-cs"/>
              </a:rPr>
              <a:t>Systémové reakce včetně hypersenzitivity u </a:t>
            </a:r>
            <a:r>
              <a:rPr lang="cs-CZ" sz="1200" i="1" kern="1200" baseline="0" dirty="0" err="1">
                <a:solidFill>
                  <a:schemeClr val="tx1"/>
                </a:solidFill>
                <a:latin typeface="+mn-lt"/>
                <a:ea typeface="+mn-ea"/>
                <a:cs typeface="+mn-cs"/>
              </a:rPr>
              <a:t>CRSwNP</a:t>
            </a:r>
            <a:r>
              <a:rPr lang="cs-CZ" sz="1200" i="1" kern="1200" baseline="0" dirty="0">
                <a:solidFill>
                  <a:schemeClr val="tx1"/>
                </a:solidFill>
                <a:latin typeface="+mn-lt"/>
                <a:ea typeface="+mn-ea"/>
                <a:cs typeface="+mn-cs"/>
              </a:rPr>
              <a:t> </a:t>
            </a:r>
          </a:p>
          <a:p>
            <a:r>
              <a:rPr lang="cs-CZ" sz="1200" kern="1200" baseline="0" dirty="0">
                <a:solidFill>
                  <a:schemeClr val="tx1"/>
                </a:solidFill>
                <a:latin typeface="+mn-lt"/>
                <a:ea typeface="+mn-ea"/>
                <a:cs typeface="+mn-cs"/>
              </a:rPr>
              <a:t>V 52týdenní placebem kontrolované studii byly hlášeny systémové alergické reakce (hypersenzitivita typu I) u 2 pacientů (&lt; 1 %) ve skupině, která dostávala </a:t>
            </a:r>
            <a:r>
              <a:rPr lang="cs-CZ" sz="1200" kern="1200" baseline="0" dirty="0" err="1">
                <a:solidFill>
                  <a:schemeClr val="tx1"/>
                </a:solidFill>
                <a:latin typeface="+mn-lt"/>
                <a:ea typeface="+mn-ea"/>
                <a:cs typeface="+mn-cs"/>
              </a:rPr>
              <a:t>mepolizumab</a:t>
            </a:r>
            <a:r>
              <a:rPr lang="cs-CZ" sz="1200" kern="1200" baseline="0" dirty="0">
                <a:solidFill>
                  <a:schemeClr val="tx1"/>
                </a:solidFill>
                <a:latin typeface="+mn-lt"/>
                <a:ea typeface="+mn-ea"/>
                <a:cs typeface="+mn-cs"/>
              </a:rPr>
              <a:t> 100 mg, a u žádného pacienta ve skupině s placebem. Jiné systémové reakce nebyly ve skupině, která dostávala </a:t>
            </a:r>
            <a:r>
              <a:rPr lang="cs-CZ" sz="1200" kern="1200" baseline="0" dirty="0" err="1">
                <a:solidFill>
                  <a:schemeClr val="tx1"/>
                </a:solidFill>
                <a:latin typeface="+mn-lt"/>
                <a:ea typeface="+mn-ea"/>
                <a:cs typeface="+mn-cs"/>
              </a:rPr>
              <a:t>mepolizumab</a:t>
            </a:r>
            <a:r>
              <a:rPr lang="cs-CZ" sz="1200" kern="1200" baseline="0" dirty="0">
                <a:solidFill>
                  <a:schemeClr val="tx1"/>
                </a:solidFill>
                <a:latin typeface="+mn-lt"/>
                <a:ea typeface="+mn-ea"/>
                <a:cs typeface="+mn-cs"/>
              </a:rPr>
              <a:t> 100 mg, hlášeny u žádného z pacientů, a ve skupině s placebem je hlásil jeden pacient (&lt; 1 %). </a:t>
            </a:r>
          </a:p>
          <a:p>
            <a:r>
              <a:rPr lang="cs-CZ" sz="1200" kern="1200" baseline="0" dirty="0">
                <a:solidFill>
                  <a:schemeClr val="tx1"/>
                </a:solidFill>
                <a:latin typeface="+mn-lt"/>
                <a:ea typeface="+mn-ea"/>
                <a:cs typeface="+mn-cs"/>
              </a:rPr>
              <a:t>Bolest hlavy, bolest zad</a:t>
            </a:r>
          </a:p>
          <a:p>
            <a:r>
              <a:rPr lang="cs-CZ" sz="1200" kern="1200" baseline="0" dirty="0">
                <a:solidFill>
                  <a:schemeClr val="tx1"/>
                </a:solidFill>
                <a:latin typeface="+mn-lt"/>
                <a:ea typeface="+mn-ea"/>
                <a:cs typeface="+mn-cs"/>
              </a:rPr>
              <a:t>V placebem kontrolované studii se místní reakce v místě vpichu (např. zarudnutí, svědění) vyskytly u 2 % pacientů dostávajících </a:t>
            </a:r>
            <a:r>
              <a:rPr lang="cs-CZ" sz="1200" kern="1200" baseline="0" dirty="0" err="1">
                <a:solidFill>
                  <a:schemeClr val="tx1"/>
                </a:solidFill>
                <a:latin typeface="+mn-lt"/>
                <a:ea typeface="+mn-ea"/>
                <a:cs typeface="+mn-cs"/>
              </a:rPr>
              <a:t>mepolizumab</a:t>
            </a:r>
            <a:r>
              <a:rPr lang="cs-CZ" sz="1200" kern="1200" baseline="0" dirty="0">
                <a:solidFill>
                  <a:schemeClr val="tx1"/>
                </a:solidFill>
                <a:latin typeface="+mn-lt"/>
                <a:ea typeface="+mn-ea"/>
                <a:cs typeface="+mn-cs"/>
              </a:rPr>
              <a:t> 100 mg ve srovnání s &lt; 1 % u pacientů dostávajících placebo. </a:t>
            </a:r>
          </a:p>
          <a:p>
            <a:r>
              <a:rPr lang="cs-CZ" sz="1200" kern="1200" baseline="0" dirty="0">
                <a:solidFill>
                  <a:schemeClr val="tx1"/>
                </a:solidFill>
                <a:latin typeface="+mn-lt"/>
                <a:ea typeface="+mn-ea"/>
                <a:cs typeface="+mn-cs"/>
              </a:rPr>
              <a:t>Počet vystavený riziku </a:t>
            </a:r>
          </a:p>
          <a:p>
            <a:r>
              <a:rPr lang="cs-CZ" sz="1200" kern="1200" baseline="0" dirty="0">
                <a:solidFill>
                  <a:schemeClr val="tx1"/>
                </a:solidFill>
                <a:latin typeface="+mn-lt"/>
                <a:ea typeface="+mn-ea"/>
                <a:cs typeface="+mn-cs"/>
              </a:rPr>
              <a:t>Doba do události (týdny) </a:t>
            </a:r>
          </a:p>
          <a:p>
            <a:r>
              <a:rPr lang="cs-CZ" sz="1200" kern="1200" baseline="0" dirty="0">
                <a:solidFill>
                  <a:schemeClr val="tx1"/>
                </a:solidFill>
                <a:latin typeface="+mn-lt"/>
                <a:ea typeface="+mn-ea"/>
                <a:cs typeface="+mn-cs"/>
              </a:rPr>
              <a:t>Pravděpodobnost události (%) </a:t>
            </a:r>
          </a:p>
          <a:p>
            <a:r>
              <a:rPr lang="cs-CZ" sz="1200" kern="1200" baseline="0" dirty="0">
                <a:solidFill>
                  <a:schemeClr val="tx1"/>
                </a:solidFill>
                <a:latin typeface="+mn-lt"/>
                <a:ea typeface="+mn-ea"/>
                <a:cs typeface="+mn-cs"/>
              </a:rPr>
              <a:t>Placebo (N = 201) </a:t>
            </a:r>
          </a:p>
          <a:p>
            <a:r>
              <a:rPr lang="cs-CZ" sz="1200" kern="1200" baseline="0" dirty="0" err="1">
                <a:solidFill>
                  <a:schemeClr val="tx1"/>
                </a:solidFill>
                <a:latin typeface="+mn-lt"/>
                <a:ea typeface="+mn-ea"/>
                <a:cs typeface="+mn-cs"/>
              </a:rPr>
              <a:t>Mepolizumab</a:t>
            </a:r>
            <a:r>
              <a:rPr lang="cs-CZ" sz="1200" kern="1200" baseline="0" dirty="0">
                <a:solidFill>
                  <a:schemeClr val="tx1"/>
                </a:solidFill>
                <a:latin typeface="+mn-lt"/>
                <a:ea typeface="+mn-ea"/>
                <a:cs typeface="+mn-cs"/>
              </a:rPr>
              <a:t> 100 mg s.</a:t>
            </a:r>
            <a:r>
              <a:rPr lang="cs-CZ" sz="1200" kern="1200" baseline="0" dirty="0" err="1">
                <a:solidFill>
                  <a:schemeClr val="tx1"/>
                </a:solidFill>
                <a:latin typeface="+mn-lt"/>
                <a:ea typeface="+mn-ea"/>
                <a:cs typeface="+mn-cs"/>
              </a:rPr>
              <a:t>c</a:t>
            </a:r>
            <a:r>
              <a:rPr lang="cs-CZ" sz="1200" kern="1200" baseline="0" dirty="0">
                <a:solidFill>
                  <a:schemeClr val="tx1"/>
                </a:solidFill>
                <a:latin typeface="+mn-lt"/>
                <a:ea typeface="+mn-ea"/>
                <a:cs typeface="+mn-cs"/>
              </a:rPr>
              <a:t>. (N = 206) </a:t>
            </a:r>
          </a:p>
          <a:p>
            <a:r>
              <a:rPr lang="cs-CZ" sz="1200" kern="1200" baseline="0" dirty="0">
                <a:solidFill>
                  <a:schemeClr val="tx1"/>
                </a:solidFill>
                <a:latin typeface="+mn-lt"/>
                <a:ea typeface="+mn-ea"/>
                <a:cs typeface="+mn-cs"/>
              </a:rPr>
              <a:t>Placebo </a:t>
            </a:r>
          </a:p>
          <a:p>
            <a:r>
              <a:rPr lang="cs-CZ" sz="1200" kern="1200" baseline="0" dirty="0">
                <a:solidFill>
                  <a:schemeClr val="tx1"/>
                </a:solidFill>
                <a:latin typeface="+mn-lt"/>
                <a:ea typeface="+mn-ea"/>
                <a:cs typeface="+mn-cs"/>
              </a:rPr>
              <a:t>100 mg s.</a:t>
            </a:r>
            <a:r>
              <a:rPr lang="cs-CZ" sz="1200" kern="1200" baseline="0" dirty="0" err="1">
                <a:solidFill>
                  <a:schemeClr val="tx1"/>
                </a:solidFill>
                <a:latin typeface="+mn-lt"/>
                <a:ea typeface="+mn-ea"/>
                <a:cs typeface="+mn-cs"/>
              </a:rPr>
              <a:t>c</a:t>
            </a:r>
            <a:r>
              <a:rPr lang="cs-CZ" sz="1200" kern="1200" baseline="0" dirty="0">
                <a:solidFill>
                  <a:schemeClr val="tx1"/>
                </a:solidFill>
                <a:latin typeface="+mn-lt"/>
                <a:ea typeface="+mn-ea"/>
                <a:cs typeface="+mn-cs"/>
              </a:rPr>
              <a:t>. </a:t>
            </a:r>
          </a:p>
          <a:p>
            <a:r>
              <a:rPr lang="cs-CZ" sz="1200" kern="1200" baseline="0" dirty="0">
                <a:solidFill>
                  <a:schemeClr val="tx1"/>
                </a:solidFill>
                <a:latin typeface="+mn-lt"/>
                <a:ea typeface="+mn-ea"/>
                <a:cs typeface="+mn-cs"/>
              </a:rPr>
              <a:t>Pacienti s </a:t>
            </a:r>
            <a:r>
              <a:rPr lang="cs-CZ" sz="1200" kern="1200" baseline="0" dirty="0" err="1">
                <a:solidFill>
                  <a:schemeClr val="tx1"/>
                </a:solidFill>
                <a:latin typeface="+mn-lt"/>
                <a:ea typeface="+mn-ea"/>
                <a:cs typeface="+mn-cs"/>
              </a:rPr>
              <a:t>CRSwNP</a:t>
            </a:r>
            <a:r>
              <a:rPr lang="cs-CZ" sz="1200" kern="1200" baseline="0" dirty="0">
                <a:solidFill>
                  <a:schemeClr val="tx1"/>
                </a:solidFill>
                <a:latin typeface="+mn-lt"/>
                <a:ea typeface="+mn-ea"/>
                <a:cs typeface="+mn-cs"/>
              </a:rPr>
              <a:t> s </a:t>
            </a:r>
            <a:r>
              <a:rPr lang="cs-CZ" sz="1200" kern="1200" baseline="0" dirty="0" err="1">
                <a:solidFill>
                  <a:schemeClr val="tx1"/>
                </a:solidFill>
                <a:latin typeface="+mn-lt"/>
                <a:ea typeface="+mn-ea"/>
                <a:cs typeface="+mn-cs"/>
              </a:rPr>
              <a:t>komorbidním</a:t>
            </a:r>
            <a:r>
              <a:rPr lang="cs-CZ" sz="1200" kern="1200" baseline="0" dirty="0">
                <a:solidFill>
                  <a:schemeClr val="tx1"/>
                </a:solidFill>
                <a:latin typeface="+mn-lt"/>
                <a:ea typeface="+mn-ea"/>
                <a:cs typeface="+mn-cs"/>
              </a:rPr>
              <a:t> astmatem </a:t>
            </a:r>
          </a:p>
          <a:p>
            <a:r>
              <a:rPr lang="cs-CZ" sz="1200" kern="1200" baseline="0" dirty="0">
                <a:solidFill>
                  <a:schemeClr val="tx1"/>
                </a:solidFill>
                <a:latin typeface="+mn-lt"/>
                <a:ea typeface="+mn-ea"/>
                <a:cs typeface="+mn-cs"/>
              </a:rPr>
              <a:t>U 289 (71 %) pacientů s </a:t>
            </a:r>
            <a:r>
              <a:rPr lang="cs-CZ" sz="1200" kern="1200" baseline="0" dirty="0" err="1">
                <a:solidFill>
                  <a:schemeClr val="tx1"/>
                </a:solidFill>
                <a:latin typeface="+mn-lt"/>
                <a:ea typeface="+mn-ea"/>
                <a:cs typeface="+mn-cs"/>
              </a:rPr>
              <a:t>komorbidním</a:t>
            </a:r>
            <a:r>
              <a:rPr lang="cs-CZ" sz="1200" kern="1200" baseline="0" dirty="0">
                <a:solidFill>
                  <a:schemeClr val="tx1"/>
                </a:solidFill>
                <a:latin typeface="+mn-lt"/>
                <a:ea typeface="+mn-ea"/>
                <a:cs typeface="+mn-cs"/>
              </a:rPr>
              <a:t> astmatem prokázaly předem specifikované analýzy zlepšení souběžných primárních cílů. Tento výsledek je konzistentní se zlepšením pozorovaným v celkové populaci u pacientů, kteří dostávali </a:t>
            </a:r>
            <a:r>
              <a:rPr lang="cs-CZ" sz="1200" kern="1200" baseline="0" dirty="0" err="1">
                <a:solidFill>
                  <a:schemeClr val="tx1"/>
                </a:solidFill>
                <a:latin typeface="+mn-lt"/>
                <a:ea typeface="+mn-ea"/>
                <a:cs typeface="+mn-cs"/>
              </a:rPr>
              <a:t>mepolizumab</a:t>
            </a:r>
            <a:r>
              <a:rPr lang="cs-CZ" sz="1200" kern="1200" baseline="0" dirty="0">
                <a:solidFill>
                  <a:schemeClr val="tx1"/>
                </a:solidFill>
                <a:latin typeface="+mn-lt"/>
                <a:ea typeface="+mn-ea"/>
                <a:cs typeface="+mn-cs"/>
              </a:rPr>
              <a:t> 100 mg, ve srovnání se skupinou s placebem. Navíc u těchto pacientů, kterým byl podáván </a:t>
            </a:r>
            <a:r>
              <a:rPr lang="cs-CZ" sz="1200" kern="1200" baseline="0" dirty="0" err="1">
                <a:solidFill>
                  <a:schemeClr val="tx1"/>
                </a:solidFill>
                <a:latin typeface="+mn-lt"/>
                <a:ea typeface="+mn-ea"/>
                <a:cs typeface="+mn-cs"/>
              </a:rPr>
              <a:t>mepolizumab</a:t>
            </a:r>
            <a:r>
              <a:rPr lang="cs-CZ" sz="1200" kern="1200" baseline="0" dirty="0">
                <a:solidFill>
                  <a:schemeClr val="tx1"/>
                </a:solidFill>
                <a:latin typeface="+mn-lt"/>
                <a:ea typeface="+mn-ea"/>
                <a:cs typeface="+mn-cs"/>
              </a:rPr>
              <a:t> 100 mg, došlo dle dotazníku </a:t>
            </a:r>
            <a:r>
              <a:rPr lang="cs-CZ" sz="1200" kern="1200" baseline="0" dirty="0" err="1">
                <a:solidFill>
                  <a:schemeClr val="tx1"/>
                </a:solidFill>
                <a:latin typeface="+mn-lt"/>
                <a:ea typeface="+mn-ea"/>
                <a:cs typeface="+mn-cs"/>
              </a:rPr>
              <a:t>Asthma</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Control</a:t>
            </a:r>
            <a:r>
              <a:rPr lang="cs-CZ" sz="1200" kern="1200" baseline="0" dirty="0">
                <a:solidFill>
                  <a:schemeClr val="tx1"/>
                </a:solidFill>
                <a:latin typeface="+mn-lt"/>
                <a:ea typeface="+mn-ea"/>
                <a:cs typeface="+mn-cs"/>
              </a:rPr>
              <a:t> </a:t>
            </a:r>
          </a:p>
          <a:p>
            <a:r>
              <a:rPr lang="cs-CZ" sz="1200" kern="1200" baseline="0" dirty="0">
                <a:solidFill>
                  <a:schemeClr val="tx1"/>
                </a:solidFill>
                <a:latin typeface="+mn-lt"/>
                <a:ea typeface="+mn-ea"/>
                <a:cs typeface="+mn-cs"/>
              </a:rPr>
              <a:t>18 </a:t>
            </a:r>
          </a:p>
          <a:p>
            <a:r>
              <a:rPr lang="cs-CZ" sz="1200" kern="1200" baseline="0" dirty="0" err="1">
                <a:solidFill>
                  <a:schemeClr val="tx1"/>
                </a:solidFill>
                <a:latin typeface="+mn-lt"/>
                <a:ea typeface="+mn-ea"/>
                <a:cs typeface="+mn-cs"/>
              </a:rPr>
              <a:t>Questionnaire</a:t>
            </a:r>
            <a:r>
              <a:rPr lang="cs-CZ" sz="1200" kern="1200" baseline="0" dirty="0">
                <a:solidFill>
                  <a:schemeClr val="tx1"/>
                </a:solidFill>
                <a:latin typeface="+mn-lt"/>
                <a:ea typeface="+mn-ea"/>
                <a:cs typeface="+mn-cs"/>
              </a:rPr>
              <a:t> (ACQ-5) oproti skupině s placebem v 52. týdnu k získání větší kontroly nad astmatem ve srovnání s výchozím stavem (medián změny [Q1, Q3] -0,80 [-2,20; 0,00] a 0,00 [-1,10; 0,20]). </a:t>
            </a:r>
            <a:endParaRPr lang="en-US" dirty="0"/>
          </a:p>
        </p:txBody>
      </p:sp>
      <p:sp>
        <p:nvSpPr>
          <p:cNvPr id="7" name="TextBox 6">
            <a:extLst>
              <a:ext uri="{FF2B5EF4-FFF2-40B4-BE49-F238E27FC236}">
                <a16:creationId xmlns:a16="http://schemas.microsoft.com/office/drawing/2014/main" id="{7E414343-628E-42BB-8C17-74E5E689DA21}"/>
              </a:ext>
            </a:extLst>
          </p:cNvPr>
          <p:cNvSpPr txBox="1"/>
          <p:nvPr/>
        </p:nvSpPr>
        <p:spPr>
          <a:xfrm>
            <a:off x="1505291" y="1104347"/>
            <a:ext cx="1101021" cy="371194"/>
          </a:xfrm>
          <a:prstGeom prst="rect">
            <a:avLst/>
          </a:prstGeom>
          <a:solidFill>
            <a:srgbClr val="FFFF00"/>
          </a:solidFill>
          <a:ln>
            <a:solidFill>
              <a:schemeClr val="tx1"/>
            </a:solidFill>
          </a:ln>
        </p:spPr>
        <p:txBody>
          <a:bodyPr wrap="square" lIns="93285" tIns="46642" rIns="93285" bIns="46642" rtlCol="0">
            <a:spAutoFit/>
          </a:bodyPr>
          <a:lstStyle/>
          <a:p>
            <a:pPr lvl="0">
              <a:defRPr/>
            </a:pPr>
            <a:r>
              <a:rPr lang="en-US" sz="900" dirty="0"/>
              <a:t>DoF, p2, para4 -5; p5-6, bullet 4, 6, 9 </a:t>
            </a:r>
          </a:p>
        </p:txBody>
      </p:sp>
    </p:spTree>
    <p:extLst>
      <p:ext uri="{BB962C8B-B14F-4D97-AF65-F5344CB8AC3E}">
        <p14:creationId xmlns:p14="http://schemas.microsoft.com/office/powerpoint/2010/main" val="186226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B53C8-14E4-49A7-A1A5-3BF810B81EBE}" type="slidenum">
              <a:rPr lang="en-GB" smtClean="0"/>
              <a:pPr/>
              <a:t>7</a:t>
            </a:fld>
            <a:endParaRPr lang="en-GB" dirty="0"/>
          </a:p>
        </p:txBody>
      </p:sp>
    </p:spTree>
    <p:extLst>
      <p:ext uri="{BB962C8B-B14F-4D97-AF65-F5344CB8AC3E}">
        <p14:creationId xmlns:p14="http://schemas.microsoft.com/office/powerpoint/2010/main" val="214591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Výběr biologické léčby – vhodné vyšetření v NCTA ( riziko </a:t>
            </a:r>
            <a:r>
              <a:rPr lang="cs-CZ" dirty="0" err="1"/>
              <a:t>dupilumabu</a:t>
            </a:r>
            <a:r>
              <a:rPr lang="cs-CZ" dirty="0"/>
              <a:t> u </a:t>
            </a:r>
            <a:r>
              <a:rPr lang="cs-CZ" dirty="0" err="1"/>
              <a:t>hypereozinofilií</a:t>
            </a:r>
            <a:r>
              <a:rPr lang="cs-CZ" dirty="0"/>
              <a:t>, vhodné zacílení i na jiné komorbidity než jen astma apod. </a:t>
            </a:r>
          </a:p>
          <a:p>
            <a:endParaRPr lang="cs-CZ" dirty="0"/>
          </a:p>
        </p:txBody>
      </p:sp>
      <p:sp>
        <p:nvSpPr>
          <p:cNvPr id="4" name="Zástupný symbol pro číslo snímku 3"/>
          <p:cNvSpPr>
            <a:spLocks noGrp="1"/>
          </p:cNvSpPr>
          <p:nvPr>
            <p:ph type="sldNum" sz="quarter" idx="10"/>
          </p:nvPr>
        </p:nvSpPr>
        <p:spPr/>
        <p:txBody>
          <a:bodyPr/>
          <a:lstStyle/>
          <a:p>
            <a:fld id="{A48C4E22-58C9-431C-80CE-760853638DC8}" type="slidenum">
              <a:rPr lang="cs-CZ" smtClean="0"/>
              <a:t>9</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vedení léčby  ideálně na pracovišti s možností indikace biologické léčby a zkušeností s kombinovanou imunosupresí, podle převažujících projevů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30646D43-539C-42EF-8107-941EF7730436}" type="slidenum">
              <a:rPr lang="cs-CZ" smtClean="0"/>
              <a:pPr/>
              <a:t>10</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baseline="0" dirty="0">
                <a:solidFill>
                  <a:schemeClr val="tx1"/>
                </a:solidFill>
                <a:latin typeface="+mn-lt"/>
                <a:ea typeface="+mn-ea"/>
                <a:cs typeface="+mn-cs"/>
              </a:rPr>
              <a:t>Studie 200622 byla </a:t>
            </a:r>
            <a:r>
              <a:rPr lang="cs-CZ" sz="1200" kern="1200" baseline="0" dirty="0" err="1">
                <a:solidFill>
                  <a:schemeClr val="tx1"/>
                </a:solidFill>
                <a:latin typeface="+mn-lt"/>
                <a:ea typeface="+mn-ea"/>
                <a:cs typeface="+mn-cs"/>
              </a:rPr>
              <a:t>randomizovaná</a:t>
            </a:r>
            <a:r>
              <a:rPr lang="cs-CZ" sz="1200" kern="1200" baseline="0" dirty="0">
                <a:solidFill>
                  <a:schemeClr val="tx1"/>
                </a:solidFill>
                <a:latin typeface="+mn-lt"/>
                <a:ea typeface="+mn-ea"/>
                <a:cs typeface="+mn-cs"/>
              </a:rPr>
              <a:t>, dvojitě zaslepená, placebem kontrolovaná 32týdenní studie, která hodnotila 108 pacientů s HES ve věku ≥ 12 let. Pacientům byla jako doplněk k základní léčbě HES jednou za 4 týdny subkutánně podávána dávka 300 mg </a:t>
            </a:r>
            <a:r>
              <a:rPr lang="cs-CZ" sz="1200" kern="1200" baseline="0" dirty="0" err="1">
                <a:solidFill>
                  <a:schemeClr val="tx1"/>
                </a:solidFill>
                <a:latin typeface="+mn-lt"/>
                <a:ea typeface="+mn-ea"/>
                <a:cs typeface="+mn-cs"/>
              </a:rPr>
              <a:t>mepolizumabu</a:t>
            </a:r>
            <a:r>
              <a:rPr lang="cs-CZ" sz="1200" kern="1200" baseline="0" dirty="0">
                <a:solidFill>
                  <a:schemeClr val="tx1"/>
                </a:solidFill>
                <a:latin typeface="+mn-lt"/>
                <a:ea typeface="+mn-ea"/>
                <a:cs typeface="+mn-cs"/>
              </a:rPr>
              <a:t> nebo placebo. Ve studii 200622 základní léčba HES zahrnovala mimo jiné OCS, </a:t>
            </a:r>
            <a:r>
              <a:rPr lang="cs-CZ" sz="1200" kern="1200" baseline="0" dirty="0" err="1">
                <a:solidFill>
                  <a:schemeClr val="tx1"/>
                </a:solidFill>
                <a:latin typeface="+mn-lt"/>
                <a:ea typeface="+mn-ea"/>
                <a:cs typeface="+mn-cs"/>
              </a:rPr>
              <a:t>imunosupresiva</a:t>
            </a:r>
            <a:r>
              <a:rPr lang="cs-CZ" sz="1200" kern="1200" baseline="0" dirty="0">
                <a:solidFill>
                  <a:schemeClr val="tx1"/>
                </a:solidFill>
                <a:latin typeface="+mn-lt"/>
                <a:ea typeface="+mn-ea"/>
                <a:cs typeface="+mn-cs"/>
              </a:rPr>
              <a:t>, cytotoxickou léčbu a další symptomatickou léčbu související s HES, jako např. </a:t>
            </a:r>
            <a:r>
              <a:rPr lang="cs-CZ" sz="1200" kern="1200" baseline="0" dirty="0" err="1">
                <a:solidFill>
                  <a:schemeClr val="tx1"/>
                </a:solidFill>
                <a:latin typeface="+mn-lt"/>
                <a:ea typeface="+mn-ea"/>
                <a:cs typeface="+mn-cs"/>
              </a:rPr>
              <a:t>omeprazol</a:t>
            </a:r>
            <a:r>
              <a:rPr lang="cs-CZ" sz="1200" kern="1200" baseline="0" dirty="0">
                <a:solidFill>
                  <a:schemeClr val="tx1"/>
                </a:solidFill>
                <a:latin typeface="+mn-lt"/>
                <a:ea typeface="+mn-ea"/>
                <a:cs typeface="+mn-cs"/>
              </a:rPr>
              <a:t>. </a:t>
            </a:r>
          </a:p>
          <a:p>
            <a:r>
              <a:rPr lang="cs-CZ" sz="1200" kern="1200" baseline="0" dirty="0">
                <a:solidFill>
                  <a:schemeClr val="tx1"/>
                </a:solidFill>
                <a:latin typeface="+mn-lt"/>
                <a:ea typeface="+mn-ea"/>
                <a:cs typeface="+mn-cs"/>
              </a:rPr>
              <a:t>Pacienti zařazení do studie prodělali nejméně dvě vzplanutí HES a při </a:t>
            </a:r>
            <a:r>
              <a:rPr lang="cs-CZ" sz="1200" kern="1200" baseline="0" dirty="0" err="1">
                <a:solidFill>
                  <a:schemeClr val="tx1"/>
                </a:solidFill>
                <a:latin typeface="+mn-lt"/>
                <a:ea typeface="+mn-ea"/>
                <a:cs typeface="+mn-cs"/>
              </a:rPr>
              <a:t>screeningu</a:t>
            </a:r>
            <a:r>
              <a:rPr lang="cs-CZ" sz="1200" kern="1200" baseline="0" dirty="0">
                <a:solidFill>
                  <a:schemeClr val="tx1"/>
                </a:solidFill>
                <a:latin typeface="+mn-lt"/>
                <a:ea typeface="+mn-ea"/>
                <a:cs typeface="+mn-cs"/>
              </a:rPr>
              <a:t> měli počet </a:t>
            </a:r>
            <a:r>
              <a:rPr lang="cs-CZ" sz="1200" kern="1200" baseline="0" dirty="0" err="1">
                <a:solidFill>
                  <a:schemeClr val="tx1"/>
                </a:solidFill>
                <a:latin typeface="+mn-lt"/>
                <a:ea typeface="+mn-ea"/>
                <a:cs typeface="+mn-cs"/>
              </a:rPr>
              <a:t>eosinofilů</a:t>
            </a:r>
            <a:r>
              <a:rPr lang="cs-CZ" sz="1200" kern="1200" baseline="0" dirty="0">
                <a:solidFill>
                  <a:schemeClr val="tx1"/>
                </a:solidFill>
                <a:latin typeface="+mn-lt"/>
                <a:ea typeface="+mn-ea"/>
                <a:cs typeface="+mn-cs"/>
              </a:rPr>
              <a:t> v krvi ≥ 1000 buněk/</a:t>
            </a:r>
            <a:r>
              <a:rPr lang="el-GR" sz="1200" kern="1200" baseline="0" dirty="0">
                <a:solidFill>
                  <a:schemeClr val="tx1"/>
                </a:solidFill>
                <a:latin typeface="+mn-lt"/>
                <a:ea typeface="+mn-ea"/>
                <a:cs typeface="+mn-cs"/>
              </a:rPr>
              <a:t>μ</a:t>
            </a:r>
            <a:r>
              <a:rPr lang="cs-CZ" sz="1200" kern="1200" baseline="0" dirty="0">
                <a:solidFill>
                  <a:schemeClr val="tx1"/>
                </a:solidFill>
                <a:latin typeface="+mn-lt"/>
                <a:ea typeface="+mn-ea"/>
                <a:cs typeface="+mn-cs"/>
              </a:rPr>
              <a:t>l. Ze studie byli vyloučeni pacienti s FIP1L1-PDGFR-alfa pozitivitou. </a:t>
            </a:r>
          </a:p>
          <a:p>
            <a:endParaRPr lang="cs-CZ" dirty="0"/>
          </a:p>
        </p:txBody>
      </p:sp>
      <p:sp>
        <p:nvSpPr>
          <p:cNvPr id="4" name="Zástupný symbol pro číslo snímku 3"/>
          <p:cNvSpPr>
            <a:spLocks noGrp="1"/>
          </p:cNvSpPr>
          <p:nvPr>
            <p:ph type="sldNum" sz="quarter" idx="10"/>
          </p:nvPr>
        </p:nvSpPr>
        <p:spPr/>
        <p:txBody>
          <a:bodyPr/>
          <a:lstStyle/>
          <a:p>
            <a:fld id="{A48C4E22-58C9-431C-80CE-760853638DC8}" type="slidenum">
              <a:rPr lang="cs-CZ" smtClean="0"/>
              <a:t>12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EC59CE06-1A62-4D0F-8CE9-0016C146BEAF}"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F8139E4-D155-4A67-9806-7E9DBFB5F87A}"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C59CE06-1A62-4D0F-8CE9-0016C146BEAF}"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F8139E4-D155-4A67-9806-7E9DBFB5F87A}"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C59CE06-1A62-4D0F-8CE9-0016C146BEAF}"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F8139E4-D155-4A67-9806-7E9DBFB5F87A}"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supporting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74073" y="294811"/>
            <a:ext cx="7568190" cy="430887"/>
          </a:xfrm>
        </p:spPr>
        <p:txBody>
          <a:bodyPr/>
          <a:lstStyle/>
          <a:p>
            <a:r>
              <a:rPr lang="en-US"/>
              <a:t>Click to edit Master heading style</a:t>
            </a:r>
            <a:endParaRPr lang="en-GB"/>
          </a:p>
        </p:txBody>
      </p:sp>
      <p:sp>
        <p:nvSpPr>
          <p:cNvPr id="8" name="Text Placeholder 2"/>
          <p:cNvSpPr>
            <a:spLocks noGrp="1"/>
          </p:cNvSpPr>
          <p:nvPr>
            <p:ph type="body" sz="quarter" idx="14" hasCustomPrompt="1"/>
          </p:nvPr>
        </p:nvSpPr>
        <p:spPr>
          <a:xfrm>
            <a:off x="374096" y="712435"/>
            <a:ext cx="7588803" cy="234951"/>
          </a:xfrm>
          <a:prstGeom prst="rect">
            <a:avLst/>
          </a:prstGeom>
        </p:spPr>
        <p:txBody>
          <a:bodyPr anchor="t" anchorCtr="0"/>
          <a:lstStyle>
            <a:lvl1pPr marL="0" marR="0" indent="0" algn="l" defTabSz="685766" rtl="0" eaLnBrk="1" fontAlgn="auto" latinLnBrk="0" hangingPunct="1">
              <a:lnSpc>
                <a:spcPct val="100000"/>
              </a:lnSpc>
              <a:spcBef>
                <a:spcPts val="0"/>
              </a:spcBef>
              <a:spcAft>
                <a:spcPts val="0"/>
              </a:spcAft>
              <a:buClr>
                <a:schemeClr val="tx1"/>
              </a:buClr>
              <a:buSzTx/>
              <a:buFont typeface="Arial" pitchFamily="34" charset="0"/>
              <a:buNone/>
              <a:tabLst/>
              <a:defRPr sz="1200" i="0">
                <a:latin typeface="+mn-lt"/>
              </a:defRPr>
            </a:lvl1pPr>
            <a:lvl2pPr marL="203587" indent="0">
              <a:buNone/>
              <a:defRPr/>
            </a:lvl2pPr>
            <a:lvl3pPr marL="400030" indent="0">
              <a:buNone/>
              <a:defRPr/>
            </a:lvl3pPr>
            <a:lvl4pPr marL="611951" indent="0">
              <a:buNone/>
              <a:defRPr/>
            </a:lvl4pPr>
            <a:lvl5pPr marL="828633" indent="0">
              <a:buNone/>
              <a:defRPr/>
            </a:lvl5pPr>
          </a:lstStyle>
          <a:p>
            <a:pPr marL="0" marR="0" lvl="0" indent="0" algn="l" defTabSz="685766"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6" name="Text Placeholder 5"/>
          <p:cNvSpPr>
            <a:spLocks noGrp="1"/>
          </p:cNvSpPr>
          <p:nvPr>
            <p:ph type="body" sz="quarter" idx="18" hasCustomPrompt="1"/>
          </p:nvPr>
        </p:nvSpPr>
        <p:spPr>
          <a:xfrm>
            <a:off x="374904" y="6235968"/>
            <a:ext cx="8445820" cy="184666"/>
          </a:xfrm>
          <a:prstGeom prst="rect">
            <a:avLst/>
          </a:prstGeom>
        </p:spPr>
        <p:txBody>
          <a:bodyPr wrap="square" anchor="b" anchorCtr="0">
            <a:spAutoFit/>
          </a:bodyPr>
          <a:lstStyle>
            <a:lvl1pPr marL="0" indent="0">
              <a:buNone/>
              <a:defRPr sz="600" baseline="0"/>
            </a:lvl1pPr>
            <a:lvl2pPr marL="201112" indent="0">
              <a:buNone/>
              <a:defRPr sz="600"/>
            </a:lvl2pPr>
            <a:lvl3pPr marL="404980" indent="0">
              <a:buNone/>
              <a:defRPr sz="600"/>
            </a:lvl3pPr>
            <a:lvl4pPr marL="608286" indent="0">
              <a:buNone/>
              <a:defRPr sz="600"/>
            </a:lvl4pPr>
            <a:lvl5pPr marL="809960" indent="0">
              <a:buNone/>
              <a:defRPr sz="600"/>
            </a:lvl5pPr>
          </a:lstStyle>
          <a:p>
            <a:pPr lvl="0"/>
            <a:r>
              <a:rPr lang="en-US"/>
              <a:t>Insert Source text here</a:t>
            </a:r>
          </a:p>
        </p:txBody>
      </p:sp>
    </p:spTree>
    <p:extLst>
      <p:ext uri="{BB962C8B-B14F-4D97-AF65-F5344CB8AC3E}">
        <p14:creationId xmlns:p14="http://schemas.microsoft.com/office/powerpoint/2010/main" val="2626716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359153" y="1377696"/>
            <a:ext cx="8423275"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hasCustomPrompt="1"/>
          </p:nvPr>
        </p:nvSpPr>
        <p:spPr>
          <a:xfrm>
            <a:off x="338726" y="6565185"/>
            <a:ext cx="6540376" cy="215444"/>
          </a:xfrm>
        </p:spPr>
        <p:txBody>
          <a:bodyPr wrap="square" anchor="b" anchorCtr="0">
            <a:spAutoFit/>
          </a:bodyPr>
          <a:lstStyle>
            <a:lvl1pPr marL="0" indent="0">
              <a:spcAft>
                <a:spcPts val="300"/>
              </a:spcAft>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Footnotes, Abbreviations, and References here</a:t>
            </a:r>
          </a:p>
        </p:txBody>
      </p:sp>
      <p:sp>
        <p:nvSpPr>
          <p:cNvPr id="4" name="Title 3"/>
          <p:cNvSpPr>
            <a:spLocks noGrp="1"/>
          </p:cNvSpPr>
          <p:nvPr>
            <p:ph type="title" hasCustomPrompt="1"/>
          </p:nvPr>
        </p:nvSpPr>
        <p:spPr>
          <a:xfrm>
            <a:off x="359153" y="304800"/>
            <a:ext cx="7577139" cy="451405"/>
          </a:xfrm>
        </p:spPr>
        <p:txBody>
          <a:bodyPr/>
          <a:lstStyle>
            <a:lvl1pPr>
              <a:defRPr/>
            </a:lvl1pPr>
          </a:lstStyle>
          <a:p>
            <a:r>
              <a:rPr lang="en-US" dirty="0"/>
              <a:t>Click to Edit Title Style</a:t>
            </a:r>
            <a:endParaRPr lang="en-GB" dirty="0"/>
          </a:p>
        </p:txBody>
      </p:sp>
    </p:spTree>
    <p:extLst>
      <p:ext uri="{BB962C8B-B14F-4D97-AF65-F5344CB8AC3E}">
        <p14:creationId xmlns:p14="http://schemas.microsoft.com/office/powerpoint/2010/main" val="1824753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ubtitle and Content_MI Slide Template">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359153" y="1377696"/>
            <a:ext cx="8423275"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359152" y="812194"/>
            <a:ext cx="7578000" cy="369332"/>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338726" y="6503629"/>
            <a:ext cx="6540376" cy="276999"/>
          </a:xfrm>
        </p:spPr>
        <p:txBody>
          <a:bodyPr wrap="square" anchor="b" anchorCtr="0">
            <a:spAutoFit/>
          </a:bodyPr>
          <a:lstStyle>
            <a:lvl1pPr marL="0" indent="0">
              <a:spcAft>
                <a:spcPts val="300"/>
              </a:spcAft>
              <a:buNone/>
              <a:defRPr sz="12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Footnotes, Abbreviations, and References here</a:t>
            </a:r>
          </a:p>
        </p:txBody>
      </p:sp>
      <p:sp>
        <p:nvSpPr>
          <p:cNvPr id="4" name="Title 3"/>
          <p:cNvSpPr>
            <a:spLocks noGrp="1"/>
          </p:cNvSpPr>
          <p:nvPr>
            <p:ph type="title" hasCustomPrompt="1"/>
          </p:nvPr>
        </p:nvSpPr>
        <p:spPr>
          <a:xfrm>
            <a:off x="359153" y="304800"/>
            <a:ext cx="7577139" cy="451405"/>
          </a:xfrm>
        </p:spPr>
        <p:txBody>
          <a:bodyPr/>
          <a:lstStyle>
            <a:lvl1pPr>
              <a:defRPr/>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8472440" y="6222069"/>
            <a:ext cx="332835" cy="292608"/>
          </a:xfrm>
          <a:prstGeom prst="rect">
            <a:avLst/>
          </a:prstGeom>
        </p:spPr>
        <p:txBody>
          <a:bodyPr vert="horz" lIns="72000" tIns="0" rIns="0" bIns="0" rtlCol="0" anchor="ctr" anchorCtr="0"/>
          <a:lstStyle>
            <a:lvl1pPr algn="r">
              <a:defRPr sz="1200">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204052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ubtitle and Content_MI Slide Template">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359153" y="1377696"/>
            <a:ext cx="8423275"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359152" y="812194"/>
            <a:ext cx="7578000" cy="369332"/>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359152" y="6580573"/>
            <a:ext cx="6519950" cy="200055"/>
          </a:xfrm>
        </p:spPr>
        <p:txBody>
          <a:bodyPr wrap="square" anchor="b" anchorCtr="0">
            <a:spAutoFit/>
          </a:bodyPr>
          <a:lstStyle>
            <a:lvl1pPr marL="0" indent="0">
              <a:spcAft>
                <a:spcPts val="0"/>
              </a:spcAft>
              <a:buNone/>
              <a:defRPr sz="7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Footnotes, Abbreviations, and References here</a:t>
            </a:r>
          </a:p>
        </p:txBody>
      </p:sp>
      <p:sp>
        <p:nvSpPr>
          <p:cNvPr id="4" name="Title 3"/>
          <p:cNvSpPr>
            <a:spLocks noGrp="1"/>
          </p:cNvSpPr>
          <p:nvPr>
            <p:ph type="title" hasCustomPrompt="1"/>
          </p:nvPr>
        </p:nvSpPr>
        <p:spPr>
          <a:xfrm>
            <a:off x="359153" y="304801"/>
            <a:ext cx="7577139" cy="410369"/>
          </a:xfrm>
        </p:spPr>
        <p:txBody>
          <a:bodyPr/>
          <a:lstStyle>
            <a:lvl1pPr>
              <a:defRPr sz="2000"/>
            </a:lvl1pPr>
          </a:lstStyle>
          <a:p>
            <a:r>
              <a:rPr lang="en-US" dirty="0"/>
              <a:t>Click to Edit Title Style</a:t>
            </a:r>
            <a:endParaRPr lang="en-GB" dirty="0"/>
          </a:p>
        </p:txBody>
      </p:sp>
      <p:sp>
        <p:nvSpPr>
          <p:cNvPr id="11" name="Slide Number Placeholder 5">
            <a:extLst>
              <a:ext uri="{FF2B5EF4-FFF2-40B4-BE49-F238E27FC236}">
                <a16:creationId xmlns:a16="http://schemas.microsoft.com/office/drawing/2014/main" id="{341FE5CD-0E88-49A8-8251-C5EDC62426D9}"/>
              </a:ext>
            </a:extLst>
          </p:cNvPr>
          <p:cNvSpPr>
            <a:spLocks noGrp="1"/>
          </p:cNvSpPr>
          <p:nvPr>
            <p:ph type="sldNum" sz="quarter" idx="4"/>
          </p:nvPr>
        </p:nvSpPr>
        <p:spPr>
          <a:xfrm>
            <a:off x="8554368" y="6281209"/>
            <a:ext cx="332835" cy="292608"/>
          </a:xfrm>
          <a:prstGeom prst="rect">
            <a:avLst/>
          </a:prstGeom>
        </p:spPr>
        <p:txBody>
          <a:bodyPr vert="horz" lIns="0" tIns="0" rIns="0" bIns="0" rtlCol="0" anchor="ctr" anchorCtr="0"/>
          <a:lstStyle>
            <a:lvl1pPr algn="ctr">
              <a:defRPr sz="800" b="1">
                <a:solidFill>
                  <a:schemeClr val="accent2"/>
                </a:solidFill>
              </a:defRPr>
            </a:lvl1pPr>
          </a:lstStyle>
          <a:p>
            <a:fld id="{9F9F533D-B52E-4A2F-BF72-0ADD2D94BD75}" type="slidenum">
              <a:rPr lang="en-GB" smtClean="0"/>
              <a:pPr/>
              <a:t>‹#›</a:t>
            </a:fld>
            <a:endParaRPr lang="en-GB" dirty="0"/>
          </a:p>
        </p:txBody>
      </p:sp>
      <p:sp>
        <p:nvSpPr>
          <p:cNvPr id="7" name="Text Placeholder 5"/>
          <p:cNvSpPr>
            <a:spLocks noGrp="1"/>
          </p:cNvSpPr>
          <p:nvPr>
            <p:ph type="body" sz="quarter" idx="19" hasCustomPrompt="1"/>
          </p:nvPr>
        </p:nvSpPr>
        <p:spPr>
          <a:xfrm>
            <a:off x="359152" y="6219555"/>
            <a:ext cx="6519950" cy="200055"/>
          </a:xfrm>
        </p:spPr>
        <p:txBody>
          <a:bodyPr wrap="square" anchor="t" anchorCtr="0">
            <a:spAutoFit/>
          </a:bodyPr>
          <a:lstStyle>
            <a:lvl1pPr marL="0" indent="0">
              <a:spcAft>
                <a:spcPts val="0"/>
              </a:spcAft>
              <a:buNone/>
              <a:defRPr sz="7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Footnotes, Abbreviations, and References here</a:t>
            </a:r>
          </a:p>
        </p:txBody>
      </p:sp>
    </p:spTree>
    <p:extLst>
      <p:ext uri="{BB962C8B-B14F-4D97-AF65-F5344CB8AC3E}">
        <p14:creationId xmlns:p14="http://schemas.microsoft.com/office/powerpoint/2010/main" val="34392716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26">
          <p15:clr>
            <a:srgbClr val="FBAE40"/>
          </p15:clr>
        </p15:guide>
        <p15:guide id="4" pos="55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ubtitle and Content_Hyperlinked">
    <p:spTree>
      <p:nvGrpSpPr>
        <p:cNvPr id="1" name=""/>
        <p:cNvGrpSpPr/>
        <p:nvPr/>
      </p:nvGrpSpPr>
      <p:grpSpPr>
        <a:xfrm>
          <a:off x="0" y="0"/>
          <a:ext cx="0" cy="0"/>
          <a:chOff x="0" y="0"/>
          <a:chExt cx="0" cy="0"/>
        </a:xfrm>
      </p:grpSpPr>
      <p:sp>
        <p:nvSpPr>
          <p:cNvPr id="16" name="Content Placeholder 15"/>
          <p:cNvSpPr>
            <a:spLocks noGrp="1" noChangeAspect="1"/>
          </p:cNvSpPr>
          <p:nvPr>
            <p:ph sz="quarter" idx="12"/>
          </p:nvPr>
        </p:nvSpPr>
        <p:spPr>
          <a:xfrm>
            <a:off x="359154" y="1377696"/>
            <a:ext cx="8423275" cy="48134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hasCustomPrompt="1"/>
          </p:nvPr>
        </p:nvSpPr>
        <p:spPr>
          <a:xfrm>
            <a:off x="359152" y="812195"/>
            <a:ext cx="7578000" cy="369332"/>
          </a:xfrm>
        </p:spPr>
        <p:txBody>
          <a:bodyPr anchor="t" anchorCtr="0">
            <a:noAutofit/>
          </a:bodyPr>
          <a:lstStyle>
            <a:lvl1pPr marL="0" marR="0" indent="0" algn="l" defTabSz="914378"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57" indent="0">
              <a:buNone/>
              <a:defRPr/>
            </a:lvl2pPr>
            <a:lvl3pPr marL="533387" indent="0">
              <a:buNone/>
              <a:defRPr/>
            </a:lvl3pPr>
            <a:lvl4pPr marL="815954" indent="0">
              <a:buNone/>
              <a:defRPr/>
            </a:lvl4pPr>
            <a:lvl5pPr marL="1104872" indent="0">
              <a:buNone/>
              <a:defRPr/>
            </a:lvl5pPr>
          </a:lstStyle>
          <a:p>
            <a:pPr marL="0" marR="0" lvl="0" indent="0" algn="l" defTabSz="914378" rtl="0" eaLnBrk="1" fontAlgn="auto" latinLnBrk="0" hangingPunct="1">
              <a:lnSpc>
                <a:spcPct val="100000"/>
              </a:lnSpc>
              <a:spcBef>
                <a:spcPts val="0"/>
              </a:spcBef>
              <a:spcAft>
                <a:spcPts val="0"/>
              </a:spcAft>
              <a:buClr>
                <a:schemeClr val="tx1"/>
              </a:buClr>
              <a:buSzTx/>
              <a:buFont typeface="Arial" pitchFamily="34" charset="0"/>
              <a:buNone/>
              <a:tabLst/>
              <a:defRPr/>
            </a:pPr>
            <a:r>
              <a:rPr lang="en-GB" dirty="0"/>
              <a:t>Supporting Heading,</a:t>
            </a:r>
            <a:r>
              <a:rPr lang="en-US" dirty="0"/>
              <a:t> if required</a:t>
            </a:r>
          </a:p>
        </p:txBody>
      </p:sp>
      <p:sp>
        <p:nvSpPr>
          <p:cNvPr id="6" name="Text Placeholder 5"/>
          <p:cNvSpPr>
            <a:spLocks noGrp="1"/>
          </p:cNvSpPr>
          <p:nvPr>
            <p:ph type="body" sz="quarter" idx="18" hasCustomPrompt="1"/>
          </p:nvPr>
        </p:nvSpPr>
        <p:spPr>
          <a:xfrm>
            <a:off x="338727" y="6503630"/>
            <a:ext cx="6540376" cy="276999"/>
          </a:xfrm>
        </p:spPr>
        <p:txBody>
          <a:bodyPr wrap="square" anchor="b" anchorCtr="0">
            <a:spAutoFit/>
          </a:bodyPr>
          <a:lstStyle>
            <a:lvl1pPr marL="0" indent="0">
              <a:spcAft>
                <a:spcPts val="300"/>
              </a:spcAft>
              <a:buNone/>
              <a:defRPr sz="1200" baseline="0"/>
            </a:lvl1pPr>
            <a:lvl2pPr marL="268157" indent="0">
              <a:buNone/>
              <a:defRPr sz="800"/>
            </a:lvl2pPr>
            <a:lvl3pPr marL="539987" indent="0">
              <a:buNone/>
              <a:defRPr sz="800"/>
            </a:lvl3pPr>
            <a:lvl4pPr marL="811068" indent="0">
              <a:buNone/>
              <a:defRPr sz="800"/>
            </a:lvl4pPr>
            <a:lvl5pPr marL="1079973" indent="0">
              <a:buNone/>
              <a:defRPr sz="800"/>
            </a:lvl5pPr>
          </a:lstStyle>
          <a:p>
            <a:pPr lvl="0"/>
            <a:r>
              <a:rPr lang="en-US" dirty="0"/>
              <a:t>Insert Footnotes, Abbreviations, and References here</a:t>
            </a:r>
          </a:p>
        </p:txBody>
      </p:sp>
      <p:sp>
        <p:nvSpPr>
          <p:cNvPr id="4" name="Title 3"/>
          <p:cNvSpPr>
            <a:spLocks noGrp="1"/>
          </p:cNvSpPr>
          <p:nvPr>
            <p:ph type="title" hasCustomPrompt="1"/>
          </p:nvPr>
        </p:nvSpPr>
        <p:spPr>
          <a:xfrm>
            <a:off x="359154" y="304800"/>
            <a:ext cx="7577139" cy="451405"/>
          </a:xfrm>
        </p:spPr>
        <p:txBody>
          <a:bodyPr/>
          <a:lstStyle>
            <a:lvl1pPr>
              <a:defRPr/>
            </a:lvl1pPr>
          </a:lstStyle>
          <a:p>
            <a:r>
              <a:rPr lang="en-US" dirty="0"/>
              <a:t>Click to Edit Title Style</a:t>
            </a:r>
            <a:endParaRPr lang="en-GB" dirty="0"/>
          </a:p>
        </p:txBody>
      </p:sp>
      <p:sp>
        <p:nvSpPr>
          <p:cNvPr id="7" name="Slide Number Placeholder 5">
            <a:extLst>
              <a:ext uri="{FF2B5EF4-FFF2-40B4-BE49-F238E27FC236}">
                <a16:creationId xmlns:a16="http://schemas.microsoft.com/office/drawing/2014/main" id="{6BEAC17A-C349-2B4F-BEBA-41D6CCCBDD7A}"/>
              </a:ext>
            </a:extLst>
          </p:cNvPr>
          <p:cNvSpPr>
            <a:spLocks noGrp="1"/>
          </p:cNvSpPr>
          <p:nvPr>
            <p:ph type="sldNum" sz="quarter" idx="4"/>
          </p:nvPr>
        </p:nvSpPr>
        <p:spPr>
          <a:xfrm>
            <a:off x="8472441" y="6222069"/>
            <a:ext cx="332835" cy="292608"/>
          </a:xfrm>
          <a:prstGeom prst="rect">
            <a:avLst/>
          </a:prstGeom>
        </p:spPr>
        <p:txBody>
          <a:bodyPr vert="horz" lIns="72000" tIns="0" rIns="0" bIns="0" rtlCol="0" anchor="ctr" anchorCtr="0"/>
          <a:lstStyle>
            <a:lvl1pPr algn="r">
              <a:defRPr sz="1200">
                <a:solidFill>
                  <a:schemeClr val="tx1"/>
                </a:solidFill>
              </a:defRPr>
            </a:lvl1pPr>
          </a:lstStyle>
          <a:p>
            <a:fld id="{9F9F533D-B52E-4A2F-BF72-0ADD2D94BD75}" type="slidenum">
              <a:rPr lang="en-GB" smtClean="0"/>
              <a:pPr/>
              <a:t>‹#›</a:t>
            </a:fld>
            <a:endParaRPr lang="en-GB" dirty="0"/>
          </a:p>
        </p:txBody>
      </p:sp>
    </p:spTree>
    <p:extLst>
      <p:ext uri="{BB962C8B-B14F-4D97-AF65-F5344CB8AC3E}">
        <p14:creationId xmlns:p14="http://schemas.microsoft.com/office/powerpoint/2010/main" val="626490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_Hyperlinke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B320A0E5-C70F-4EE1-8702-EA4E0680DA59}"/>
              </a:ext>
            </a:extLst>
          </p:cNvPr>
          <p:cNvSpPr>
            <a:spLocks noGrp="1"/>
          </p:cNvSpPr>
          <p:nvPr>
            <p:ph type="title" hasCustomPrompt="1"/>
          </p:nvPr>
        </p:nvSpPr>
        <p:spPr>
          <a:xfrm>
            <a:off x="359153" y="304800"/>
            <a:ext cx="7577139" cy="451405"/>
          </a:xfrm>
        </p:spPr>
        <p:txBody>
          <a:bodyPr/>
          <a:lstStyle>
            <a:lvl1pPr>
              <a:defRPr/>
            </a:lvl1pPr>
          </a:lstStyle>
          <a:p>
            <a:r>
              <a:rPr lang="en-US" dirty="0"/>
              <a:t>Click to Edit Title Style</a:t>
            </a:r>
            <a:endParaRPr lang="en-GB" dirty="0"/>
          </a:p>
        </p:txBody>
      </p:sp>
      <p:sp>
        <p:nvSpPr>
          <p:cNvPr id="13" name="Text Placeholder 5">
            <a:extLst>
              <a:ext uri="{FF2B5EF4-FFF2-40B4-BE49-F238E27FC236}">
                <a16:creationId xmlns:a16="http://schemas.microsoft.com/office/drawing/2014/main" id="{1DD48C82-DC25-4F7C-883B-89E687158B36}"/>
              </a:ext>
            </a:extLst>
          </p:cNvPr>
          <p:cNvSpPr>
            <a:spLocks noGrp="1"/>
          </p:cNvSpPr>
          <p:nvPr>
            <p:ph type="body" sz="quarter" idx="24" hasCustomPrompt="1"/>
          </p:nvPr>
        </p:nvSpPr>
        <p:spPr>
          <a:xfrm>
            <a:off x="338726" y="6580573"/>
            <a:ext cx="6540376" cy="200055"/>
          </a:xfrm>
        </p:spPr>
        <p:txBody>
          <a:bodyPr wrap="square" anchor="b" anchorCtr="0">
            <a:spAutoFit/>
          </a:bodyPr>
          <a:lstStyle>
            <a:lvl1pPr marL="0" indent="0">
              <a:spcAft>
                <a:spcPts val="300"/>
              </a:spcAft>
              <a:buNone/>
              <a:defRPr sz="7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Insert Footnotes, Abbreviations, and References here</a:t>
            </a:r>
          </a:p>
        </p:txBody>
      </p:sp>
      <p:sp>
        <p:nvSpPr>
          <p:cNvPr id="3" name="Slide Number Placeholder 2">
            <a:extLst>
              <a:ext uri="{FF2B5EF4-FFF2-40B4-BE49-F238E27FC236}">
                <a16:creationId xmlns:a16="http://schemas.microsoft.com/office/drawing/2014/main" id="{A6DA18AC-6D62-6643-8037-CAFC19EBC7BE}"/>
              </a:ext>
            </a:extLst>
          </p:cNvPr>
          <p:cNvSpPr>
            <a:spLocks noGrp="1"/>
          </p:cNvSpPr>
          <p:nvPr>
            <p:ph type="sldNum" sz="quarter" idx="26"/>
          </p:nvPr>
        </p:nvSpPr>
        <p:spPr/>
        <p:txBody>
          <a:bodyPr/>
          <a:lstStyle/>
          <a:p>
            <a:fld id="{2CC194E5-8F11-014F-98CD-B17F8977783F}" type="slidenum">
              <a:rPr lang="en-US" smtClean="0"/>
              <a:pPr/>
              <a:t>‹#›</a:t>
            </a:fld>
            <a:endParaRPr lang="en-US" dirty="0"/>
          </a:p>
        </p:txBody>
      </p:sp>
    </p:spTree>
    <p:extLst>
      <p:ext uri="{BB962C8B-B14F-4D97-AF65-F5344CB8AC3E}">
        <p14:creationId xmlns:p14="http://schemas.microsoft.com/office/powerpoint/2010/main" val="428508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C59CE06-1A62-4D0F-8CE9-0016C146BEAF}"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F8139E4-D155-4A67-9806-7E9DBFB5F87A}"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EC59CE06-1A62-4D0F-8CE9-0016C146BEAF}"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F8139E4-D155-4A67-9806-7E9DBFB5F87A}"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C59CE06-1A62-4D0F-8CE9-0016C146BEAF}" type="datetimeFigureOut">
              <a:rPr lang="cs-CZ" smtClean="0"/>
              <a:t>12.06.2024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F8139E4-D155-4A67-9806-7E9DBFB5F87A}"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C59CE06-1A62-4D0F-8CE9-0016C146BEAF}" type="datetimeFigureOut">
              <a:rPr lang="cs-CZ" smtClean="0"/>
              <a:t>12.06.2024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F8139E4-D155-4A67-9806-7E9DBFB5F87A}"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EC59CE06-1A62-4D0F-8CE9-0016C146BEAF}" type="datetimeFigureOut">
              <a:rPr lang="cs-CZ" smtClean="0"/>
              <a:t>12.06.2024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F8139E4-D155-4A67-9806-7E9DBFB5F87A}"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C59CE06-1A62-4D0F-8CE9-0016C146BEAF}" type="datetimeFigureOut">
              <a:rPr lang="cs-CZ" smtClean="0"/>
              <a:t>12.06.2024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F8139E4-D155-4A67-9806-7E9DBFB5F87A}"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EC59CE06-1A62-4D0F-8CE9-0016C146BEAF}" type="datetimeFigureOut">
              <a:rPr lang="cs-CZ" smtClean="0"/>
              <a:t>12.06.2024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F8139E4-D155-4A67-9806-7E9DBFB5F87A}"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EC59CE06-1A62-4D0F-8CE9-0016C146BEAF}" type="datetimeFigureOut">
              <a:rPr lang="cs-CZ" smtClean="0"/>
              <a:t>12.06.2024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F8139E4-D155-4A67-9806-7E9DBFB5F87A}"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9CE06-1A62-4D0F-8CE9-0016C146BEAF}" type="datetimeFigureOut">
              <a:rPr lang="cs-CZ" smtClean="0"/>
              <a:t>12.06.2024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139E4-D155-4A67-9806-7E9DBFB5F87A}"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linicaltrials.gov/ct2/show/NCT02836496"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clinicaltrials.gov/ct2/show/NCT02836496"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detskapneumologie.cz/pro-odborniky/doporuceni-a-informace-pro-praxi"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z.safety@gsk.com" TargetMode="External"/><Relationship Id="rId2" Type="http://schemas.openxmlformats.org/officeDocument/2006/relationships/hyperlink" Target="http://www.gskkompendium.cz/"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2" descr="http://t0.gstatic.com/images?q=tbn:ANd9GcSO6SlN5Wes7F79BAmJn6Wh1ozpyveg4h4rEEM4NQPeV3-Jo5QM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780928"/>
            <a:ext cx="1519119" cy="1537302"/>
          </a:xfrm>
          <a:prstGeom prst="rect">
            <a:avLst/>
          </a:prstGeom>
          <a:ln>
            <a:no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dnadpis 2"/>
          <p:cNvSpPr>
            <a:spLocks noGrp="1"/>
          </p:cNvSpPr>
          <p:nvPr>
            <p:ph type="subTitle" idx="1"/>
          </p:nvPr>
        </p:nvSpPr>
        <p:spPr>
          <a:xfrm>
            <a:off x="533400" y="5373216"/>
            <a:ext cx="7854696" cy="1152128"/>
          </a:xfrm>
        </p:spPr>
        <p:txBody>
          <a:bodyPr>
            <a:normAutofit fontScale="55000" lnSpcReduction="20000"/>
          </a:bodyPr>
          <a:lstStyle/>
          <a:p>
            <a:pPr algn="ctr"/>
            <a:r>
              <a:rPr lang="cs-CZ" sz="4500" b="1" dirty="0">
                <a:ln>
                  <a:solidFill>
                    <a:schemeClr val="tx1">
                      <a:lumMod val="95000"/>
                    </a:schemeClr>
                  </a:solidFill>
                </a:ln>
                <a:solidFill>
                  <a:schemeClr val="bg2">
                    <a:lumMod val="10000"/>
                  </a:schemeClr>
                </a:solidFill>
                <a:latin typeface="+mj-lt"/>
              </a:rPr>
              <a:t>Lucie Heribanová</a:t>
            </a:r>
          </a:p>
          <a:p>
            <a:pPr algn="ctr"/>
            <a:r>
              <a:rPr lang="cs-CZ" sz="3600" b="1" dirty="0">
                <a:ln>
                  <a:solidFill>
                    <a:schemeClr val="tx1">
                      <a:lumMod val="95000"/>
                    </a:schemeClr>
                  </a:solidFill>
                </a:ln>
                <a:solidFill>
                  <a:schemeClr val="bg2">
                    <a:lumMod val="10000"/>
                  </a:schemeClr>
                </a:solidFill>
                <a:latin typeface="+mj-lt"/>
              </a:rPr>
              <a:t> </a:t>
            </a:r>
            <a:r>
              <a:rPr lang="cs-CZ" sz="5100" b="1" dirty="0">
                <a:ln>
                  <a:solidFill>
                    <a:schemeClr val="tx1">
                      <a:lumMod val="95000"/>
                    </a:schemeClr>
                  </a:solidFill>
                </a:ln>
                <a:solidFill>
                  <a:schemeClr val="bg2">
                    <a:lumMod val="10000"/>
                  </a:schemeClr>
                </a:solidFill>
                <a:latin typeface="+mj-lt"/>
                <a:cs typeface="BrowalliaUPC" pitchFamily="34" charset="-34"/>
              </a:rPr>
              <a:t>Pneumologická klinika 1. LF UK a FTN </a:t>
            </a:r>
            <a:br>
              <a:rPr lang="cs-CZ" dirty="0">
                <a:solidFill>
                  <a:schemeClr val="bg2">
                    <a:lumMod val="10000"/>
                  </a:schemeClr>
                </a:solidFill>
              </a:rPr>
            </a:br>
            <a:endParaRPr lang="cs-CZ" dirty="0">
              <a:solidFill>
                <a:schemeClr val="bg2">
                  <a:lumMod val="10000"/>
                </a:schemeClr>
              </a:solidFill>
            </a:endParaRPr>
          </a:p>
          <a:p>
            <a:endParaRPr lang="cs-CZ" dirty="0"/>
          </a:p>
        </p:txBody>
      </p:sp>
      <p:pic>
        <p:nvPicPr>
          <p:cNvPr id="1026" name="Picture 2"/>
          <p:cNvPicPr>
            <a:picLocks noChangeAspect="1" noChangeArrowheads="1"/>
          </p:cNvPicPr>
          <p:nvPr/>
        </p:nvPicPr>
        <p:blipFill>
          <a:blip r:embed="rId4" cstate="print"/>
          <a:srcRect/>
          <a:stretch>
            <a:fillRect/>
          </a:stretch>
        </p:blipFill>
        <p:spPr bwMode="auto">
          <a:xfrm>
            <a:off x="2699792" y="2060848"/>
            <a:ext cx="3700462" cy="2786062"/>
          </a:xfrm>
          <a:prstGeom prst="rect">
            <a:avLst/>
          </a:prstGeom>
          <a:noFill/>
          <a:ln w="9525">
            <a:noFill/>
            <a:miter lim="800000"/>
            <a:headEnd/>
            <a:tailEnd/>
          </a:ln>
          <a:effectLst>
            <a:outerShdw blurRad="50800" dist="50800" dir="5400000" algn="ctr" rotWithShape="0">
              <a:srgbClr val="000000"/>
            </a:outerShdw>
          </a:effectLst>
          <a:scene3d>
            <a:camera prst="orthographicFront"/>
            <a:lightRig rig="threePt" dir="t"/>
          </a:scene3d>
          <a:sp3d>
            <a:bevelT w="209550" h="133350"/>
          </a:sp3d>
        </p:spPr>
      </p:pic>
      <p:sp>
        <p:nvSpPr>
          <p:cNvPr id="5" name="TextovéPole 4"/>
          <p:cNvSpPr txBox="1"/>
          <p:nvPr/>
        </p:nvSpPr>
        <p:spPr>
          <a:xfrm>
            <a:off x="1187624" y="3429000"/>
            <a:ext cx="184731" cy="369332"/>
          </a:xfrm>
          <a:prstGeom prst="rect">
            <a:avLst/>
          </a:prstGeom>
          <a:noFill/>
        </p:spPr>
        <p:txBody>
          <a:bodyPr wrap="none" rtlCol="0">
            <a:spAutoFit/>
          </a:bodyPr>
          <a:lstStyle/>
          <a:p>
            <a:endParaRPr lang="cs-CZ" dirty="0"/>
          </a:p>
        </p:txBody>
      </p:sp>
      <p:sp>
        <p:nvSpPr>
          <p:cNvPr id="14" name="Obdélník 13"/>
          <p:cNvSpPr/>
          <p:nvPr/>
        </p:nvSpPr>
        <p:spPr>
          <a:xfrm>
            <a:off x="1" y="260648"/>
            <a:ext cx="9144000" cy="3200876"/>
          </a:xfrm>
          <a:prstGeom prst="rect">
            <a:avLst/>
          </a:prstGeom>
          <a:noFill/>
          <a:effectLst/>
        </p:spPr>
        <p:txBody>
          <a:bodyPr wrap="square" lIns="91440" tIns="45720" rIns="91440" bIns="45720">
            <a:spAutoFit/>
          </a:bodyPr>
          <a:lstStyle/>
          <a:p>
            <a:pPr algn="ctr"/>
            <a:r>
              <a:rPr lang="cs-CZ" sz="5400" b="1" dirty="0"/>
              <a:t>Nové indikace biologické léčby anti-IL5 - praktické otázky </a:t>
            </a:r>
          </a:p>
          <a:p>
            <a:pPr algn="ctr"/>
            <a:r>
              <a:rPr lang="cs-CZ" sz="4000" b="1" dirty="0"/>
              <a:t> </a:t>
            </a:r>
            <a:br>
              <a:rPr lang="pl-PL" sz="5400" b="1" dirty="0"/>
            </a:br>
            <a:endParaRPr lang="cs-CZ"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2" descr="C:\Users\Lucka\Pictures\logo TN.png"/>
          <p:cNvPicPr>
            <a:picLocks noChangeAspect="1" noChangeArrowheads="1"/>
          </p:cNvPicPr>
          <p:nvPr/>
        </p:nvPicPr>
        <p:blipFill>
          <a:blip r:embed="rId5" cstate="print"/>
          <a:srcRect/>
          <a:stretch>
            <a:fillRect/>
          </a:stretch>
        </p:blipFill>
        <p:spPr bwMode="auto">
          <a:xfrm>
            <a:off x="6660232" y="2780928"/>
            <a:ext cx="2160240" cy="1482674"/>
          </a:xfrm>
          <a:prstGeom prst="rect">
            <a:avLst/>
          </a:prstGeom>
          <a:noFill/>
          <a:scene3d>
            <a:camera prst="orthographicFront"/>
            <a:lightRig rig="threePt" dir="t"/>
          </a:scene3d>
          <a:sp3d>
            <a:bevelT prst="angle"/>
          </a:sp3d>
        </p:spPr>
      </p:pic>
      <p:sp>
        <p:nvSpPr>
          <p:cNvPr id="2" name="TextBox 1">
            <a:extLst>
              <a:ext uri="{FF2B5EF4-FFF2-40B4-BE49-F238E27FC236}">
                <a16:creationId xmlns:a16="http://schemas.microsoft.com/office/drawing/2014/main" id="{B6B1446E-A01B-45E4-8754-F8A82DFB9549}"/>
              </a:ext>
            </a:extLst>
          </p:cNvPr>
          <p:cNvSpPr txBox="1"/>
          <p:nvPr/>
        </p:nvSpPr>
        <p:spPr>
          <a:xfrm>
            <a:off x="4391980" y="6458852"/>
            <a:ext cx="5256584" cy="276999"/>
          </a:xfrm>
          <a:prstGeom prst="rect">
            <a:avLst/>
          </a:prstGeom>
          <a:noFill/>
        </p:spPr>
        <p:txBody>
          <a:bodyPr wrap="square" rtlCol="0">
            <a:spAutoFit/>
          </a:bodyPr>
          <a:lstStyle/>
          <a:p>
            <a:r>
              <a:rPr lang="cs-CZ" sz="1200" dirty="0"/>
              <a:t>Prezentace vznikla ve spolupráci s GSK|PM-CZ-MPL-PPTX-220019|06/2022</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noFill/>
          <a:ln>
            <a:noFill/>
          </a:ln>
        </p:spPr>
        <p:txBody>
          <a:bodyPr vert="horz" lIns="91440" tIns="45720" rIns="91440" bIns="45720" rtlCol="0" anchor="ctr">
            <a:normAutofit/>
          </a:bodyPr>
          <a:lstStyle/>
          <a:p>
            <a:pPr algn="l" fontAlgn="base">
              <a:spcAft>
                <a:spcPct val="0"/>
              </a:spcAft>
              <a:defRPr/>
            </a:pPr>
            <a:r>
              <a:rPr lang="cs-CZ" sz="3000" b="1" kern="0" dirty="0" err="1">
                <a:solidFill>
                  <a:srgbClr val="002060"/>
                </a:solidFill>
                <a:effectLst>
                  <a:outerShdw blurRad="38100" dist="38100" dir="2700000" algn="tl">
                    <a:srgbClr val="C0C0C0"/>
                  </a:outerShdw>
                </a:effectLst>
              </a:rPr>
              <a:t>iHES</a:t>
            </a:r>
            <a:r>
              <a:rPr lang="cs-CZ" sz="3000" b="1" kern="0" dirty="0">
                <a:solidFill>
                  <a:srgbClr val="002060"/>
                </a:solidFill>
                <a:effectLst>
                  <a:outerShdw blurRad="38100" dist="38100" dir="2700000" algn="tl">
                    <a:srgbClr val="C0C0C0"/>
                  </a:outerShdw>
                </a:effectLst>
              </a:rPr>
              <a:t> – terapie </a:t>
            </a:r>
          </a:p>
        </p:txBody>
      </p:sp>
      <p:sp>
        <p:nvSpPr>
          <p:cNvPr id="3" name="Zástupný symbol pro obsah 2"/>
          <p:cNvSpPr>
            <a:spLocks noGrp="1"/>
          </p:cNvSpPr>
          <p:nvPr>
            <p:ph idx="1"/>
          </p:nvPr>
        </p:nvSpPr>
        <p:spPr/>
        <p:txBody>
          <a:bodyPr>
            <a:normAutofit fontScale="77500" lnSpcReduction="20000"/>
          </a:bodyPr>
          <a:lstStyle/>
          <a:p>
            <a:r>
              <a:rPr lang="cs-CZ" dirty="0"/>
              <a:t>cíl - plná kontrola symptomů </a:t>
            </a:r>
          </a:p>
          <a:p>
            <a:pPr>
              <a:buNone/>
            </a:pPr>
            <a:r>
              <a:rPr lang="cs-CZ" dirty="0"/>
              <a:t>          počet eozinofilů &lt; 1,5 × 10</a:t>
            </a:r>
            <a:r>
              <a:rPr lang="cs-CZ" baseline="30000" dirty="0"/>
              <a:t>9</a:t>
            </a:r>
            <a:r>
              <a:rPr lang="cs-CZ" dirty="0"/>
              <a:t>/l</a:t>
            </a:r>
          </a:p>
          <a:p>
            <a:endParaRPr lang="cs-CZ" dirty="0"/>
          </a:p>
          <a:p>
            <a:r>
              <a:rPr lang="cs-CZ" dirty="0"/>
              <a:t>systémová kortikoterapie - lék první volby </a:t>
            </a:r>
          </a:p>
          <a:p>
            <a:r>
              <a:rPr lang="cs-CZ" dirty="0" err="1"/>
              <a:t>anti</a:t>
            </a:r>
            <a:r>
              <a:rPr lang="cs-CZ" dirty="0"/>
              <a:t>-IL5 terapie ( + SKS)</a:t>
            </a:r>
          </a:p>
          <a:p>
            <a:r>
              <a:rPr lang="cs-CZ" dirty="0"/>
              <a:t>kombinovaná imunosuprese  </a:t>
            </a:r>
            <a:r>
              <a:rPr lang="cs-CZ" i="1" dirty="0"/>
              <a:t>( SKS + </a:t>
            </a:r>
            <a:r>
              <a:rPr lang="cs-CZ" i="1" dirty="0" err="1"/>
              <a:t>azathioprin</a:t>
            </a:r>
            <a:r>
              <a:rPr lang="cs-CZ" i="1" dirty="0"/>
              <a:t>, SKS + cyklosporin) </a:t>
            </a:r>
          </a:p>
          <a:p>
            <a:endParaRPr lang="cs-CZ" i="1" dirty="0"/>
          </a:p>
          <a:p>
            <a:r>
              <a:rPr lang="cs-CZ" sz="3100" b="1" dirty="0">
                <a:solidFill>
                  <a:srgbClr val="002060"/>
                </a:solidFill>
                <a:latin typeface="+mj-lt"/>
                <a:cs typeface="Arial" panose="020B0604020202020204" pitchFamily="34" charset="0"/>
              </a:rPr>
              <a:t>U pacientů s výraznou </a:t>
            </a:r>
            <a:r>
              <a:rPr lang="cs-CZ" sz="3100" b="1" dirty="0" err="1">
                <a:solidFill>
                  <a:srgbClr val="002060"/>
                </a:solidFill>
                <a:latin typeface="+mj-lt"/>
                <a:cs typeface="Arial" panose="020B0604020202020204" pitchFamily="34" charset="0"/>
              </a:rPr>
              <a:t>hypereozinofilií</a:t>
            </a:r>
            <a:r>
              <a:rPr lang="cs-CZ" sz="3100" b="1" dirty="0">
                <a:solidFill>
                  <a:srgbClr val="002060"/>
                </a:solidFill>
                <a:latin typeface="+mj-lt"/>
                <a:cs typeface="Arial" panose="020B0604020202020204" pitchFamily="34" charset="0"/>
              </a:rPr>
              <a:t> bez průkazu přestaveb genů PDGFRA, PDGFRB či FGFR1 lze použít i </a:t>
            </a:r>
            <a:r>
              <a:rPr lang="cs-CZ" sz="3100" b="1" dirty="0" err="1">
                <a:solidFill>
                  <a:srgbClr val="002060"/>
                </a:solidFill>
                <a:latin typeface="+mj-lt"/>
                <a:cs typeface="Arial" panose="020B0604020202020204" pitchFamily="34" charset="0"/>
              </a:rPr>
              <a:t>mepolizumab</a:t>
            </a:r>
            <a:r>
              <a:rPr lang="cs-CZ" sz="3100" b="1" dirty="0">
                <a:solidFill>
                  <a:srgbClr val="002060"/>
                </a:solidFill>
                <a:latin typeface="+mj-lt"/>
                <a:cs typeface="Arial" panose="020B0604020202020204" pitchFamily="34" charset="0"/>
              </a:rPr>
              <a:t> (</a:t>
            </a:r>
            <a:r>
              <a:rPr lang="cs-CZ" sz="3100" b="1" dirty="0" err="1">
                <a:solidFill>
                  <a:srgbClr val="002060"/>
                </a:solidFill>
                <a:latin typeface="+mj-lt"/>
                <a:cs typeface="Arial" panose="020B0604020202020204" pitchFamily="34" charset="0"/>
              </a:rPr>
              <a:t>anti</a:t>
            </a:r>
            <a:r>
              <a:rPr lang="cs-CZ" sz="3100" b="1" dirty="0">
                <a:solidFill>
                  <a:srgbClr val="002060"/>
                </a:solidFill>
                <a:latin typeface="+mj-lt"/>
                <a:cs typeface="Arial" panose="020B0604020202020204" pitchFamily="34" charset="0"/>
              </a:rPr>
              <a:t> </a:t>
            </a:r>
            <a:r>
              <a:rPr lang="cs-CZ" sz="3100" b="1" dirty="0" err="1">
                <a:solidFill>
                  <a:srgbClr val="002060"/>
                </a:solidFill>
                <a:latin typeface="+mj-lt"/>
                <a:cs typeface="Arial" panose="020B0604020202020204" pitchFamily="34" charset="0"/>
              </a:rPr>
              <a:t>interleukin</a:t>
            </a:r>
            <a:r>
              <a:rPr lang="cs-CZ" sz="3100" b="1" dirty="0">
                <a:solidFill>
                  <a:srgbClr val="002060"/>
                </a:solidFill>
                <a:latin typeface="+mj-lt"/>
                <a:cs typeface="Arial" panose="020B0604020202020204" pitchFamily="34" charset="0"/>
              </a:rPr>
              <a:t>-5 protilátka) v dávce 300 mg s.</a:t>
            </a:r>
            <a:r>
              <a:rPr lang="cs-CZ" sz="3100" b="1" dirty="0" err="1">
                <a:solidFill>
                  <a:srgbClr val="002060"/>
                </a:solidFill>
                <a:latin typeface="+mj-lt"/>
                <a:cs typeface="Arial" panose="020B0604020202020204" pitchFamily="34" charset="0"/>
              </a:rPr>
              <a:t>c</a:t>
            </a:r>
            <a:r>
              <a:rPr lang="cs-CZ" sz="3100" b="1" dirty="0">
                <a:solidFill>
                  <a:srgbClr val="002060"/>
                </a:solidFill>
                <a:latin typeface="+mj-lt"/>
                <a:cs typeface="Arial" panose="020B0604020202020204" pitchFamily="34" charset="0"/>
              </a:rPr>
              <a:t>. každé 4 týdny </a:t>
            </a:r>
            <a:r>
              <a:rPr lang="cs-CZ" sz="3100" b="1" i="1" dirty="0">
                <a:solidFill>
                  <a:srgbClr val="002060"/>
                </a:solidFill>
                <a:latin typeface="+mj-lt"/>
                <a:cs typeface="Arial" panose="020B0604020202020204" pitchFamily="34" charset="0"/>
              </a:rPr>
              <a:t>(1)</a:t>
            </a:r>
            <a:endParaRPr lang="cs-CZ" sz="3100" b="1" i="1" dirty="0">
              <a:solidFill>
                <a:srgbClr val="00B0F0"/>
              </a:solidFill>
              <a:latin typeface="+mj-lt"/>
              <a:cs typeface="Arial" panose="020B0604020202020204" pitchFamily="34" charset="0"/>
            </a:endParaRPr>
          </a:p>
          <a:p>
            <a:endParaRPr lang="cs-CZ" b="1" dirty="0">
              <a:solidFill>
                <a:srgbClr val="00B0F0"/>
              </a:solidFill>
              <a:latin typeface="Arial" panose="020B0604020202020204" pitchFamily="34" charset="0"/>
              <a:cs typeface="Arial" panose="020B0604020202020204" pitchFamily="34" charset="0"/>
            </a:endParaRPr>
          </a:p>
          <a:p>
            <a:endParaRPr lang="cs-CZ" i="1" dirty="0"/>
          </a:p>
          <a:p>
            <a:endParaRPr lang="cs-CZ" dirty="0"/>
          </a:p>
          <a:p>
            <a:endParaRPr lang="cs-CZ" dirty="0"/>
          </a:p>
        </p:txBody>
      </p:sp>
      <p:sp>
        <p:nvSpPr>
          <p:cNvPr id="5" name="TextovéPole 4"/>
          <p:cNvSpPr txBox="1"/>
          <p:nvPr/>
        </p:nvSpPr>
        <p:spPr>
          <a:xfrm>
            <a:off x="2267744" y="6519446"/>
            <a:ext cx="6692858" cy="338554"/>
          </a:xfrm>
          <a:prstGeom prst="rect">
            <a:avLst/>
          </a:prstGeom>
          <a:noFill/>
        </p:spPr>
        <p:txBody>
          <a:bodyPr wrap="none" rtlCol="0">
            <a:spAutoFit/>
          </a:bodyPr>
          <a:lstStyle/>
          <a:p>
            <a:r>
              <a:rPr lang="cs-CZ" sz="1600" dirty="0"/>
              <a:t>1. Doporučené postupy v hematologii 2020 - dostupné na www.hematology.</a:t>
            </a:r>
            <a:r>
              <a:rPr lang="cs-CZ" sz="1600" dirty="0" err="1"/>
              <a:t>cz</a:t>
            </a:r>
            <a:endParaRPr lang="cs-CZ"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fontAlgn="base">
              <a:spcAft>
                <a:spcPct val="0"/>
              </a:spcAft>
              <a:defRPr/>
            </a:pPr>
            <a:r>
              <a:rPr lang="cs-CZ" sz="3000" b="1" kern="0" dirty="0" err="1">
                <a:solidFill>
                  <a:srgbClr val="002060"/>
                </a:solidFill>
                <a:effectLst>
                  <a:outerShdw blurRad="38100" dist="38100" dir="2700000" algn="tl">
                    <a:srgbClr val="C0C0C0"/>
                  </a:outerShdw>
                </a:effectLst>
              </a:rPr>
              <a:t>Mepolizumab</a:t>
            </a:r>
            <a:r>
              <a:rPr lang="cs-CZ" sz="3000" b="1" kern="0" dirty="0">
                <a:solidFill>
                  <a:srgbClr val="002060"/>
                </a:solidFill>
                <a:effectLst>
                  <a:outerShdw blurRad="38100" dist="38100" dir="2700000" algn="tl">
                    <a:srgbClr val="C0C0C0"/>
                  </a:outerShdw>
                </a:effectLst>
              </a:rPr>
              <a:t> v terapii HES - SUKL</a:t>
            </a:r>
          </a:p>
        </p:txBody>
      </p:sp>
      <p:sp>
        <p:nvSpPr>
          <p:cNvPr id="3" name="Zástupný symbol pro obsah 2"/>
          <p:cNvSpPr>
            <a:spLocks noGrp="1"/>
          </p:cNvSpPr>
          <p:nvPr>
            <p:ph idx="1"/>
          </p:nvPr>
        </p:nvSpPr>
        <p:spPr>
          <a:xfrm>
            <a:off x="457200" y="1600200"/>
            <a:ext cx="8229600" cy="4925144"/>
          </a:xfrm>
        </p:spPr>
        <p:txBody>
          <a:bodyPr>
            <a:normAutofit fontScale="40000" lnSpcReduction="20000"/>
          </a:bodyPr>
          <a:lstStyle/>
          <a:p>
            <a:r>
              <a:rPr lang="cs-CZ" sz="6000" b="1" dirty="0" err="1"/>
              <a:t>Nucala</a:t>
            </a:r>
            <a:r>
              <a:rPr lang="cs-CZ" sz="6000" b="1" dirty="0"/>
              <a:t> je indikována jako přídatná léčba pro dospělé pacienty s nedostatečně kontrolovaným </a:t>
            </a:r>
            <a:r>
              <a:rPr lang="cs-CZ" sz="6000" b="1" dirty="0" err="1"/>
              <a:t>hypereosinofilním</a:t>
            </a:r>
            <a:r>
              <a:rPr lang="cs-CZ" sz="6000" b="1" dirty="0"/>
              <a:t> syndromem bez zjistitelné nehematologické sekundární příčiny </a:t>
            </a:r>
          </a:p>
          <a:p>
            <a:endParaRPr lang="cs-CZ" dirty="0"/>
          </a:p>
          <a:p>
            <a:r>
              <a:rPr lang="cs-CZ" sz="5100" dirty="0"/>
              <a:t>Doporučená dávka </a:t>
            </a:r>
            <a:r>
              <a:rPr lang="cs-CZ" sz="5100" dirty="0" err="1"/>
              <a:t>mepolizumabu</a:t>
            </a:r>
            <a:r>
              <a:rPr lang="cs-CZ" sz="5100" dirty="0"/>
              <a:t> je 300 mg podaná subkutánně jednou za 4 týdny. </a:t>
            </a:r>
          </a:p>
          <a:p>
            <a:endParaRPr lang="cs-CZ" sz="5100" dirty="0"/>
          </a:p>
          <a:p>
            <a:r>
              <a:rPr lang="cs-CZ" sz="5100" dirty="0"/>
              <a:t>Přípravek </a:t>
            </a:r>
            <a:r>
              <a:rPr lang="cs-CZ" sz="5100" dirty="0" err="1"/>
              <a:t>Nucala</a:t>
            </a:r>
            <a:r>
              <a:rPr lang="cs-CZ" sz="5100" dirty="0"/>
              <a:t> je určen pro dlouhodobou léčbu. Potřebu pokračovat v léčbě je třeba </a:t>
            </a:r>
            <a:r>
              <a:rPr lang="cs-CZ" sz="5100" b="1" dirty="0"/>
              <a:t>přehodnotit alespoň jednou ročně</a:t>
            </a:r>
            <a:r>
              <a:rPr lang="cs-CZ" sz="5100" dirty="0"/>
              <a:t> na základě lékařského posouzení závažnosti pacientova onemocnění a úrovně kontroly symptomů. </a:t>
            </a:r>
          </a:p>
          <a:p>
            <a:endParaRPr lang="cs-CZ" sz="5100" dirty="0"/>
          </a:p>
          <a:p>
            <a:r>
              <a:rPr lang="cs-CZ" sz="5100" dirty="0"/>
              <a:t>Potřebu pokračovat v léčbě je třeba přehodnotit rovněž u pacientů, u nichž dojde k rozvoji život ohrožujících projevů HES, neboť u této populace nebyl přípravek </a:t>
            </a:r>
            <a:r>
              <a:rPr lang="cs-CZ" sz="5100" dirty="0" err="1"/>
              <a:t>Nucala</a:t>
            </a:r>
            <a:r>
              <a:rPr lang="cs-CZ" sz="5100" dirty="0"/>
              <a:t> hodnocen. </a:t>
            </a:r>
          </a:p>
        </p:txBody>
      </p:sp>
      <p:sp>
        <p:nvSpPr>
          <p:cNvPr id="4" name="Zástupný symbol pro text 3"/>
          <p:cNvSpPr txBox="1">
            <a:spLocks/>
          </p:cNvSpPr>
          <p:nvPr/>
        </p:nvSpPr>
        <p:spPr>
          <a:xfrm>
            <a:off x="4716016" y="6458700"/>
            <a:ext cx="4427984" cy="3993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cs-CZ" sz="1600" b="0" i="0" u="none" strike="noStrike" kern="1200" cap="none" spc="0" normalizeH="0" baseline="0" noProof="0" dirty="0">
                <a:ln>
                  <a:noFill/>
                </a:ln>
                <a:solidFill>
                  <a:schemeClr val="tx1"/>
                </a:solidFill>
                <a:effectLst/>
                <a:uLnTx/>
                <a:uFillTx/>
                <a:latin typeface="+mn-lt"/>
                <a:ea typeface="+mn-ea"/>
                <a:cs typeface="+mn-cs"/>
              </a:rPr>
              <a:t>SUKL – Souhrn údajů o přípravku Nucala (5/2022)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336793" y="6354524"/>
            <a:ext cx="6519950" cy="200055"/>
          </a:xfrm>
        </p:spPr>
        <p:txBody>
          <a:bodyPr/>
          <a:lstStyle/>
          <a:p>
            <a:r>
              <a:rPr lang="en-US" sz="1200" dirty="0"/>
              <a:t>ClinicalTrials.gov Identifier: </a:t>
            </a:r>
            <a:r>
              <a:rPr lang="en-US" sz="1200" dirty="0">
                <a:hlinkClick r:id="rId3"/>
              </a:rPr>
              <a:t>NCT02836496</a:t>
            </a:r>
            <a:r>
              <a:rPr lang="en-US" sz="1200" dirty="0"/>
              <a:t> Accessed on 25 Mar 2020</a:t>
            </a:r>
          </a:p>
        </p:txBody>
      </p:sp>
      <p:sp>
        <p:nvSpPr>
          <p:cNvPr id="15" name="Text Placeholder 14"/>
          <p:cNvSpPr>
            <a:spLocks noGrp="1"/>
          </p:cNvSpPr>
          <p:nvPr>
            <p:ph type="body" sz="quarter" idx="18"/>
          </p:nvPr>
        </p:nvSpPr>
        <p:spPr>
          <a:xfrm>
            <a:off x="340126" y="5319249"/>
            <a:ext cx="8320924" cy="847924"/>
          </a:xfrm>
        </p:spPr>
        <p:txBody>
          <a:bodyPr/>
          <a:lstStyle/>
          <a:p>
            <a:pPr>
              <a:spcAft>
                <a:spcPts val="600"/>
              </a:spcAft>
            </a:pPr>
            <a:r>
              <a:rPr lang="en-US" sz="1050" baseline="30000" dirty="0" err="1"/>
              <a:t>a</a:t>
            </a:r>
            <a:r>
              <a:rPr lang="en-US" sz="1050" dirty="0" err="1"/>
              <a:t>No</a:t>
            </a:r>
            <a:r>
              <a:rPr lang="en-US" sz="1050" dirty="0"/>
              <a:t> specific HES subtype was selected for the study. </a:t>
            </a:r>
            <a:r>
              <a:rPr lang="en-US" sz="1050" b="1" dirty="0"/>
              <a:t>HES </a:t>
            </a:r>
            <a:r>
              <a:rPr lang="en-GB" sz="1050" b="1" dirty="0"/>
              <a:t>diagnosis </a:t>
            </a:r>
            <a:r>
              <a:rPr lang="en-GB" sz="1050" dirty="0"/>
              <a:t>was based on signs or symptoms of organ involvement/dysfunction, related to blood eosinophilia of &gt;1500/</a:t>
            </a:r>
            <a:r>
              <a:rPr lang="en-GB" sz="1050" dirty="0" err="1"/>
              <a:t>μL</a:t>
            </a:r>
            <a:r>
              <a:rPr lang="en-GB" sz="1050" dirty="0"/>
              <a:t> (≥ 2 occasions), and/or tissue eosinophilia, documented prior to Visit 2 without a secondary cause.</a:t>
            </a:r>
          </a:p>
          <a:p>
            <a:pPr>
              <a:spcAft>
                <a:spcPts val="600"/>
              </a:spcAft>
            </a:pPr>
            <a:r>
              <a:rPr lang="en-US" sz="1050" baseline="30000" dirty="0" err="1"/>
              <a:t>b</a:t>
            </a:r>
            <a:r>
              <a:rPr lang="en-US" sz="1050" dirty="0" err="1"/>
              <a:t>Historical</a:t>
            </a:r>
            <a:r>
              <a:rPr lang="en-US" sz="1050" dirty="0"/>
              <a:t> </a:t>
            </a:r>
            <a:r>
              <a:rPr lang="en-US" sz="1050" b="1" dirty="0"/>
              <a:t>HES flares </a:t>
            </a:r>
            <a:r>
              <a:rPr lang="en-US" sz="1050" dirty="0"/>
              <a:t>are defined as documented HES-related worsening of clinical symptoms or blood eosinophil counts requiring an escalation in therapy.</a:t>
            </a:r>
          </a:p>
        </p:txBody>
      </p:sp>
      <p:sp>
        <p:nvSpPr>
          <p:cNvPr id="2" name="Title 1"/>
          <p:cNvSpPr>
            <a:spLocks noGrp="1"/>
          </p:cNvSpPr>
          <p:nvPr>
            <p:ph type="title"/>
          </p:nvPr>
        </p:nvSpPr>
        <p:spPr/>
        <p:txBody>
          <a:bodyPr>
            <a:noAutofit/>
          </a:bodyPr>
          <a:lstStyle/>
          <a:p>
            <a:r>
              <a:rPr lang="en-US" sz="2800" b="1" dirty="0">
                <a:solidFill>
                  <a:srgbClr val="002060"/>
                </a:solidFill>
              </a:rPr>
              <a:t>Inclusion &amp; Exclusion </a:t>
            </a:r>
            <a:r>
              <a:rPr lang="cs-CZ" sz="2800" b="1" dirty="0">
                <a:solidFill>
                  <a:srgbClr val="002060"/>
                </a:solidFill>
              </a:rPr>
              <a:t>kritéria</a:t>
            </a:r>
            <a:r>
              <a:rPr lang="en-US" sz="2800" b="1" dirty="0">
                <a:solidFill>
                  <a:srgbClr val="002060"/>
                </a:solidFill>
              </a:rPr>
              <a:t>: </a:t>
            </a:r>
            <a:br>
              <a:rPr lang="cs-CZ" sz="2800" b="1" dirty="0">
                <a:solidFill>
                  <a:srgbClr val="002060"/>
                </a:solidFill>
              </a:rPr>
            </a:br>
            <a:r>
              <a:rPr lang="cs-CZ" sz="2800" b="1" dirty="0">
                <a:solidFill>
                  <a:srgbClr val="002060"/>
                </a:solidFill>
              </a:rPr>
              <a:t>Studie Flare</a:t>
            </a:r>
            <a:r>
              <a:rPr lang="en-GB" sz="2800" b="1" dirty="0">
                <a:solidFill>
                  <a:srgbClr val="002060"/>
                </a:solidFill>
              </a:rPr>
              <a:t>(</a:t>
            </a:r>
            <a:r>
              <a:rPr lang="en-US" sz="2800" b="1" dirty="0">
                <a:solidFill>
                  <a:srgbClr val="002060"/>
                </a:solidFill>
              </a:rPr>
              <a:t>200622)</a:t>
            </a:r>
          </a:p>
        </p:txBody>
      </p:sp>
      <p:sp>
        <p:nvSpPr>
          <p:cNvPr id="4" name="Slide Number Placeholder 3"/>
          <p:cNvSpPr>
            <a:spLocks noGrp="1"/>
          </p:cNvSpPr>
          <p:nvPr>
            <p:ph type="sldNum" sz="quarter" idx="4"/>
          </p:nvPr>
        </p:nvSpPr>
        <p:spPr/>
        <p:txBody>
          <a:bodyPr/>
          <a:lstStyle/>
          <a:p>
            <a:fld id="{9F9F533D-B52E-4A2F-BF72-0ADD2D94BD75}" type="slidenum">
              <a:rPr lang="en-GB" smtClean="0"/>
              <a:pPr/>
              <a:t>12</a:t>
            </a:fld>
            <a:endParaRPr lang="en-GB" dirty="0"/>
          </a:p>
        </p:txBody>
      </p:sp>
      <p:sp>
        <p:nvSpPr>
          <p:cNvPr id="46" name="Rounded Rectangle 45"/>
          <p:cNvSpPr>
            <a:spLocks/>
          </p:cNvSpPr>
          <p:nvPr/>
        </p:nvSpPr>
        <p:spPr>
          <a:xfrm>
            <a:off x="336793" y="1497230"/>
            <a:ext cx="4138258" cy="3709009"/>
          </a:xfrm>
          <a:prstGeom prst="roundRect">
            <a:avLst>
              <a:gd name="adj" fmla="val 4137"/>
            </a:avLst>
          </a:prstGeom>
          <a:solidFill>
            <a:schemeClr val="bg1">
              <a:lumMod val="95000"/>
              <a:alpha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 name="Group 1026"/>
          <p:cNvGrpSpPr/>
          <p:nvPr/>
        </p:nvGrpSpPr>
        <p:grpSpPr>
          <a:xfrm>
            <a:off x="338492" y="2426515"/>
            <a:ext cx="4147502" cy="276999"/>
            <a:chOff x="425923" y="2414027"/>
            <a:chExt cx="5530002" cy="276999"/>
          </a:xfrm>
        </p:grpSpPr>
        <p:sp>
          <p:nvSpPr>
            <p:cNvPr id="17" name="Rectangle 16"/>
            <p:cNvSpPr>
              <a:spLocks/>
            </p:cNvSpPr>
            <p:nvPr/>
          </p:nvSpPr>
          <p:spPr>
            <a:xfrm>
              <a:off x="669695" y="2414027"/>
              <a:ext cx="5286230" cy="276999"/>
            </a:xfrm>
            <a:prstGeom prst="rect">
              <a:avLst/>
            </a:prstGeom>
          </p:spPr>
          <p:txBody>
            <a:bodyPr wrap="square">
              <a:spAutoFit/>
            </a:bodyPr>
            <a:lstStyle/>
            <a:p>
              <a:r>
                <a:rPr lang="cs-CZ" sz="1200" dirty="0"/>
                <a:t>Věk</a:t>
              </a:r>
              <a:r>
                <a:rPr lang="en-US" sz="1200" dirty="0"/>
                <a:t> </a:t>
              </a:r>
              <a:r>
                <a:rPr lang="en-US" sz="1200" b="1" dirty="0"/>
                <a:t>≥12 </a:t>
              </a:r>
              <a:r>
                <a:rPr lang="cs-CZ" sz="1200" b="1" dirty="0"/>
                <a:t>let</a:t>
              </a:r>
              <a:endParaRPr lang="en-US" sz="1200" baseline="30000" dirty="0"/>
            </a:p>
          </p:txBody>
        </p:sp>
        <p:grpSp>
          <p:nvGrpSpPr>
            <p:cNvPr id="6" name="Group 23"/>
            <p:cNvGrpSpPr/>
            <p:nvPr/>
          </p:nvGrpSpPr>
          <p:grpSpPr>
            <a:xfrm>
              <a:off x="425923" y="2528093"/>
              <a:ext cx="233312" cy="139994"/>
              <a:chOff x="796460" y="2762638"/>
              <a:chExt cx="233312" cy="139994"/>
            </a:xfrm>
          </p:grpSpPr>
          <p:sp>
            <p:nvSpPr>
              <p:cNvPr id="21" name="Rounded Rectangle 20"/>
              <p:cNvSpPr/>
              <p:nvPr/>
            </p:nvSpPr>
            <p:spPr>
              <a:xfrm>
                <a:off x="796460" y="2796988"/>
                <a:ext cx="186636" cy="8068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9778" y="2762638"/>
                <a:ext cx="139994" cy="13999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924128" y="2796988"/>
                <a:ext cx="71294" cy="712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110"/>
          <p:cNvGrpSpPr/>
          <p:nvPr/>
        </p:nvGrpSpPr>
        <p:grpSpPr>
          <a:xfrm>
            <a:off x="338492" y="2743815"/>
            <a:ext cx="4147502" cy="276999"/>
            <a:chOff x="425923" y="2955105"/>
            <a:chExt cx="5530002" cy="276999"/>
          </a:xfrm>
        </p:grpSpPr>
        <p:sp>
          <p:nvSpPr>
            <p:cNvPr id="74" name="Rectangle 73"/>
            <p:cNvSpPr>
              <a:spLocks/>
            </p:cNvSpPr>
            <p:nvPr/>
          </p:nvSpPr>
          <p:spPr>
            <a:xfrm>
              <a:off x="669695" y="2955105"/>
              <a:ext cx="5286230" cy="276999"/>
            </a:xfrm>
            <a:prstGeom prst="rect">
              <a:avLst/>
            </a:prstGeom>
          </p:spPr>
          <p:txBody>
            <a:bodyPr wrap="square">
              <a:spAutoFit/>
            </a:bodyPr>
            <a:lstStyle/>
            <a:p>
              <a:r>
                <a:rPr lang="en-US" sz="1200" b="1" dirty="0"/>
                <a:t>HES </a:t>
              </a:r>
              <a:r>
                <a:rPr lang="cs-CZ" sz="1200" b="1" dirty="0"/>
                <a:t>diagnósa min.</a:t>
              </a:r>
              <a:r>
                <a:rPr lang="en-US" sz="1200" dirty="0"/>
                <a:t> 6 </a:t>
              </a:r>
              <a:r>
                <a:rPr lang="cs-CZ" sz="1200" dirty="0"/>
                <a:t>měsíců</a:t>
              </a:r>
              <a:r>
                <a:rPr lang="en-US" sz="1200" baseline="30000" dirty="0"/>
                <a:t>a</a:t>
              </a:r>
              <a:endParaRPr lang="en-US" sz="1200" strike="sngStrike" dirty="0">
                <a:highlight>
                  <a:srgbClr val="00FFFF"/>
                </a:highlight>
              </a:endParaRPr>
            </a:p>
          </p:txBody>
        </p:sp>
        <p:grpSp>
          <p:nvGrpSpPr>
            <p:cNvPr id="9" name="Group 24"/>
            <p:cNvGrpSpPr/>
            <p:nvPr/>
          </p:nvGrpSpPr>
          <p:grpSpPr>
            <a:xfrm>
              <a:off x="425923" y="3072691"/>
              <a:ext cx="233312" cy="139994"/>
              <a:chOff x="796460" y="3316614"/>
              <a:chExt cx="233312" cy="139994"/>
            </a:xfrm>
          </p:grpSpPr>
          <p:sp>
            <p:nvSpPr>
              <p:cNvPr id="75" name="Rounded Rectangle 74"/>
              <p:cNvSpPr/>
              <p:nvPr/>
            </p:nvSpPr>
            <p:spPr>
              <a:xfrm>
                <a:off x="796460" y="3350964"/>
                <a:ext cx="186636" cy="8068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89778" y="3316614"/>
                <a:ext cx="139994" cy="13999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924128" y="3350964"/>
                <a:ext cx="71294" cy="712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Rectangle 78"/>
          <p:cNvSpPr>
            <a:spLocks/>
          </p:cNvSpPr>
          <p:nvPr/>
        </p:nvSpPr>
        <p:spPr>
          <a:xfrm>
            <a:off x="467544" y="3501008"/>
            <a:ext cx="3964673" cy="276999"/>
          </a:xfrm>
          <a:prstGeom prst="rect">
            <a:avLst/>
          </a:prstGeom>
        </p:spPr>
        <p:txBody>
          <a:bodyPr wrap="square">
            <a:spAutoFit/>
          </a:bodyPr>
          <a:lstStyle/>
          <a:p>
            <a:r>
              <a:rPr lang="en-US" sz="1200" b="1" dirty="0"/>
              <a:t>≥ 2 HES </a:t>
            </a:r>
            <a:r>
              <a:rPr lang="cs-CZ" sz="1200" b="1" dirty="0"/>
              <a:t>vzplanutí</a:t>
            </a:r>
            <a:r>
              <a:rPr lang="en-US" sz="1200" b="1" baseline="30000" dirty="0"/>
              <a:t>b</a:t>
            </a:r>
            <a:r>
              <a:rPr lang="en-US" sz="1200" b="1" dirty="0"/>
              <a:t> </a:t>
            </a:r>
            <a:r>
              <a:rPr lang="cs-CZ" sz="1200" b="1" dirty="0"/>
              <a:t>během 12 měsíců před screeningem</a:t>
            </a:r>
            <a:endParaRPr lang="en-US" sz="1200" dirty="0"/>
          </a:p>
        </p:txBody>
      </p:sp>
      <p:grpSp>
        <p:nvGrpSpPr>
          <p:cNvPr id="10" name="Group 55"/>
          <p:cNvGrpSpPr/>
          <p:nvPr/>
        </p:nvGrpSpPr>
        <p:grpSpPr>
          <a:xfrm>
            <a:off x="346181" y="3215394"/>
            <a:ext cx="174984" cy="139993"/>
            <a:chOff x="425923" y="3612521"/>
            <a:chExt cx="233312" cy="139994"/>
          </a:xfrm>
        </p:grpSpPr>
        <p:sp>
          <p:nvSpPr>
            <p:cNvPr id="80" name="Rounded Rectangle 79"/>
            <p:cNvSpPr/>
            <p:nvPr/>
          </p:nvSpPr>
          <p:spPr>
            <a:xfrm>
              <a:off x="425923" y="3646871"/>
              <a:ext cx="186636" cy="8068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19241" y="3612521"/>
              <a:ext cx="139994" cy="13999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53591" y="3646871"/>
              <a:ext cx="71294" cy="712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5"/>
          <p:cNvGrpSpPr/>
          <p:nvPr/>
        </p:nvGrpSpPr>
        <p:grpSpPr>
          <a:xfrm>
            <a:off x="348686" y="3578518"/>
            <a:ext cx="174985" cy="139993"/>
            <a:chOff x="348685" y="3195152"/>
            <a:chExt cx="174985" cy="104995"/>
          </a:xfrm>
        </p:grpSpPr>
        <p:sp>
          <p:nvSpPr>
            <p:cNvPr id="92" name="Rounded Rectangle 91"/>
            <p:cNvSpPr/>
            <p:nvPr/>
          </p:nvSpPr>
          <p:spPr>
            <a:xfrm>
              <a:off x="348685" y="3220914"/>
              <a:ext cx="139977" cy="6051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18674" y="3195152"/>
              <a:ext cx="104996" cy="104995"/>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4436" y="3220914"/>
              <a:ext cx="53471" cy="534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024"/>
          <p:cNvGrpSpPr/>
          <p:nvPr/>
        </p:nvGrpSpPr>
        <p:grpSpPr>
          <a:xfrm>
            <a:off x="338492" y="4581128"/>
            <a:ext cx="4237741" cy="276999"/>
            <a:chOff x="425923" y="5342088"/>
            <a:chExt cx="5650321" cy="276999"/>
          </a:xfrm>
        </p:grpSpPr>
        <p:sp>
          <p:nvSpPr>
            <p:cNvPr id="105" name="Rectangle 104"/>
            <p:cNvSpPr>
              <a:spLocks/>
            </p:cNvSpPr>
            <p:nvPr/>
          </p:nvSpPr>
          <p:spPr>
            <a:xfrm>
              <a:off x="790014" y="5342088"/>
              <a:ext cx="5286230" cy="276999"/>
            </a:xfrm>
            <a:prstGeom prst="rect">
              <a:avLst/>
            </a:prstGeom>
          </p:spPr>
          <p:txBody>
            <a:bodyPr wrap="square">
              <a:spAutoFit/>
            </a:bodyPr>
            <a:lstStyle/>
            <a:p>
              <a:r>
                <a:rPr lang="cs-CZ" sz="1200" b="1" dirty="0"/>
                <a:t>Stabilní dávka </a:t>
              </a:r>
              <a:r>
                <a:rPr lang="en-US" sz="1200" b="1" dirty="0"/>
                <a:t>HES </a:t>
              </a:r>
              <a:r>
                <a:rPr lang="cs-CZ" sz="1200" b="1" dirty="0"/>
                <a:t>léčby </a:t>
              </a:r>
              <a:r>
                <a:rPr lang="en-US" sz="1200" dirty="0"/>
                <a:t> 4 </a:t>
              </a:r>
              <a:r>
                <a:rPr lang="cs-CZ" sz="1200" dirty="0"/>
                <a:t>týdny před randomizací</a:t>
              </a:r>
              <a:endParaRPr lang="en-US" sz="1200" dirty="0"/>
            </a:p>
          </p:txBody>
        </p:sp>
        <p:grpSp>
          <p:nvGrpSpPr>
            <p:cNvPr id="16" name="Group 30"/>
            <p:cNvGrpSpPr/>
            <p:nvPr/>
          </p:nvGrpSpPr>
          <p:grpSpPr>
            <a:xfrm>
              <a:off x="425923" y="5388648"/>
              <a:ext cx="233312" cy="139994"/>
              <a:chOff x="796460" y="5424507"/>
              <a:chExt cx="233312" cy="139994"/>
            </a:xfrm>
          </p:grpSpPr>
          <p:sp>
            <p:nvSpPr>
              <p:cNvPr id="106" name="Rounded Rectangle 105"/>
              <p:cNvSpPr/>
              <p:nvPr/>
            </p:nvSpPr>
            <p:spPr>
              <a:xfrm>
                <a:off x="796460" y="5458857"/>
                <a:ext cx="186636" cy="8068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889778" y="5424507"/>
                <a:ext cx="139994" cy="13999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924128" y="5458857"/>
                <a:ext cx="71294" cy="712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3" name="Rounded Rectangle 112"/>
          <p:cNvSpPr>
            <a:spLocks/>
          </p:cNvSpPr>
          <p:nvPr/>
        </p:nvSpPr>
        <p:spPr>
          <a:xfrm>
            <a:off x="4712074" y="1487130"/>
            <a:ext cx="4138258" cy="3709009"/>
          </a:xfrm>
          <a:prstGeom prst="roundRect">
            <a:avLst>
              <a:gd name="adj" fmla="val 4137"/>
            </a:avLst>
          </a:prstGeom>
          <a:solidFill>
            <a:schemeClr val="bg1">
              <a:lumMod val="95000"/>
              <a:alpha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136"/>
          <p:cNvSpPr>
            <a:spLocks/>
          </p:cNvSpPr>
          <p:nvPr/>
        </p:nvSpPr>
        <p:spPr>
          <a:xfrm>
            <a:off x="4932040" y="2564904"/>
            <a:ext cx="3964673" cy="276999"/>
          </a:xfrm>
          <a:prstGeom prst="rect">
            <a:avLst/>
          </a:prstGeom>
        </p:spPr>
        <p:txBody>
          <a:bodyPr wrap="square">
            <a:spAutoFit/>
          </a:bodyPr>
          <a:lstStyle/>
          <a:p>
            <a:r>
              <a:rPr lang="cs-CZ" sz="1200" dirty="0"/>
              <a:t>Život ohrožující </a:t>
            </a:r>
            <a:r>
              <a:rPr lang="en-US" sz="1200" dirty="0"/>
              <a:t>HES</a:t>
            </a:r>
            <a:r>
              <a:rPr lang="cs-CZ" sz="1200" dirty="0"/>
              <a:t>nebo život ohrožující</a:t>
            </a:r>
            <a:r>
              <a:rPr lang="en-US" sz="1200" dirty="0"/>
              <a:t> HES </a:t>
            </a:r>
            <a:r>
              <a:rPr lang="cs-CZ" sz="1200" dirty="0"/>
              <a:t>ko</a:t>
            </a:r>
            <a:r>
              <a:rPr lang="en-US" sz="1200" dirty="0" err="1"/>
              <a:t>morbidi</a:t>
            </a:r>
            <a:r>
              <a:rPr lang="cs-CZ" sz="1200" dirty="0"/>
              <a:t>ta</a:t>
            </a:r>
            <a:endParaRPr lang="en-US" sz="1200" strike="sngStrike" dirty="0">
              <a:highlight>
                <a:srgbClr val="00FFFF"/>
              </a:highlight>
            </a:endParaRPr>
          </a:p>
        </p:txBody>
      </p:sp>
      <p:grpSp>
        <p:nvGrpSpPr>
          <p:cNvPr id="18" name="Group 137"/>
          <p:cNvGrpSpPr/>
          <p:nvPr/>
        </p:nvGrpSpPr>
        <p:grpSpPr>
          <a:xfrm>
            <a:off x="4712075" y="2628993"/>
            <a:ext cx="174984" cy="139995"/>
            <a:chOff x="796460" y="2762638"/>
            <a:chExt cx="233312" cy="139994"/>
          </a:xfrm>
        </p:grpSpPr>
        <p:sp>
          <p:nvSpPr>
            <p:cNvPr id="139" name="Rounded Rectangle 138"/>
            <p:cNvSpPr/>
            <p:nvPr/>
          </p:nvSpPr>
          <p:spPr>
            <a:xfrm>
              <a:off x="796460" y="2796988"/>
              <a:ext cx="186636" cy="8068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889778" y="2762638"/>
              <a:ext cx="139994" cy="13999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924128" y="2796988"/>
              <a:ext cx="71294" cy="712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46"/>
          <p:cNvSpPr>
            <a:spLocks/>
          </p:cNvSpPr>
          <p:nvPr/>
        </p:nvSpPr>
        <p:spPr>
          <a:xfrm>
            <a:off x="4712075" y="1487129"/>
            <a:ext cx="767531" cy="983553"/>
          </a:xfrm>
          <a:prstGeom prst="roundRect">
            <a:avLst>
              <a:gd name="adj" fmla="val 1140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4" name="Rectangle 163"/>
          <p:cNvSpPr>
            <a:spLocks/>
          </p:cNvSpPr>
          <p:nvPr/>
        </p:nvSpPr>
        <p:spPr>
          <a:xfrm>
            <a:off x="4896604" y="3034933"/>
            <a:ext cx="3964673" cy="276999"/>
          </a:xfrm>
          <a:prstGeom prst="rect">
            <a:avLst/>
          </a:prstGeom>
        </p:spPr>
        <p:txBody>
          <a:bodyPr wrap="square">
            <a:spAutoFit/>
          </a:bodyPr>
          <a:lstStyle/>
          <a:p>
            <a:r>
              <a:rPr lang="en-US" sz="1200" dirty="0" err="1"/>
              <a:t>Eosino</a:t>
            </a:r>
            <a:r>
              <a:rPr lang="cs-CZ" sz="1200" dirty="0"/>
              <a:t>f</a:t>
            </a:r>
            <a:r>
              <a:rPr lang="en-US" sz="1200" dirty="0" err="1"/>
              <a:t>i</a:t>
            </a:r>
            <a:r>
              <a:rPr lang="cs-CZ" sz="1200" dirty="0"/>
              <a:t>lie  nejasného původu</a:t>
            </a:r>
            <a:endParaRPr lang="en-US" sz="1200" b="1" dirty="0"/>
          </a:p>
        </p:txBody>
      </p:sp>
      <p:sp>
        <p:nvSpPr>
          <p:cNvPr id="167" name="Rectangle 166"/>
          <p:cNvSpPr>
            <a:spLocks/>
          </p:cNvSpPr>
          <p:nvPr/>
        </p:nvSpPr>
        <p:spPr>
          <a:xfrm>
            <a:off x="4860032" y="3429000"/>
            <a:ext cx="3964673" cy="276999"/>
          </a:xfrm>
          <a:prstGeom prst="rect">
            <a:avLst/>
          </a:prstGeom>
        </p:spPr>
        <p:txBody>
          <a:bodyPr wrap="square">
            <a:spAutoFit/>
          </a:bodyPr>
          <a:lstStyle/>
          <a:p>
            <a:r>
              <a:rPr lang="cs-CZ" sz="1200" b="1" dirty="0"/>
              <a:t>Pozitivita fúzního genu </a:t>
            </a:r>
            <a:r>
              <a:rPr lang="en-GB" sz="1200" b="1" dirty="0"/>
              <a:t> FIP1L1-PDGFR</a:t>
            </a:r>
            <a:r>
              <a:rPr lang="en-GB" sz="1200" b="1" dirty="0">
                <a:sym typeface="Symbol" panose="05050102010706020507" pitchFamily="18" charset="2"/>
              </a:rPr>
              <a:t></a:t>
            </a:r>
            <a:r>
              <a:rPr lang="en-GB" sz="1200" b="1" dirty="0"/>
              <a:t>  tyrosine kinase</a:t>
            </a:r>
            <a:endParaRPr lang="en-US" sz="1200" dirty="0"/>
          </a:p>
        </p:txBody>
      </p:sp>
      <p:sp>
        <p:nvSpPr>
          <p:cNvPr id="168" name="Rectangle 167"/>
          <p:cNvSpPr>
            <a:spLocks/>
          </p:cNvSpPr>
          <p:nvPr/>
        </p:nvSpPr>
        <p:spPr>
          <a:xfrm>
            <a:off x="4885660" y="3819209"/>
            <a:ext cx="3964673" cy="461665"/>
          </a:xfrm>
          <a:prstGeom prst="rect">
            <a:avLst/>
          </a:prstGeom>
        </p:spPr>
        <p:txBody>
          <a:bodyPr wrap="square">
            <a:spAutoFit/>
          </a:bodyPr>
          <a:lstStyle/>
          <a:p>
            <a:r>
              <a:rPr lang="cs-CZ" sz="1200" dirty="0"/>
              <a:t>Hi</a:t>
            </a:r>
            <a:r>
              <a:rPr lang="en-US" sz="1200" dirty="0"/>
              <a:t>tor</a:t>
            </a:r>
            <a:r>
              <a:rPr lang="cs-CZ" sz="1200" dirty="0"/>
              <a:t>ie klinicky významného kardiálního poškození, těžká infekce, maůlignita</a:t>
            </a:r>
            <a:r>
              <a:rPr lang="en-US" sz="1200" dirty="0"/>
              <a:t>. </a:t>
            </a:r>
          </a:p>
        </p:txBody>
      </p:sp>
      <p:sp>
        <p:nvSpPr>
          <p:cNvPr id="174" name="Rectangle 173"/>
          <p:cNvSpPr>
            <a:spLocks/>
          </p:cNvSpPr>
          <p:nvPr/>
        </p:nvSpPr>
        <p:spPr>
          <a:xfrm>
            <a:off x="4885660" y="4399101"/>
            <a:ext cx="3964673" cy="461665"/>
          </a:xfrm>
          <a:prstGeom prst="rect">
            <a:avLst/>
          </a:prstGeom>
        </p:spPr>
        <p:txBody>
          <a:bodyPr wrap="square">
            <a:spAutoFit/>
          </a:bodyPr>
          <a:lstStyle/>
          <a:p>
            <a:r>
              <a:rPr lang="en-US" sz="1200" dirty="0"/>
              <a:t>P</a:t>
            </a:r>
            <a:r>
              <a:rPr lang="cs-CZ" sz="1200" dirty="0"/>
              <a:t>ředchozí léčba</a:t>
            </a:r>
            <a:r>
              <a:rPr lang="en-US" sz="1200" dirty="0"/>
              <a:t> mepolizumab</a:t>
            </a:r>
            <a:r>
              <a:rPr lang="cs-CZ" sz="1200" dirty="0"/>
              <a:t>em</a:t>
            </a:r>
            <a:r>
              <a:rPr lang="en-US" sz="1200" dirty="0"/>
              <a:t> (&lt; 4 </a:t>
            </a:r>
            <a:r>
              <a:rPr lang="cs-CZ" sz="1200" dirty="0"/>
              <a:t>měsíce</a:t>
            </a:r>
            <a:r>
              <a:rPr lang="en-US" sz="1200" dirty="0"/>
              <a:t>) </a:t>
            </a:r>
            <a:r>
              <a:rPr lang="cs-CZ" sz="1200" dirty="0"/>
              <a:t>nebo jinou</a:t>
            </a:r>
            <a:r>
              <a:rPr lang="en-US" sz="1200" dirty="0"/>
              <a:t> </a:t>
            </a:r>
            <a:r>
              <a:rPr lang="en-US" sz="1200" dirty="0" err="1"/>
              <a:t>mAbs</a:t>
            </a:r>
            <a:r>
              <a:rPr lang="en-US" sz="1200" dirty="0"/>
              <a:t> (&lt; 30 </a:t>
            </a:r>
            <a:r>
              <a:rPr lang="cs-CZ" sz="1200" dirty="0"/>
              <a:t>dní</a:t>
            </a:r>
            <a:r>
              <a:rPr lang="en-US" sz="1200" dirty="0"/>
              <a:t>) </a:t>
            </a:r>
            <a:r>
              <a:rPr lang="cs-CZ" sz="1200" dirty="0"/>
              <a:t>před randomizací</a:t>
            </a:r>
            <a:endParaRPr lang="en-US" sz="1200" dirty="0"/>
          </a:p>
        </p:txBody>
      </p:sp>
      <p:sp>
        <p:nvSpPr>
          <p:cNvPr id="51" name="Rounded Rectangle 50"/>
          <p:cNvSpPr/>
          <p:nvPr/>
        </p:nvSpPr>
        <p:spPr>
          <a:xfrm>
            <a:off x="1047751" y="1651761"/>
            <a:ext cx="3428999" cy="60774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ounded Rectangle 2"/>
          <p:cNvSpPr>
            <a:spLocks/>
          </p:cNvSpPr>
          <p:nvPr/>
        </p:nvSpPr>
        <p:spPr>
          <a:xfrm>
            <a:off x="338493" y="1447801"/>
            <a:ext cx="767531" cy="983553"/>
          </a:xfrm>
          <a:prstGeom prst="roundRect">
            <a:avLst>
              <a:gd name="adj" fmla="val 1140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244463" y="1785688"/>
            <a:ext cx="1883930" cy="230832"/>
          </a:xfrm>
          <a:prstGeom prst="rect">
            <a:avLst/>
          </a:prstGeom>
        </p:spPr>
        <p:txBody>
          <a:bodyPr wrap="square" lIns="0" tIns="0" rIns="0" bIns="0">
            <a:spAutoFit/>
          </a:bodyPr>
          <a:lstStyle/>
          <a:p>
            <a:r>
              <a:rPr lang="en-US" sz="1500" b="1" dirty="0">
                <a:solidFill>
                  <a:schemeClr val="bg1"/>
                </a:solidFill>
              </a:rPr>
              <a:t>Inclusion Criteria</a:t>
            </a:r>
          </a:p>
        </p:txBody>
      </p:sp>
      <p:sp>
        <p:nvSpPr>
          <p:cNvPr id="175" name="Rounded Rectangle 174"/>
          <p:cNvSpPr/>
          <p:nvPr/>
        </p:nvSpPr>
        <p:spPr>
          <a:xfrm>
            <a:off x="5421334" y="1691275"/>
            <a:ext cx="3428999" cy="60774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113"/>
          <p:cNvSpPr/>
          <p:nvPr/>
        </p:nvSpPr>
        <p:spPr>
          <a:xfrm>
            <a:off x="5618046" y="1825016"/>
            <a:ext cx="2005317" cy="230832"/>
          </a:xfrm>
          <a:prstGeom prst="rect">
            <a:avLst/>
          </a:prstGeom>
        </p:spPr>
        <p:txBody>
          <a:bodyPr wrap="square" lIns="0" tIns="0" rIns="0" bIns="0">
            <a:spAutoFit/>
          </a:bodyPr>
          <a:lstStyle/>
          <a:p>
            <a:r>
              <a:rPr lang="en-US" sz="1500" b="1" dirty="0">
                <a:solidFill>
                  <a:schemeClr val="bg1"/>
                </a:solidFill>
              </a:rPr>
              <a:t>Exclusion Criteria</a:t>
            </a:r>
          </a:p>
        </p:txBody>
      </p:sp>
      <p:cxnSp>
        <p:nvCxnSpPr>
          <p:cNvPr id="180" name="Straight Connector 179"/>
          <p:cNvCxnSpPr>
            <a:cxnSpLocks/>
          </p:cNvCxnSpPr>
          <p:nvPr/>
        </p:nvCxnSpPr>
        <p:spPr>
          <a:xfrm flipV="1">
            <a:off x="4591050" y="1793017"/>
            <a:ext cx="0" cy="3932265"/>
          </a:xfrm>
          <a:prstGeom prst="line">
            <a:avLst/>
          </a:prstGeom>
          <a:ln w="3175">
            <a:gradFill flip="none" rotWithShape="1">
              <a:gsLst>
                <a:gs pos="48000">
                  <a:schemeClr val="tx2"/>
                </a:gs>
                <a:gs pos="100000">
                  <a:schemeClr val="bg1">
                    <a:alpha val="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grpSp>
        <p:nvGrpSpPr>
          <p:cNvPr id="19" name="Group 182"/>
          <p:cNvGrpSpPr/>
          <p:nvPr/>
        </p:nvGrpSpPr>
        <p:grpSpPr>
          <a:xfrm>
            <a:off x="4712075" y="3150172"/>
            <a:ext cx="174984" cy="139995"/>
            <a:chOff x="796460" y="2762638"/>
            <a:chExt cx="233312" cy="139994"/>
          </a:xfrm>
        </p:grpSpPr>
        <p:sp>
          <p:nvSpPr>
            <p:cNvPr id="184" name="Rounded Rectangle 183"/>
            <p:cNvSpPr/>
            <p:nvPr/>
          </p:nvSpPr>
          <p:spPr>
            <a:xfrm>
              <a:off x="796460" y="2796988"/>
              <a:ext cx="186636" cy="8068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889778" y="2762638"/>
              <a:ext cx="139994" cy="13999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924128" y="2796988"/>
              <a:ext cx="71294" cy="712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86"/>
          <p:cNvGrpSpPr/>
          <p:nvPr/>
        </p:nvGrpSpPr>
        <p:grpSpPr>
          <a:xfrm>
            <a:off x="4712075" y="3465020"/>
            <a:ext cx="174984" cy="139995"/>
            <a:chOff x="796460" y="2762638"/>
            <a:chExt cx="233312" cy="139994"/>
          </a:xfrm>
        </p:grpSpPr>
        <p:sp>
          <p:nvSpPr>
            <p:cNvPr id="188" name="Rounded Rectangle 187"/>
            <p:cNvSpPr/>
            <p:nvPr/>
          </p:nvSpPr>
          <p:spPr>
            <a:xfrm>
              <a:off x="796460" y="2796988"/>
              <a:ext cx="186636" cy="8068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889778" y="2762638"/>
              <a:ext cx="139994" cy="13999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924128" y="2796988"/>
              <a:ext cx="71294" cy="712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90"/>
          <p:cNvGrpSpPr/>
          <p:nvPr/>
        </p:nvGrpSpPr>
        <p:grpSpPr>
          <a:xfrm>
            <a:off x="4712075" y="3925532"/>
            <a:ext cx="174984" cy="139995"/>
            <a:chOff x="796460" y="2762638"/>
            <a:chExt cx="233312" cy="139994"/>
          </a:xfrm>
        </p:grpSpPr>
        <p:sp>
          <p:nvSpPr>
            <p:cNvPr id="192" name="Rounded Rectangle 191"/>
            <p:cNvSpPr/>
            <p:nvPr/>
          </p:nvSpPr>
          <p:spPr>
            <a:xfrm>
              <a:off x="796460" y="2796988"/>
              <a:ext cx="186636" cy="8068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889778" y="2762638"/>
              <a:ext cx="139994" cy="13999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924128" y="2796988"/>
              <a:ext cx="71294" cy="712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94"/>
          <p:cNvGrpSpPr/>
          <p:nvPr/>
        </p:nvGrpSpPr>
        <p:grpSpPr>
          <a:xfrm>
            <a:off x="4712075" y="4522937"/>
            <a:ext cx="174984" cy="139995"/>
            <a:chOff x="796460" y="2762638"/>
            <a:chExt cx="233312" cy="139994"/>
          </a:xfrm>
        </p:grpSpPr>
        <p:sp>
          <p:nvSpPr>
            <p:cNvPr id="196" name="Rounded Rectangle 195"/>
            <p:cNvSpPr/>
            <p:nvPr/>
          </p:nvSpPr>
          <p:spPr>
            <a:xfrm>
              <a:off x="796460" y="2796988"/>
              <a:ext cx="186636" cy="8068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889778" y="2762638"/>
              <a:ext cx="139994" cy="13999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924128" y="2796988"/>
              <a:ext cx="71294" cy="712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097"/>
          <p:cNvGrpSpPr/>
          <p:nvPr/>
        </p:nvGrpSpPr>
        <p:grpSpPr>
          <a:xfrm>
            <a:off x="4896603" y="1527870"/>
            <a:ext cx="398474" cy="902068"/>
            <a:chOff x="6503404" y="1344965"/>
            <a:chExt cx="531298" cy="902068"/>
          </a:xfrm>
        </p:grpSpPr>
        <p:sp>
          <p:nvSpPr>
            <p:cNvPr id="87" name="Freeform 47"/>
            <p:cNvSpPr>
              <a:spLocks/>
            </p:cNvSpPr>
            <p:nvPr/>
          </p:nvSpPr>
          <p:spPr bwMode="auto">
            <a:xfrm>
              <a:off x="6503404" y="1344965"/>
              <a:ext cx="531298" cy="902068"/>
            </a:xfrm>
            <a:custGeom>
              <a:avLst/>
              <a:gdLst>
                <a:gd name="T0" fmla="*/ 7371 w 7800"/>
                <a:gd name="T1" fmla="*/ 13088 h 13266"/>
                <a:gd name="T2" fmla="*/ 7100 w 7800"/>
                <a:gd name="T3" fmla="*/ 12911 h 13266"/>
                <a:gd name="T4" fmla="*/ 7100 w 7800"/>
                <a:gd name="T5" fmla="*/ 6789 h 13266"/>
                <a:gd name="T6" fmla="*/ 7092 w 7800"/>
                <a:gd name="T7" fmla="*/ 666 h 13266"/>
                <a:gd name="T8" fmla="*/ 6796 w 7800"/>
                <a:gd name="T9" fmla="*/ 855 h 13266"/>
                <a:gd name="T10" fmla="*/ 6317 w 7800"/>
                <a:gd name="T11" fmla="*/ 1169 h 13266"/>
                <a:gd name="T12" fmla="*/ 5800 w 7800"/>
                <a:gd name="T13" fmla="*/ 1508 h 13266"/>
                <a:gd name="T14" fmla="*/ 5313 w 7800"/>
                <a:gd name="T15" fmla="*/ 1827 h 13266"/>
                <a:gd name="T16" fmla="*/ 5150 w 7800"/>
                <a:gd name="T17" fmla="*/ 1932 h 13266"/>
                <a:gd name="T18" fmla="*/ 5146 w 7800"/>
                <a:gd name="T19" fmla="*/ 2795 h 13266"/>
                <a:gd name="T20" fmla="*/ 5117 w 7800"/>
                <a:gd name="T21" fmla="*/ 3655 h 13266"/>
                <a:gd name="T22" fmla="*/ 4992 w 7800"/>
                <a:gd name="T23" fmla="*/ 3623 h 13266"/>
                <a:gd name="T24" fmla="*/ 4517 w 7800"/>
                <a:gd name="T25" fmla="*/ 3615 h 13266"/>
                <a:gd name="T26" fmla="*/ 3799 w 7800"/>
                <a:gd name="T27" fmla="*/ 4260 h 13266"/>
                <a:gd name="T28" fmla="*/ 3950 w 7800"/>
                <a:gd name="T29" fmla="*/ 5202 h 13266"/>
                <a:gd name="T30" fmla="*/ 4806 w 7800"/>
                <a:gd name="T31" fmla="*/ 5594 h 13266"/>
                <a:gd name="T32" fmla="*/ 4971 w 7800"/>
                <a:gd name="T33" fmla="*/ 5573 h 13266"/>
                <a:gd name="T34" fmla="*/ 5018 w 7800"/>
                <a:gd name="T35" fmla="*/ 5562 h 13266"/>
                <a:gd name="T36" fmla="*/ 4968 w 7800"/>
                <a:gd name="T37" fmla="*/ 5644 h 13266"/>
                <a:gd name="T38" fmla="*/ 4880 w 7800"/>
                <a:gd name="T39" fmla="*/ 6491 h 13266"/>
                <a:gd name="T40" fmla="*/ 4916 w 7800"/>
                <a:gd name="T41" fmla="*/ 6766 h 13266"/>
                <a:gd name="T42" fmla="*/ 4862 w 7800"/>
                <a:gd name="T43" fmla="*/ 6925 h 13266"/>
                <a:gd name="T44" fmla="*/ 4821 w 7800"/>
                <a:gd name="T45" fmla="*/ 7041 h 13266"/>
                <a:gd name="T46" fmla="*/ 4240 w 7800"/>
                <a:gd name="T47" fmla="*/ 7336 h 13266"/>
                <a:gd name="T48" fmla="*/ 3590 w 7800"/>
                <a:gd name="T49" fmla="*/ 7689 h 13266"/>
                <a:gd name="T50" fmla="*/ 3457 w 7800"/>
                <a:gd name="T51" fmla="*/ 8158 h 13266"/>
                <a:gd name="T52" fmla="*/ 3893 w 7800"/>
                <a:gd name="T53" fmla="*/ 8483 h 13266"/>
                <a:gd name="T54" fmla="*/ 4584 w 7800"/>
                <a:gd name="T55" fmla="*/ 8183 h 13266"/>
                <a:gd name="T56" fmla="*/ 5087 w 7800"/>
                <a:gd name="T57" fmla="*/ 7946 h 13266"/>
                <a:gd name="T58" fmla="*/ 5076 w 7800"/>
                <a:gd name="T59" fmla="*/ 8227 h 13266"/>
                <a:gd name="T60" fmla="*/ 5058 w 7800"/>
                <a:gd name="T61" fmla="*/ 8496 h 13266"/>
                <a:gd name="T62" fmla="*/ 4570 w 7800"/>
                <a:gd name="T63" fmla="*/ 9016 h 13266"/>
                <a:gd name="T64" fmla="*/ 4044 w 7800"/>
                <a:gd name="T65" fmla="*/ 9597 h 13266"/>
                <a:gd name="T66" fmla="*/ 3750 w 7800"/>
                <a:gd name="T67" fmla="*/ 10832 h 13266"/>
                <a:gd name="T68" fmla="*/ 3540 w 7800"/>
                <a:gd name="T69" fmla="*/ 11853 h 13266"/>
                <a:gd name="T70" fmla="*/ 1766 w 7800"/>
                <a:gd name="T71" fmla="*/ 11866 h 13266"/>
                <a:gd name="T72" fmla="*/ 0 w 7800"/>
                <a:gd name="T73" fmla="*/ 11866 h 13266"/>
                <a:gd name="T74" fmla="*/ 0 w 7800"/>
                <a:gd name="T75" fmla="*/ 6833 h 13266"/>
                <a:gd name="T76" fmla="*/ 0 w 7800"/>
                <a:gd name="T77" fmla="*/ 1800 h 13266"/>
                <a:gd name="T78" fmla="*/ 2465 w 7800"/>
                <a:gd name="T79" fmla="*/ 1800 h 13266"/>
                <a:gd name="T80" fmla="*/ 4936 w 7800"/>
                <a:gd name="T81" fmla="*/ 1787 h 13266"/>
                <a:gd name="T82" fmla="*/ 5683 w 7800"/>
                <a:gd name="T83" fmla="*/ 1283 h 13266"/>
                <a:gd name="T84" fmla="*/ 7200 w 7800"/>
                <a:gd name="T85" fmla="*/ 290 h 13266"/>
                <a:gd name="T86" fmla="*/ 7654 w 7800"/>
                <a:gd name="T87" fmla="*/ 0 h 13266"/>
                <a:gd name="T88" fmla="*/ 7732 w 7800"/>
                <a:gd name="T89" fmla="*/ 99 h 13266"/>
                <a:gd name="T90" fmla="*/ 7799 w 7800"/>
                <a:gd name="T91" fmla="*/ 197 h 13266"/>
                <a:gd name="T92" fmla="*/ 7579 w 7800"/>
                <a:gd name="T93" fmla="*/ 344 h 13266"/>
                <a:gd name="T94" fmla="*/ 7358 w 7800"/>
                <a:gd name="T95" fmla="*/ 491 h 13266"/>
                <a:gd name="T96" fmla="*/ 7358 w 7800"/>
                <a:gd name="T97" fmla="*/ 6633 h 13266"/>
                <a:gd name="T98" fmla="*/ 7358 w 7800"/>
                <a:gd name="T99" fmla="*/ 12775 h 13266"/>
                <a:gd name="T100" fmla="*/ 7579 w 7800"/>
                <a:gd name="T101" fmla="*/ 12922 h 13266"/>
                <a:gd name="T102" fmla="*/ 7800 w 7800"/>
                <a:gd name="T103" fmla="*/ 13068 h 13266"/>
                <a:gd name="T104" fmla="*/ 7733 w 7800"/>
                <a:gd name="T105" fmla="*/ 13167 h 13266"/>
                <a:gd name="T106" fmla="*/ 7654 w 7800"/>
                <a:gd name="T107" fmla="*/ 13266 h 13266"/>
                <a:gd name="T108" fmla="*/ 7371 w 7800"/>
                <a:gd name="T109" fmla="*/ 13088 h 1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00" h="13266">
                  <a:moveTo>
                    <a:pt x="7371" y="13088"/>
                  </a:moveTo>
                  <a:lnTo>
                    <a:pt x="7100" y="12911"/>
                  </a:lnTo>
                  <a:lnTo>
                    <a:pt x="7100" y="6789"/>
                  </a:lnTo>
                  <a:cubicBezTo>
                    <a:pt x="7100" y="3421"/>
                    <a:pt x="7097" y="666"/>
                    <a:pt x="7092" y="666"/>
                  </a:cubicBezTo>
                  <a:cubicBezTo>
                    <a:pt x="7088" y="666"/>
                    <a:pt x="6955" y="751"/>
                    <a:pt x="6796" y="855"/>
                  </a:cubicBezTo>
                  <a:cubicBezTo>
                    <a:pt x="6638" y="959"/>
                    <a:pt x="6422" y="1101"/>
                    <a:pt x="6317" y="1169"/>
                  </a:cubicBezTo>
                  <a:cubicBezTo>
                    <a:pt x="6211" y="1238"/>
                    <a:pt x="5979" y="1391"/>
                    <a:pt x="5800" y="1508"/>
                  </a:cubicBezTo>
                  <a:cubicBezTo>
                    <a:pt x="5621" y="1626"/>
                    <a:pt x="5402" y="1769"/>
                    <a:pt x="5313" y="1827"/>
                  </a:cubicBezTo>
                  <a:lnTo>
                    <a:pt x="5150" y="1932"/>
                  </a:lnTo>
                  <a:lnTo>
                    <a:pt x="5146" y="2795"/>
                  </a:lnTo>
                  <a:cubicBezTo>
                    <a:pt x="5142" y="3551"/>
                    <a:pt x="5139" y="3658"/>
                    <a:pt x="5117" y="3655"/>
                  </a:cubicBezTo>
                  <a:cubicBezTo>
                    <a:pt x="5103" y="3653"/>
                    <a:pt x="5047" y="3639"/>
                    <a:pt x="4992" y="3623"/>
                  </a:cubicBezTo>
                  <a:cubicBezTo>
                    <a:pt x="4871" y="3588"/>
                    <a:pt x="4645" y="3584"/>
                    <a:pt x="4517" y="3615"/>
                  </a:cubicBezTo>
                  <a:cubicBezTo>
                    <a:pt x="4195" y="3692"/>
                    <a:pt x="3900" y="3958"/>
                    <a:pt x="3799" y="4260"/>
                  </a:cubicBezTo>
                  <a:cubicBezTo>
                    <a:pt x="3690" y="4588"/>
                    <a:pt x="3745" y="4929"/>
                    <a:pt x="3950" y="5202"/>
                  </a:cubicBezTo>
                  <a:cubicBezTo>
                    <a:pt x="4147" y="5464"/>
                    <a:pt x="4491" y="5622"/>
                    <a:pt x="4806" y="5594"/>
                  </a:cubicBezTo>
                  <a:cubicBezTo>
                    <a:pt x="4872" y="5588"/>
                    <a:pt x="4946" y="5579"/>
                    <a:pt x="4971" y="5573"/>
                  </a:cubicBezTo>
                  <a:lnTo>
                    <a:pt x="5018" y="5562"/>
                  </a:lnTo>
                  <a:lnTo>
                    <a:pt x="4968" y="5644"/>
                  </a:lnTo>
                  <a:cubicBezTo>
                    <a:pt x="4830" y="5870"/>
                    <a:pt x="4803" y="6125"/>
                    <a:pt x="4880" y="6491"/>
                  </a:cubicBezTo>
                  <a:cubicBezTo>
                    <a:pt x="4911" y="6642"/>
                    <a:pt x="4924" y="6740"/>
                    <a:pt x="4916" y="6766"/>
                  </a:cubicBezTo>
                  <a:cubicBezTo>
                    <a:pt x="4909" y="6789"/>
                    <a:pt x="4884" y="6861"/>
                    <a:pt x="4862" y="6925"/>
                  </a:cubicBezTo>
                  <a:lnTo>
                    <a:pt x="4821" y="7041"/>
                  </a:lnTo>
                  <a:lnTo>
                    <a:pt x="4240" y="7336"/>
                  </a:lnTo>
                  <a:cubicBezTo>
                    <a:pt x="3918" y="7498"/>
                    <a:pt x="3628" y="7656"/>
                    <a:pt x="3590" y="7689"/>
                  </a:cubicBezTo>
                  <a:cubicBezTo>
                    <a:pt x="3459" y="7802"/>
                    <a:pt x="3407" y="7985"/>
                    <a:pt x="3457" y="8158"/>
                  </a:cubicBezTo>
                  <a:cubicBezTo>
                    <a:pt x="3510" y="8338"/>
                    <a:pt x="3704" y="8483"/>
                    <a:pt x="3893" y="8483"/>
                  </a:cubicBezTo>
                  <a:cubicBezTo>
                    <a:pt x="3977" y="8483"/>
                    <a:pt x="4056" y="8449"/>
                    <a:pt x="4584" y="8183"/>
                  </a:cubicBezTo>
                  <a:cubicBezTo>
                    <a:pt x="4858" y="8046"/>
                    <a:pt x="5084" y="7939"/>
                    <a:pt x="5087" y="7946"/>
                  </a:cubicBezTo>
                  <a:cubicBezTo>
                    <a:pt x="5090" y="7953"/>
                    <a:pt x="5085" y="8079"/>
                    <a:pt x="5076" y="8227"/>
                  </a:cubicBezTo>
                  <a:lnTo>
                    <a:pt x="5058" y="8496"/>
                  </a:lnTo>
                  <a:lnTo>
                    <a:pt x="4570" y="9016"/>
                  </a:lnTo>
                  <a:cubicBezTo>
                    <a:pt x="4302" y="9302"/>
                    <a:pt x="4065" y="9563"/>
                    <a:pt x="4044" y="9597"/>
                  </a:cubicBezTo>
                  <a:cubicBezTo>
                    <a:pt x="3980" y="9698"/>
                    <a:pt x="3960" y="9783"/>
                    <a:pt x="3750" y="10832"/>
                  </a:cubicBezTo>
                  <a:cubicBezTo>
                    <a:pt x="3639" y="11387"/>
                    <a:pt x="3544" y="11846"/>
                    <a:pt x="3540" y="11853"/>
                  </a:cubicBezTo>
                  <a:cubicBezTo>
                    <a:pt x="3535" y="11861"/>
                    <a:pt x="2737" y="11866"/>
                    <a:pt x="1766" y="11866"/>
                  </a:cubicBezTo>
                  <a:lnTo>
                    <a:pt x="0" y="11866"/>
                  </a:lnTo>
                  <a:lnTo>
                    <a:pt x="0" y="6833"/>
                  </a:lnTo>
                  <a:lnTo>
                    <a:pt x="0" y="1800"/>
                  </a:lnTo>
                  <a:lnTo>
                    <a:pt x="2465" y="1800"/>
                  </a:lnTo>
                  <a:cubicBezTo>
                    <a:pt x="3821" y="1800"/>
                    <a:pt x="4933" y="1794"/>
                    <a:pt x="4936" y="1787"/>
                  </a:cubicBezTo>
                  <a:cubicBezTo>
                    <a:pt x="4944" y="1767"/>
                    <a:pt x="5030" y="1710"/>
                    <a:pt x="5683" y="1283"/>
                  </a:cubicBezTo>
                  <a:cubicBezTo>
                    <a:pt x="6308" y="876"/>
                    <a:pt x="6489" y="757"/>
                    <a:pt x="7200" y="290"/>
                  </a:cubicBezTo>
                  <a:cubicBezTo>
                    <a:pt x="7443" y="131"/>
                    <a:pt x="7647" y="0"/>
                    <a:pt x="7654" y="0"/>
                  </a:cubicBezTo>
                  <a:cubicBezTo>
                    <a:pt x="7660" y="0"/>
                    <a:pt x="7696" y="44"/>
                    <a:pt x="7732" y="99"/>
                  </a:cubicBezTo>
                  <a:lnTo>
                    <a:pt x="7799" y="197"/>
                  </a:lnTo>
                  <a:lnTo>
                    <a:pt x="7579" y="344"/>
                  </a:lnTo>
                  <a:lnTo>
                    <a:pt x="7358" y="491"/>
                  </a:lnTo>
                  <a:lnTo>
                    <a:pt x="7358" y="6633"/>
                  </a:lnTo>
                  <a:lnTo>
                    <a:pt x="7358" y="12775"/>
                  </a:lnTo>
                  <a:lnTo>
                    <a:pt x="7579" y="12922"/>
                  </a:lnTo>
                  <a:lnTo>
                    <a:pt x="7800" y="13068"/>
                  </a:lnTo>
                  <a:lnTo>
                    <a:pt x="7733" y="13167"/>
                  </a:lnTo>
                  <a:cubicBezTo>
                    <a:pt x="7696" y="13222"/>
                    <a:pt x="7660" y="13266"/>
                    <a:pt x="7654" y="13266"/>
                  </a:cubicBezTo>
                  <a:cubicBezTo>
                    <a:pt x="7647" y="13266"/>
                    <a:pt x="7520" y="13186"/>
                    <a:pt x="7371" y="13088"/>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8" name="Freeform 48"/>
            <p:cNvSpPr>
              <a:spLocks/>
            </p:cNvSpPr>
            <p:nvPr/>
          </p:nvSpPr>
          <p:spPr bwMode="auto">
            <a:xfrm>
              <a:off x="6527363" y="1743888"/>
              <a:ext cx="25756" cy="146152"/>
            </a:xfrm>
            <a:custGeom>
              <a:avLst/>
              <a:gdLst>
                <a:gd name="T0" fmla="*/ 381 w 381"/>
                <a:gd name="T1" fmla="*/ 1076 h 2151"/>
                <a:gd name="T2" fmla="*/ 381 w 381"/>
                <a:gd name="T3" fmla="*/ 0 h 2151"/>
                <a:gd name="T4" fmla="*/ 194 w 381"/>
                <a:gd name="T5" fmla="*/ 5 h 2151"/>
                <a:gd name="T6" fmla="*/ 6 w 381"/>
                <a:gd name="T7" fmla="*/ 10 h 2151"/>
                <a:gd name="T8" fmla="*/ 2 w 381"/>
                <a:gd name="T9" fmla="*/ 1060 h 2151"/>
                <a:gd name="T10" fmla="*/ 6 w 381"/>
                <a:gd name="T11" fmla="*/ 2131 h 2151"/>
                <a:gd name="T12" fmla="*/ 197 w 381"/>
                <a:gd name="T13" fmla="*/ 2151 h 2151"/>
                <a:gd name="T14" fmla="*/ 381 w 381"/>
                <a:gd name="T15" fmla="*/ 2151 h 2151"/>
                <a:gd name="T16" fmla="*/ 381 w 381"/>
                <a:gd name="T17" fmla="*/ 1076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2151">
                  <a:moveTo>
                    <a:pt x="381" y="1076"/>
                  </a:moveTo>
                  <a:lnTo>
                    <a:pt x="381" y="0"/>
                  </a:lnTo>
                  <a:lnTo>
                    <a:pt x="194" y="5"/>
                  </a:lnTo>
                  <a:lnTo>
                    <a:pt x="6" y="10"/>
                  </a:lnTo>
                  <a:lnTo>
                    <a:pt x="2" y="1060"/>
                  </a:lnTo>
                  <a:cubicBezTo>
                    <a:pt x="0" y="1637"/>
                    <a:pt x="1" y="2119"/>
                    <a:pt x="6" y="2131"/>
                  </a:cubicBezTo>
                  <a:cubicBezTo>
                    <a:pt x="11" y="2146"/>
                    <a:pt x="66" y="2151"/>
                    <a:pt x="197" y="2151"/>
                  </a:cubicBezTo>
                  <a:lnTo>
                    <a:pt x="381" y="2151"/>
                  </a:lnTo>
                  <a:lnTo>
                    <a:pt x="381" y="1076"/>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9" name="Freeform 49"/>
            <p:cNvSpPr>
              <a:spLocks/>
            </p:cNvSpPr>
            <p:nvPr/>
          </p:nvSpPr>
          <p:spPr bwMode="auto">
            <a:xfrm>
              <a:off x="6755576" y="1712740"/>
              <a:ext cx="219228" cy="476790"/>
            </a:xfrm>
            <a:custGeom>
              <a:avLst/>
              <a:gdLst>
                <a:gd name="T0" fmla="*/ 346 w 3217"/>
                <a:gd name="T1" fmla="*/ 6984 h 7012"/>
                <a:gd name="T2" fmla="*/ 0 w 3217"/>
                <a:gd name="T3" fmla="*/ 6548 h 7012"/>
                <a:gd name="T4" fmla="*/ 446 w 3217"/>
                <a:gd name="T5" fmla="*/ 4322 h 7012"/>
                <a:gd name="T6" fmla="*/ 994 w 3217"/>
                <a:gd name="T7" fmla="*/ 3700 h 7012"/>
                <a:gd name="T8" fmla="*/ 1510 w 3217"/>
                <a:gd name="T9" fmla="*/ 3150 h 7012"/>
                <a:gd name="T10" fmla="*/ 1532 w 3217"/>
                <a:gd name="T11" fmla="*/ 2840 h 7012"/>
                <a:gd name="T12" fmla="*/ 1543 w 3217"/>
                <a:gd name="T13" fmla="*/ 2454 h 7012"/>
                <a:gd name="T14" fmla="*/ 1532 w 3217"/>
                <a:gd name="T15" fmla="*/ 2378 h 7012"/>
                <a:gd name="T16" fmla="*/ 1634 w 3217"/>
                <a:gd name="T17" fmla="*/ 2324 h 7012"/>
                <a:gd name="T18" fmla="*/ 2072 w 3217"/>
                <a:gd name="T19" fmla="*/ 1483 h 7012"/>
                <a:gd name="T20" fmla="*/ 2261 w 3217"/>
                <a:gd name="T21" fmla="*/ 829 h 7012"/>
                <a:gd name="T22" fmla="*/ 1667 w 3217"/>
                <a:gd name="T23" fmla="*/ 540 h 7012"/>
                <a:gd name="T24" fmla="*/ 1441 w 3217"/>
                <a:gd name="T25" fmla="*/ 922 h 7012"/>
                <a:gd name="T26" fmla="*/ 1349 w 3217"/>
                <a:gd name="T27" fmla="*/ 1122 h 7012"/>
                <a:gd name="T28" fmla="*/ 1307 w 3217"/>
                <a:gd name="T29" fmla="*/ 928 h 7012"/>
                <a:gd name="T30" fmla="*/ 1297 w 3217"/>
                <a:gd name="T31" fmla="*/ 621 h 7012"/>
                <a:gd name="T32" fmla="*/ 1644 w 3217"/>
                <a:gd name="T33" fmla="*/ 109 h 7012"/>
                <a:gd name="T34" fmla="*/ 2904 w 3217"/>
                <a:gd name="T35" fmla="*/ 570 h 7012"/>
                <a:gd name="T36" fmla="*/ 3125 w 3217"/>
                <a:gd name="T37" fmla="*/ 779 h 7012"/>
                <a:gd name="T38" fmla="*/ 3217 w 3217"/>
                <a:gd name="T39" fmla="*/ 881 h 7012"/>
                <a:gd name="T40" fmla="*/ 3217 w 3217"/>
                <a:gd name="T41" fmla="*/ 1487 h 7012"/>
                <a:gd name="T42" fmla="*/ 3176 w 3217"/>
                <a:gd name="T43" fmla="*/ 2029 h 7012"/>
                <a:gd name="T44" fmla="*/ 2860 w 3217"/>
                <a:gd name="T45" fmla="*/ 1425 h 7012"/>
                <a:gd name="T46" fmla="*/ 2858 w 3217"/>
                <a:gd name="T47" fmla="*/ 1496 h 7012"/>
                <a:gd name="T48" fmla="*/ 2901 w 3217"/>
                <a:gd name="T49" fmla="*/ 2508 h 7012"/>
                <a:gd name="T50" fmla="*/ 2734 w 3217"/>
                <a:gd name="T51" fmla="*/ 3194 h 7012"/>
                <a:gd name="T52" fmla="*/ 2225 w 3217"/>
                <a:gd name="T53" fmla="*/ 3768 h 7012"/>
                <a:gd name="T54" fmla="*/ 1539 w 3217"/>
                <a:gd name="T55" fmla="*/ 4499 h 7012"/>
                <a:gd name="T56" fmla="*/ 1304 w 3217"/>
                <a:gd name="T57" fmla="*/ 4750 h 7012"/>
                <a:gd name="T58" fmla="*/ 1227 w 3217"/>
                <a:gd name="T59" fmla="*/ 5133 h 7012"/>
                <a:gd name="T60" fmla="*/ 890 w 3217"/>
                <a:gd name="T61" fmla="*/ 6730 h 7012"/>
                <a:gd name="T62" fmla="*/ 576 w 3217"/>
                <a:gd name="T63" fmla="*/ 6986 h 7012"/>
                <a:gd name="T64" fmla="*/ 346 w 3217"/>
                <a:gd name="T65" fmla="*/ 6984 h 7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7" h="7012">
                  <a:moveTo>
                    <a:pt x="346" y="6984"/>
                  </a:moveTo>
                  <a:cubicBezTo>
                    <a:pt x="153" y="6931"/>
                    <a:pt x="0" y="6738"/>
                    <a:pt x="0" y="6548"/>
                  </a:cubicBezTo>
                  <a:cubicBezTo>
                    <a:pt x="0" y="6432"/>
                    <a:pt x="404" y="4417"/>
                    <a:pt x="446" y="4322"/>
                  </a:cubicBezTo>
                  <a:cubicBezTo>
                    <a:pt x="467" y="4274"/>
                    <a:pt x="651" y="4066"/>
                    <a:pt x="994" y="3700"/>
                  </a:cubicBezTo>
                  <a:lnTo>
                    <a:pt x="1510" y="3150"/>
                  </a:lnTo>
                  <a:lnTo>
                    <a:pt x="1532" y="2840"/>
                  </a:lnTo>
                  <a:cubicBezTo>
                    <a:pt x="1545" y="2669"/>
                    <a:pt x="1549" y="2496"/>
                    <a:pt x="1543" y="2454"/>
                  </a:cubicBezTo>
                  <a:lnTo>
                    <a:pt x="1532" y="2378"/>
                  </a:lnTo>
                  <a:lnTo>
                    <a:pt x="1634" y="2324"/>
                  </a:lnTo>
                  <a:cubicBezTo>
                    <a:pt x="1805" y="2232"/>
                    <a:pt x="1800" y="2242"/>
                    <a:pt x="2072" y="1483"/>
                  </a:cubicBezTo>
                  <a:cubicBezTo>
                    <a:pt x="2270" y="931"/>
                    <a:pt x="2271" y="925"/>
                    <a:pt x="2261" y="829"/>
                  </a:cubicBezTo>
                  <a:cubicBezTo>
                    <a:pt x="2232" y="539"/>
                    <a:pt x="1904" y="380"/>
                    <a:pt x="1667" y="540"/>
                  </a:cubicBezTo>
                  <a:cubicBezTo>
                    <a:pt x="1572" y="604"/>
                    <a:pt x="1534" y="669"/>
                    <a:pt x="1441" y="922"/>
                  </a:cubicBezTo>
                  <a:cubicBezTo>
                    <a:pt x="1394" y="1052"/>
                    <a:pt x="1356" y="1135"/>
                    <a:pt x="1349" y="1122"/>
                  </a:cubicBezTo>
                  <a:cubicBezTo>
                    <a:pt x="1342" y="1110"/>
                    <a:pt x="1323" y="1023"/>
                    <a:pt x="1307" y="928"/>
                  </a:cubicBezTo>
                  <a:cubicBezTo>
                    <a:pt x="1281" y="780"/>
                    <a:pt x="1280" y="736"/>
                    <a:pt x="1297" y="621"/>
                  </a:cubicBezTo>
                  <a:cubicBezTo>
                    <a:pt x="1334" y="361"/>
                    <a:pt x="1458" y="179"/>
                    <a:pt x="1644" y="109"/>
                  </a:cubicBezTo>
                  <a:cubicBezTo>
                    <a:pt x="1931" y="0"/>
                    <a:pt x="2446" y="189"/>
                    <a:pt x="2904" y="570"/>
                  </a:cubicBezTo>
                  <a:cubicBezTo>
                    <a:pt x="2975" y="629"/>
                    <a:pt x="3074" y="723"/>
                    <a:pt x="3125" y="779"/>
                  </a:cubicBezTo>
                  <a:lnTo>
                    <a:pt x="3217" y="881"/>
                  </a:lnTo>
                  <a:lnTo>
                    <a:pt x="3217" y="1487"/>
                  </a:lnTo>
                  <a:cubicBezTo>
                    <a:pt x="3217" y="2048"/>
                    <a:pt x="3208" y="2160"/>
                    <a:pt x="3176" y="2029"/>
                  </a:cubicBezTo>
                  <a:cubicBezTo>
                    <a:pt x="3142" y="1897"/>
                    <a:pt x="2897" y="1426"/>
                    <a:pt x="2860" y="1425"/>
                  </a:cubicBezTo>
                  <a:cubicBezTo>
                    <a:pt x="2852" y="1425"/>
                    <a:pt x="2851" y="1457"/>
                    <a:pt x="2858" y="1496"/>
                  </a:cubicBezTo>
                  <a:cubicBezTo>
                    <a:pt x="2914" y="1832"/>
                    <a:pt x="2927" y="2133"/>
                    <a:pt x="2901" y="2508"/>
                  </a:cubicBezTo>
                  <a:cubicBezTo>
                    <a:pt x="2875" y="2898"/>
                    <a:pt x="2846" y="3017"/>
                    <a:pt x="2734" y="3194"/>
                  </a:cubicBezTo>
                  <a:cubicBezTo>
                    <a:pt x="2702" y="3246"/>
                    <a:pt x="2472" y="3504"/>
                    <a:pt x="2225" y="3768"/>
                  </a:cubicBezTo>
                  <a:cubicBezTo>
                    <a:pt x="1977" y="4031"/>
                    <a:pt x="1669" y="4360"/>
                    <a:pt x="1539" y="4499"/>
                  </a:cubicBezTo>
                  <a:lnTo>
                    <a:pt x="1304" y="4750"/>
                  </a:lnTo>
                  <a:lnTo>
                    <a:pt x="1227" y="5133"/>
                  </a:lnTo>
                  <a:cubicBezTo>
                    <a:pt x="995" y="6302"/>
                    <a:pt x="915" y="6681"/>
                    <a:pt x="890" y="6730"/>
                  </a:cubicBezTo>
                  <a:cubicBezTo>
                    <a:pt x="817" y="6872"/>
                    <a:pt x="727" y="6946"/>
                    <a:pt x="576" y="6986"/>
                  </a:cubicBezTo>
                  <a:cubicBezTo>
                    <a:pt x="475" y="7012"/>
                    <a:pt x="449" y="7012"/>
                    <a:pt x="346" y="6984"/>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80" name="Freeform 50"/>
            <p:cNvSpPr>
              <a:spLocks/>
            </p:cNvSpPr>
            <p:nvPr/>
          </p:nvSpPr>
          <p:spPr bwMode="auto">
            <a:xfrm>
              <a:off x="6865190" y="1949938"/>
              <a:ext cx="109614" cy="243786"/>
            </a:xfrm>
            <a:custGeom>
              <a:avLst/>
              <a:gdLst>
                <a:gd name="T0" fmla="*/ 1469 w 1612"/>
                <a:gd name="T1" fmla="*/ 3489 h 3583"/>
                <a:gd name="T2" fmla="*/ 1224 w 1612"/>
                <a:gd name="T3" fmla="*/ 3325 h 3583"/>
                <a:gd name="T4" fmla="*/ 54 w 1612"/>
                <a:gd name="T5" fmla="*/ 1771 h 3583"/>
                <a:gd name="T6" fmla="*/ 15 w 1612"/>
                <a:gd name="T7" fmla="*/ 1295 h 3583"/>
                <a:gd name="T8" fmla="*/ 65 w 1612"/>
                <a:gd name="T9" fmla="*/ 1000 h 3583"/>
                <a:gd name="T10" fmla="*/ 551 w 1612"/>
                <a:gd name="T11" fmla="*/ 476 h 3583"/>
                <a:gd name="T12" fmla="*/ 1007 w 1612"/>
                <a:gd name="T13" fmla="*/ 49 h 3583"/>
                <a:gd name="T14" fmla="*/ 986 w 1612"/>
                <a:gd name="T15" fmla="*/ 622 h 3583"/>
                <a:gd name="T16" fmla="*/ 960 w 1612"/>
                <a:gd name="T17" fmla="*/ 1283 h 3583"/>
                <a:gd name="T18" fmla="*/ 960 w 1612"/>
                <a:gd name="T19" fmla="*/ 1423 h 3583"/>
                <a:gd name="T20" fmla="*/ 1137 w 1612"/>
                <a:gd name="T21" fmla="*/ 1657 h 3583"/>
                <a:gd name="T22" fmla="*/ 1462 w 1612"/>
                <a:gd name="T23" fmla="*/ 2086 h 3583"/>
                <a:gd name="T24" fmla="*/ 1610 w 1612"/>
                <a:gd name="T25" fmla="*/ 2280 h 3583"/>
                <a:gd name="T26" fmla="*/ 1606 w 1612"/>
                <a:gd name="T27" fmla="*/ 2894 h 3583"/>
                <a:gd name="T28" fmla="*/ 1469 w 1612"/>
                <a:gd name="T29" fmla="*/ 3489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2" h="3583">
                  <a:moveTo>
                    <a:pt x="1469" y="3489"/>
                  </a:moveTo>
                  <a:cubicBezTo>
                    <a:pt x="1369" y="3458"/>
                    <a:pt x="1301" y="3413"/>
                    <a:pt x="1224" y="3325"/>
                  </a:cubicBezTo>
                  <a:cubicBezTo>
                    <a:pt x="1128" y="3215"/>
                    <a:pt x="83" y="1829"/>
                    <a:pt x="54" y="1771"/>
                  </a:cubicBezTo>
                  <a:cubicBezTo>
                    <a:pt x="10" y="1687"/>
                    <a:pt x="0" y="1564"/>
                    <a:pt x="15" y="1295"/>
                  </a:cubicBezTo>
                  <a:cubicBezTo>
                    <a:pt x="26" y="1073"/>
                    <a:pt x="32" y="1040"/>
                    <a:pt x="65" y="1000"/>
                  </a:cubicBezTo>
                  <a:cubicBezTo>
                    <a:pt x="85" y="975"/>
                    <a:pt x="304" y="739"/>
                    <a:pt x="551" y="476"/>
                  </a:cubicBezTo>
                  <a:cubicBezTo>
                    <a:pt x="978" y="22"/>
                    <a:pt x="1002" y="0"/>
                    <a:pt x="1007" y="49"/>
                  </a:cubicBezTo>
                  <a:cubicBezTo>
                    <a:pt x="1009" y="77"/>
                    <a:pt x="1000" y="335"/>
                    <a:pt x="986" y="622"/>
                  </a:cubicBezTo>
                  <a:cubicBezTo>
                    <a:pt x="971" y="909"/>
                    <a:pt x="960" y="1207"/>
                    <a:pt x="960" y="1283"/>
                  </a:cubicBezTo>
                  <a:lnTo>
                    <a:pt x="960" y="1423"/>
                  </a:lnTo>
                  <a:lnTo>
                    <a:pt x="1137" y="1657"/>
                  </a:lnTo>
                  <a:cubicBezTo>
                    <a:pt x="1235" y="1786"/>
                    <a:pt x="1381" y="1979"/>
                    <a:pt x="1462" y="2086"/>
                  </a:cubicBezTo>
                  <a:lnTo>
                    <a:pt x="1610" y="2280"/>
                  </a:lnTo>
                  <a:lnTo>
                    <a:pt x="1606" y="2894"/>
                  </a:lnTo>
                  <a:cubicBezTo>
                    <a:pt x="1601" y="3583"/>
                    <a:pt x="1612" y="3533"/>
                    <a:pt x="1469" y="348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81" name="Freeform 51"/>
            <p:cNvSpPr>
              <a:spLocks/>
            </p:cNvSpPr>
            <p:nvPr/>
          </p:nvSpPr>
          <p:spPr bwMode="auto">
            <a:xfrm>
              <a:off x="6831647" y="2047572"/>
              <a:ext cx="22761" cy="104223"/>
            </a:xfrm>
            <a:custGeom>
              <a:avLst/>
              <a:gdLst>
                <a:gd name="T0" fmla="*/ 13 w 333"/>
                <a:gd name="T1" fmla="*/ 1528 h 1536"/>
                <a:gd name="T2" fmla="*/ 319 w 333"/>
                <a:gd name="T3" fmla="*/ 11 h 1536"/>
                <a:gd name="T4" fmla="*/ 326 w 333"/>
                <a:gd name="T5" fmla="*/ 527 h 1536"/>
                <a:gd name="T6" fmla="*/ 315 w 333"/>
                <a:gd name="T7" fmla="*/ 1298 h 1536"/>
                <a:gd name="T8" fmla="*/ 315 w 333"/>
                <a:gd name="T9" fmla="*/ 1536 h 1536"/>
                <a:gd name="T10" fmla="*/ 168 w 333"/>
                <a:gd name="T11" fmla="*/ 1536 h 1536"/>
                <a:gd name="T12" fmla="*/ 13 w 333"/>
                <a:gd name="T13" fmla="*/ 1528 h 1536"/>
              </a:gdLst>
              <a:ahLst/>
              <a:cxnLst>
                <a:cxn ang="0">
                  <a:pos x="T0" y="T1"/>
                </a:cxn>
                <a:cxn ang="0">
                  <a:pos x="T2" y="T3"/>
                </a:cxn>
                <a:cxn ang="0">
                  <a:pos x="T4" y="T5"/>
                </a:cxn>
                <a:cxn ang="0">
                  <a:pos x="T6" y="T7"/>
                </a:cxn>
                <a:cxn ang="0">
                  <a:pos x="T8" y="T9"/>
                </a:cxn>
                <a:cxn ang="0">
                  <a:pos x="T10" y="T11"/>
                </a:cxn>
                <a:cxn ang="0">
                  <a:pos x="T12" y="T13"/>
                </a:cxn>
              </a:cxnLst>
              <a:rect l="0" t="0" r="r" b="b"/>
              <a:pathLst>
                <a:path w="333" h="1536">
                  <a:moveTo>
                    <a:pt x="13" y="1528"/>
                  </a:moveTo>
                  <a:cubicBezTo>
                    <a:pt x="0" y="1515"/>
                    <a:pt x="300" y="30"/>
                    <a:pt x="319" y="11"/>
                  </a:cubicBezTo>
                  <a:cubicBezTo>
                    <a:pt x="331" y="0"/>
                    <a:pt x="333" y="165"/>
                    <a:pt x="326" y="527"/>
                  </a:cubicBezTo>
                  <a:cubicBezTo>
                    <a:pt x="320" y="819"/>
                    <a:pt x="315" y="1166"/>
                    <a:pt x="315" y="1298"/>
                  </a:cubicBezTo>
                  <a:lnTo>
                    <a:pt x="315" y="1536"/>
                  </a:lnTo>
                  <a:lnTo>
                    <a:pt x="168" y="1536"/>
                  </a:lnTo>
                  <a:cubicBezTo>
                    <a:pt x="87" y="1536"/>
                    <a:pt x="17" y="1533"/>
                    <a:pt x="13" y="1528"/>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82" name="Freeform 52"/>
            <p:cNvSpPr>
              <a:spLocks/>
            </p:cNvSpPr>
            <p:nvPr/>
          </p:nvSpPr>
          <p:spPr bwMode="auto">
            <a:xfrm>
              <a:off x="6747190" y="1750477"/>
              <a:ext cx="156934" cy="160527"/>
            </a:xfrm>
            <a:custGeom>
              <a:avLst/>
              <a:gdLst>
                <a:gd name="T0" fmla="*/ 213 w 2304"/>
                <a:gd name="T1" fmla="*/ 2335 h 2359"/>
                <a:gd name="T2" fmla="*/ 12 w 2304"/>
                <a:gd name="T3" fmla="*/ 2092 h 2359"/>
                <a:gd name="T4" fmla="*/ 104 w 2304"/>
                <a:gd name="T5" fmla="*/ 1840 h 2359"/>
                <a:gd name="T6" fmla="*/ 752 w 2304"/>
                <a:gd name="T7" fmla="*/ 1496 h 2359"/>
                <a:gd name="T8" fmla="*/ 1363 w 2304"/>
                <a:gd name="T9" fmla="*/ 1185 h 2359"/>
                <a:gd name="T10" fmla="*/ 1419 w 2304"/>
                <a:gd name="T11" fmla="*/ 1029 h 2359"/>
                <a:gd name="T12" fmla="*/ 1549 w 2304"/>
                <a:gd name="T13" fmla="*/ 665 h 2359"/>
                <a:gd name="T14" fmla="*/ 1846 w 2304"/>
                <a:gd name="T15" fmla="*/ 48 h 2359"/>
                <a:gd name="T16" fmla="*/ 2134 w 2304"/>
                <a:gd name="T17" fmla="*/ 38 h 2359"/>
                <a:gd name="T18" fmla="*/ 2304 w 2304"/>
                <a:gd name="T19" fmla="*/ 312 h 2359"/>
                <a:gd name="T20" fmla="*/ 2088 w 2304"/>
                <a:gd name="T21" fmla="*/ 948 h 2359"/>
                <a:gd name="T22" fmla="*/ 1971 w 2304"/>
                <a:gd name="T23" fmla="*/ 1273 h 2359"/>
                <a:gd name="T24" fmla="*/ 1897 w 2304"/>
                <a:gd name="T25" fmla="*/ 1483 h 2359"/>
                <a:gd name="T26" fmla="*/ 1816 w 2304"/>
                <a:gd name="T27" fmla="*/ 1610 h 2359"/>
                <a:gd name="T28" fmla="*/ 346 w 2304"/>
                <a:gd name="T29" fmla="*/ 2354 h 2359"/>
                <a:gd name="T30" fmla="*/ 213 w 2304"/>
                <a:gd name="T31" fmla="*/ 2335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04" h="2359">
                  <a:moveTo>
                    <a:pt x="213" y="2335"/>
                  </a:moveTo>
                  <a:cubicBezTo>
                    <a:pt x="111" y="2300"/>
                    <a:pt x="28" y="2201"/>
                    <a:pt x="12" y="2092"/>
                  </a:cubicBezTo>
                  <a:cubicBezTo>
                    <a:pt x="0" y="2009"/>
                    <a:pt x="40" y="1897"/>
                    <a:pt x="104" y="1840"/>
                  </a:cubicBezTo>
                  <a:cubicBezTo>
                    <a:pt x="124" y="1822"/>
                    <a:pt x="416" y="1667"/>
                    <a:pt x="752" y="1496"/>
                  </a:cubicBezTo>
                  <a:lnTo>
                    <a:pt x="1363" y="1185"/>
                  </a:lnTo>
                  <a:lnTo>
                    <a:pt x="1419" y="1029"/>
                  </a:lnTo>
                  <a:cubicBezTo>
                    <a:pt x="1449" y="944"/>
                    <a:pt x="1508" y="780"/>
                    <a:pt x="1549" y="665"/>
                  </a:cubicBezTo>
                  <a:cubicBezTo>
                    <a:pt x="1744" y="117"/>
                    <a:pt x="1748" y="109"/>
                    <a:pt x="1846" y="48"/>
                  </a:cubicBezTo>
                  <a:cubicBezTo>
                    <a:pt x="1916" y="5"/>
                    <a:pt x="2060" y="0"/>
                    <a:pt x="2134" y="38"/>
                  </a:cubicBezTo>
                  <a:cubicBezTo>
                    <a:pt x="2224" y="85"/>
                    <a:pt x="2304" y="213"/>
                    <a:pt x="2304" y="312"/>
                  </a:cubicBezTo>
                  <a:cubicBezTo>
                    <a:pt x="2304" y="335"/>
                    <a:pt x="2213" y="603"/>
                    <a:pt x="2088" y="948"/>
                  </a:cubicBezTo>
                  <a:cubicBezTo>
                    <a:pt x="2050" y="1054"/>
                    <a:pt x="1997" y="1200"/>
                    <a:pt x="1971" y="1273"/>
                  </a:cubicBezTo>
                  <a:cubicBezTo>
                    <a:pt x="1945" y="1347"/>
                    <a:pt x="1912" y="1441"/>
                    <a:pt x="1897" y="1483"/>
                  </a:cubicBezTo>
                  <a:cubicBezTo>
                    <a:pt x="1882" y="1525"/>
                    <a:pt x="1846" y="1583"/>
                    <a:pt x="1816" y="1610"/>
                  </a:cubicBezTo>
                  <a:cubicBezTo>
                    <a:pt x="1755" y="1668"/>
                    <a:pt x="423" y="2342"/>
                    <a:pt x="346" y="2354"/>
                  </a:cubicBezTo>
                  <a:cubicBezTo>
                    <a:pt x="319" y="2359"/>
                    <a:pt x="259" y="2350"/>
                    <a:pt x="213" y="2335"/>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83" name="Freeform 53"/>
            <p:cNvSpPr>
              <a:spLocks/>
            </p:cNvSpPr>
            <p:nvPr/>
          </p:nvSpPr>
          <p:spPr bwMode="auto">
            <a:xfrm>
              <a:off x="6768754" y="1600731"/>
              <a:ext cx="115005" cy="117401"/>
            </a:xfrm>
            <a:custGeom>
              <a:avLst/>
              <a:gdLst>
                <a:gd name="T0" fmla="*/ 725 w 1694"/>
                <a:gd name="T1" fmla="*/ 1675 h 1733"/>
                <a:gd name="T2" fmla="*/ 35 w 1694"/>
                <a:gd name="T3" fmla="*/ 1071 h 1733"/>
                <a:gd name="T4" fmla="*/ 34 w 1694"/>
                <a:gd name="T5" fmla="*/ 607 h 1733"/>
                <a:gd name="T6" fmla="*/ 504 w 1694"/>
                <a:gd name="T7" fmla="*/ 62 h 1733"/>
                <a:gd name="T8" fmla="*/ 850 w 1694"/>
                <a:gd name="T9" fmla="*/ 0 h 1733"/>
                <a:gd name="T10" fmla="*/ 1066 w 1694"/>
                <a:gd name="T11" fmla="*/ 0 h 1733"/>
                <a:gd name="T12" fmla="*/ 1208 w 1694"/>
                <a:gd name="T13" fmla="*/ 70 h 1733"/>
                <a:gd name="T14" fmla="*/ 1565 w 1694"/>
                <a:gd name="T15" fmla="*/ 383 h 1733"/>
                <a:gd name="T16" fmla="*/ 1687 w 1694"/>
                <a:gd name="T17" fmla="*/ 794 h 1733"/>
                <a:gd name="T18" fmla="*/ 1660 w 1694"/>
                <a:gd name="T19" fmla="*/ 1088 h 1733"/>
                <a:gd name="T20" fmla="*/ 725 w 1694"/>
                <a:gd name="T21" fmla="*/ 1675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4" h="1733">
                  <a:moveTo>
                    <a:pt x="725" y="1675"/>
                  </a:moveTo>
                  <a:cubicBezTo>
                    <a:pt x="404" y="1631"/>
                    <a:pt x="127" y="1388"/>
                    <a:pt x="35" y="1071"/>
                  </a:cubicBezTo>
                  <a:cubicBezTo>
                    <a:pt x="0" y="952"/>
                    <a:pt x="0" y="725"/>
                    <a:pt x="34" y="607"/>
                  </a:cubicBezTo>
                  <a:cubicBezTo>
                    <a:pt x="103" y="373"/>
                    <a:pt x="278" y="169"/>
                    <a:pt x="504" y="62"/>
                  </a:cubicBezTo>
                  <a:cubicBezTo>
                    <a:pt x="632" y="1"/>
                    <a:pt x="634" y="0"/>
                    <a:pt x="850" y="0"/>
                  </a:cubicBezTo>
                  <a:lnTo>
                    <a:pt x="1066" y="0"/>
                  </a:lnTo>
                  <a:lnTo>
                    <a:pt x="1208" y="70"/>
                  </a:lnTo>
                  <a:cubicBezTo>
                    <a:pt x="1363" y="146"/>
                    <a:pt x="1480" y="249"/>
                    <a:pt x="1565" y="383"/>
                  </a:cubicBezTo>
                  <a:cubicBezTo>
                    <a:pt x="1654" y="524"/>
                    <a:pt x="1678" y="602"/>
                    <a:pt x="1687" y="794"/>
                  </a:cubicBezTo>
                  <a:cubicBezTo>
                    <a:pt x="1694" y="944"/>
                    <a:pt x="1690" y="990"/>
                    <a:pt x="1660" y="1088"/>
                  </a:cubicBezTo>
                  <a:cubicBezTo>
                    <a:pt x="1540" y="1484"/>
                    <a:pt x="1143" y="1733"/>
                    <a:pt x="725" y="1675"/>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26" name="Group 2096"/>
          <p:cNvGrpSpPr/>
          <p:nvPr/>
        </p:nvGrpSpPr>
        <p:grpSpPr>
          <a:xfrm>
            <a:off x="437341" y="1544070"/>
            <a:ext cx="524230" cy="791012"/>
            <a:chOff x="-3357563" y="2068513"/>
            <a:chExt cx="2555875" cy="2892425"/>
          </a:xfrm>
          <a:solidFill>
            <a:schemeClr val="bg1"/>
          </a:solidFill>
        </p:grpSpPr>
        <p:sp>
          <p:nvSpPr>
            <p:cNvPr id="2088" name="Freeform 59"/>
            <p:cNvSpPr>
              <a:spLocks/>
            </p:cNvSpPr>
            <p:nvPr/>
          </p:nvSpPr>
          <p:spPr bwMode="auto">
            <a:xfrm>
              <a:off x="-1849438" y="2068513"/>
              <a:ext cx="1047750" cy="2892425"/>
            </a:xfrm>
            <a:custGeom>
              <a:avLst/>
              <a:gdLst>
                <a:gd name="T0" fmla="*/ 0 w 4800"/>
                <a:gd name="T1" fmla="*/ 7108 h 13267"/>
                <a:gd name="T2" fmla="*/ 6 w 4800"/>
                <a:gd name="T3" fmla="*/ 950 h 13267"/>
                <a:gd name="T4" fmla="*/ 1761 w 4800"/>
                <a:gd name="T5" fmla="*/ 601 h 13267"/>
                <a:gd name="T6" fmla="*/ 4790 w 4800"/>
                <a:gd name="T7" fmla="*/ 0 h 13267"/>
                <a:gd name="T8" fmla="*/ 4800 w 4800"/>
                <a:gd name="T9" fmla="*/ 6158 h 13267"/>
                <a:gd name="T10" fmla="*/ 4792 w 4800"/>
                <a:gd name="T11" fmla="*/ 12317 h 13267"/>
                <a:gd name="T12" fmla="*/ 3955 w 4800"/>
                <a:gd name="T13" fmla="*/ 12482 h 13267"/>
                <a:gd name="T14" fmla="*/ 9 w 4800"/>
                <a:gd name="T15" fmla="*/ 13267 h 13267"/>
                <a:gd name="T16" fmla="*/ 0 w 4800"/>
                <a:gd name="T17" fmla="*/ 7108 h 1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0" h="13267">
                  <a:moveTo>
                    <a:pt x="0" y="7108"/>
                  </a:moveTo>
                  <a:cubicBezTo>
                    <a:pt x="0" y="3721"/>
                    <a:pt x="3" y="950"/>
                    <a:pt x="6" y="950"/>
                  </a:cubicBezTo>
                  <a:cubicBezTo>
                    <a:pt x="10" y="950"/>
                    <a:pt x="799" y="793"/>
                    <a:pt x="1761" y="601"/>
                  </a:cubicBezTo>
                  <a:cubicBezTo>
                    <a:pt x="4320" y="91"/>
                    <a:pt x="4779" y="0"/>
                    <a:pt x="4790" y="0"/>
                  </a:cubicBezTo>
                  <a:cubicBezTo>
                    <a:pt x="4796" y="0"/>
                    <a:pt x="4800" y="2771"/>
                    <a:pt x="4800" y="6158"/>
                  </a:cubicBezTo>
                  <a:cubicBezTo>
                    <a:pt x="4800" y="9545"/>
                    <a:pt x="4797" y="12317"/>
                    <a:pt x="4792" y="12317"/>
                  </a:cubicBezTo>
                  <a:cubicBezTo>
                    <a:pt x="4788" y="12317"/>
                    <a:pt x="4411" y="12391"/>
                    <a:pt x="3955" y="12482"/>
                  </a:cubicBezTo>
                  <a:cubicBezTo>
                    <a:pt x="682" y="13134"/>
                    <a:pt x="16" y="13267"/>
                    <a:pt x="9" y="13267"/>
                  </a:cubicBezTo>
                  <a:cubicBezTo>
                    <a:pt x="4" y="13267"/>
                    <a:pt x="0" y="10495"/>
                    <a:pt x="0" y="7108"/>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89" name="Freeform 60"/>
            <p:cNvSpPr>
              <a:spLocks/>
            </p:cNvSpPr>
            <p:nvPr/>
          </p:nvSpPr>
          <p:spPr bwMode="auto">
            <a:xfrm>
              <a:off x="-1754188" y="3173413"/>
              <a:ext cx="85725" cy="544512"/>
            </a:xfrm>
            <a:custGeom>
              <a:avLst/>
              <a:gdLst>
                <a:gd name="T0" fmla="*/ 219 w 392"/>
                <a:gd name="T1" fmla="*/ 2444 h 2500"/>
                <a:gd name="T2" fmla="*/ 385 w 392"/>
                <a:gd name="T3" fmla="*/ 2388 h 2500"/>
                <a:gd name="T4" fmla="*/ 390 w 392"/>
                <a:gd name="T5" fmla="*/ 1194 h 2500"/>
                <a:gd name="T6" fmla="*/ 384 w 392"/>
                <a:gd name="T7" fmla="*/ 0 h 2500"/>
                <a:gd name="T8" fmla="*/ 31 w 392"/>
                <a:gd name="T9" fmla="*/ 121 h 2500"/>
                <a:gd name="T10" fmla="*/ 32 w 392"/>
                <a:gd name="T11" fmla="*/ 2500 h 2500"/>
                <a:gd name="T12" fmla="*/ 219 w 392"/>
                <a:gd name="T13" fmla="*/ 2444 h 2500"/>
              </a:gdLst>
              <a:ahLst/>
              <a:cxnLst>
                <a:cxn ang="0">
                  <a:pos x="T0" y="T1"/>
                </a:cxn>
                <a:cxn ang="0">
                  <a:pos x="T2" y="T3"/>
                </a:cxn>
                <a:cxn ang="0">
                  <a:pos x="T4" y="T5"/>
                </a:cxn>
                <a:cxn ang="0">
                  <a:pos x="T6" y="T7"/>
                </a:cxn>
                <a:cxn ang="0">
                  <a:pos x="T8" y="T9"/>
                </a:cxn>
                <a:cxn ang="0">
                  <a:pos x="T10" y="T11"/>
                </a:cxn>
                <a:cxn ang="0">
                  <a:pos x="T12" y="T13"/>
                </a:cxn>
              </a:cxnLst>
              <a:rect l="0" t="0" r="r" b="b"/>
              <a:pathLst>
                <a:path w="392" h="2500">
                  <a:moveTo>
                    <a:pt x="219" y="2444"/>
                  </a:moveTo>
                  <a:lnTo>
                    <a:pt x="385" y="2388"/>
                  </a:lnTo>
                  <a:lnTo>
                    <a:pt x="390" y="1194"/>
                  </a:lnTo>
                  <a:cubicBezTo>
                    <a:pt x="392" y="537"/>
                    <a:pt x="390" y="0"/>
                    <a:pt x="384" y="0"/>
                  </a:cubicBezTo>
                  <a:cubicBezTo>
                    <a:pt x="361" y="0"/>
                    <a:pt x="50" y="107"/>
                    <a:pt x="31" y="121"/>
                  </a:cubicBezTo>
                  <a:cubicBezTo>
                    <a:pt x="0" y="145"/>
                    <a:pt x="1" y="2500"/>
                    <a:pt x="32" y="2500"/>
                  </a:cubicBezTo>
                  <a:cubicBezTo>
                    <a:pt x="44" y="2500"/>
                    <a:pt x="128" y="2475"/>
                    <a:pt x="219" y="2444"/>
                  </a:cubicBez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90" name="Freeform 61"/>
            <p:cNvSpPr>
              <a:spLocks/>
            </p:cNvSpPr>
            <p:nvPr/>
          </p:nvSpPr>
          <p:spPr bwMode="auto">
            <a:xfrm>
              <a:off x="-3357563" y="2801938"/>
              <a:ext cx="1463675" cy="2030412"/>
            </a:xfrm>
            <a:custGeom>
              <a:avLst/>
              <a:gdLst>
                <a:gd name="T0" fmla="*/ 3947 w 6706"/>
                <a:gd name="T1" fmla="*/ 8966 h 9320"/>
                <a:gd name="T2" fmla="*/ 4141 w 6706"/>
                <a:gd name="T3" fmla="*/ 7481 h 9320"/>
                <a:gd name="T4" fmla="*/ 4374 w 6706"/>
                <a:gd name="T5" fmla="*/ 6331 h 9320"/>
                <a:gd name="T6" fmla="*/ 3956 w 6706"/>
                <a:gd name="T7" fmla="*/ 5547 h 9320"/>
                <a:gd name="T8" fmla="*/ 3515 w 6706"/>
                <a:gd name="T9" fmla="*/ 4740 h 9320"/>
                <a:gd name="T10" fmla="*/ 3397 w 6706"/>
                <a:gd name="T11" fmla="*/ 4991 h 9320"/>
                <a:gd name="T12" fmla="*/ 3526 w 6706"/>
                <a:gd name="T13" fmla="*/ 5931 h 9320"/>
                <a:gd name="T14" fmla="*/ 3489 w 6706"/>
                <a:gd name="T15" fmla="*/ 6412 h 9320"/>
                <a:gd name="T16" fmla="*/ 2523 w 6706"/>
                <a:gd name="T17" fmla="*/ 6585 h 9320"/>
                <a:gd name="T18" fmla="*/ 1940 w 6706"/>
                <a:gd name="T19" fmla="*/ 6310 h 9320"/>
                <a:gd name="T20" fmla="*/ 1131 w 6706"/>
                <a:gd name="T21" fmla="*/ 5931 h 9320"/>
                <a:gd name="T22" fmla="*/ 260 w 6706"/>
                <a:gd name="T23" fmla="*/ 5465 h 9320"/>
                <a:gd name="T24" fmla="*/ 681 w 6706"/>
                <a:gd name="T25" fmla="*/ 4518 h 9320"/>
                <a:gd name="T26" fmla="*/ 1396 w 6706"/>
                <a:gd name="T27" fmla="*/ 4787 h 9320"/>
                <a:gd name="T28" fmla="*/ 1911 w 6706"/>
                <a:gd name="T29" fmla="*/ 5030 h 9320"/>
                <a:gd name="T30" fmla="*/ 2180 w 6706"/>
                <a:gd name="T31" fmla="*/ 4531 h 9320"/>
                <a:gd name="T32" fmla="*/ 2535 w 6706"/>
                <a:gd name="T33" fmla="*/ 2872 h 9320"/>
                <a:gd name="T34" fmla="*/ 3185 w 6706"/>
                <a:gd name="T35" fmla="*/ 1112 h 9320"/>
                <a:gd name="T36" fmla="*/ 1558 w 6706"/>
                <a:gd name="T37" fmla="*/ 1462 h 9320"/>
                <a:gd name="T38" fmla="*/ 672 w 6706"/>
                <a:gd name="T39" fmla="*/ 2152 h 9320"/>
                <a:gd name="T40" fmla="*/ 847 w 6706"/>
                <a:gd name="T41" fmla="*/ 1156 h 9320"/>
                <a:gd name="T42" fmla="*/ 1732 w 6706"/>
                <a:gd name="T43" fmla="*/ 80 h 9320"/>
                <a:gd name="T44" fmla="*/ 3693 w 6706"/>
                <a:gd name="T45" fmla="*/ 462 h 9320"/>
                <a:gd name="T46" fmla="*/ 3896 w 6706"/>
                <a:gd name="T47" fmla="*/ 614 h 9320"/>
                <a:gd name="T48" fmla="*/ 5272 w 6706"/>
                <a:gd name="T49" fmla="*/ 1209 h 9320"/>
                <a:gd name="T50" fmla="*/ 6509 w 6706"/>
                <a:gd name="T51" fmla="*/ 2386 h 9320"/>
                <a:gd name="T52" fmla="*/ 6706 w 6706"/>
                <a:gd name="T53" fmla="*/ 2287 h 9320"/>
                <a:gd name="T54" fmla="*/ 6706 w 6706"/>
                <a:gd name="T55" fmla="*/ 3155 h 9320"/>
                <a:gd name="T56" fmla="*/ 6265 w 6706"/>
                <a:gd name="T57" fmla="*/ 3213 h 9320"/>
                <a:gd name="T58" fmla="*/ 5461 w 6706"/>
                <a:gd name="T59" fmla="*/ 2343 h 9320"/>
                <a:gd name="T60" fmla="*/ 5017 w 6706"/>
                <a:gd name="T61" fmla="*/ 3471 h 9320"/>
                <a:gd name="T62" fmla="*/ 4738 w 6706"/>
                <a:gd name="T63" fmla="*/ 4580 h 9320"/>
                <a:gd name="T64" fmla="*/ 5459 w 6706"/>
                <a:gd name="T65" fmla="*/ 5934 h 9320"/>
                <a:gd name="T66" fmla="*/ 5129 w 6706"/>
                <a:gd name="T67" fmla="*/ 8372 h 9320"/>
                <a:gd name="T68" fmla="*/ 4295 w 6706"/>
                <a:gd name="T69" fmla="*/ 9283 h 9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06" h="9320">
                  <a:moveTo>
                    <a:pt x="4295" y="9283"/>
                  </a:moveTo>
                  <a:cubicBezTo>
                    <a:pt x="4144" y="9233"/>
                    <a:pt x="4017" y="9118"/>
                    <a:pt x="3947" y="8966"/>
                  </a:cubicBezTo>
                  <a:cubicBezTo>
                    <a:pt x="3889" y="8842"/>
                    <a:pt x="3893" y="8698"/>
                    <a:pt x="3966" y="8340"/>
                  </a:cubicBezTo>
                  <a:cubicBezTo>
                    <a:pt x="3999" y="8179"/>
                    <a:pt x="4078" y="7792"/>
                    <a:pt x="4141" y="7481"/>
                  </a:cubicBezTo>
                  <a:cubicBezTo>
                    <a:pt x="4205" y="7169"/>
                    <a:pt x="4284" y="6783"/>
                    <a:pt x="4316" y="6622"/>
                  </a:cubicBezTo>
                  <a:lnTo>
                    <a:pt x="4374" y="6331"/>
                  </a:lnTo>
                  <a:lnTo>
                    <a:pt x="4197" y="5997"/>
                  </a:lnTo>
                  <a:cubicBezTo>
                    <a:pt x="4100" y="5814"/>
                    <a:pt x="3991" y="5612"/>
                    <a:pt x="3956" y="5547"/>
                  </a:cubicBezTo>
                  <a:cubicBezTo>
                    <a:pt x="3921" y="5483"/>
                    <a:pt x="3813" y="5281"/>
                    <a:pt x="3716" y="5099"/>
                  </a:cubicBezTo>
                  <a:cubicBezTo>
                    <a:pt x="3619" y="4916"/>
                    <a:pt x="3529" y="4755"/>
                    <a:pt x="3515" y="4740"/>
                  </a:cubicBezTo>
                  <a:cubicBezTo>
                    <a:pt x="3489" y="4711"/>
                    <a:pt x="3376" y="4664"/>
                    <a:pt x="3362" y="4677"/>
                  </a:cubicBezTo>
                  <a:cubicBezTo>
                    <a:pt x="3358" y="4682"/>
                    <a:pt x="3373" y="4823"/>
                    <a:pt x="3397" y="4991"/>
                  </a:cubicBezTo>
                  <a:cubicBezTo>
                    <a:pt x="3420" y="5160"/>
                    <a:pt x="3454" y="5414"/>
                    <a:pt x="3473" y="5556"/>
                  </a:cubicBezTo>
                  <a:cubicBezTo>
                    <a:pt x="3492" y="5698"/>
                    <a:pt x="3516" y="5867"/>
                    <a:pt x="3526" y="5931"/>
                  </a:cubicBezTo>
                  <a:cubicBezTo>
                    <a:pt x="3536" y="5995"/>
                    <a:pt x="3545" y="6104"/>
                    <a:pt x="3545" y="6174"/>
                  </a:cubicBezTo>
                  <a:cubicBezTo>
                    <a:pt x="3544" y="6283"/>
                    <a:pt x="3536" y="6316"/>
                    <a:pt x="3489" y="6412"/>
                  </a:cubicBezTo>
                  <a:cubicBezTo>
                    <a:pt x="3397" y="6600"/>
                    <a:pt x="3224" y="6718"/>
                    <a:pt x="3015" y="6735"/>
                  </a:cubicBezTo>
                  <a:cubicBezTo>
                    <a:pt x="2888" y="6745"/>
                    <a:pt x="2812" y="6722"/>
                    <a:pt x="2523" y="6585"/>
                  </a:cubicBezTo>
                  <a:cubicBezTo>
                    <a:pt x="2409" y="6530"/>
                    <a:pt x="2262" y="6461"/>
                    <a:pt x="2198" y="6431"/>
                  </a:cubicBezTo>
                  <a:cubicBezTo>
                    <a:pt x="2134" y="6401"/>
                    <a:pt x="2018" y="6346"/>
                    <a:pt x="1940" y="6310"/>
                  </a:cubicBezTo>
                  <a:cubicBezTo>
                    <a:pt x="1862" y="6273"/>
                    <a:pt x="1686" y="6191"/>
                    <a:pt x="1548" y="6126"/>
                  </a:cubicBezTo>
                  <a:cubicBezTo>
                    <a:pt x="1411" y="6062"/>
                    <a:pt x="1223" y="5974"/>
                    <a:pt x="1131" y="5931"/>
                  </a:cubicBezTo>
                  <a:cubicBezTo>
                    <a:pt x="1040" y="5887"/>
                    <a:pt x="910" y="5826"/>
                    <a:pt x="842" y="5795"/>
                  </a:cubicBezTo>
                  <a:cubicBezTo>
                    <a:pt x="390" y="5583"/>
                    <a:pt x="345" y="5558"/>
                    <a:pt x="260" y="5465"/>
                  </a:cubicBezTo>
                  <a:cubicBezTo>
                    <a:pt x="0" y="5180"/>
                    <a:pt x="87" y="4737"/>
                    <a:pt x="437" y="4570"/>
                  </a:cubicBezTo>
                  <a:cubicBezTo>
                    <a:pt x="532" y="4524"/>
                    <a:pt x="564" y="4517"/>
                    <a:pt x="681" y="4518"/>
                  </a:cubicBezTo>
                  <a:cubicBezTo>
                    <a:pt x="777" y="4518"/>
                    <a:pt x="836" y="4528"/>
                    <a:pt x="890" y="4552"/>
                  </a:cubicBezTo>
                  <a:cubicBezTo>
                    <a:pt x="998" y="4599"/>
                    <a:pt x="1151" y="4671"/>
                    <a:pt x="1396" y="4787"/>
                  </a:cubicBezTo>
                  <a:cubicBezTo>
                    <a:pt x="1514" y="4843"/>
                    <a:pt x="1612" y="4889"/>
                    <a:pt x="1614" y="4889"/>
                  </a:cubicBezTo>
                  <a:cubicBezTo>
                    <a:pt x="1617" y="4889"/>
                    <a:pt x="1750" y="4952"/>
                    <a:pt x="1911" y="5030"/>
                  </a:cubicBezTo>
                  <a:cubicBezTo>
                    <a:pt x="2239" y="5187"/>
                    <a:pt x="2266" y="5196"/>
                    <a:pt x="2261" y="5147"/>
                  </a:cubicBezTo>
                  <a:cubicBezTo>
                    <a:pt x="2253" y="5071"/>
                    <a:pt x="2188" y="4577"/>
                    <a:pt x="2180" y="4531"/>
                  </a:cubicBezTo>
                  <a:cubicBezTo>
                    <a:pt x="2138" y="4285"/>
                    <a:pt x="2125" y="4092"/>
                    <a:pt x="2143" y="3982"/>
                  </a:cubicBezTo>
                  <a:cubicBezTo>
                    <a:pt x="2156" y="3904"/>
                    <a:pt x="2290" y="3525"/>
                    <a:pt x="2535" y="2872"/>
                  </a:cubicBezTo>
                  <a:cubicBezTo>
                    <a:pt x="2741" y="2327"/>
                    <a:pt x="2973" y="1710"/>
                    <a:pt x="3051" y="1501"/>
                  </a:cubicBezTo>
                  <a:cubicBezTo>
                    <a:pt x="3130" y="1292"/>
                    <a:pt x="3190" y="1117"/>
                    <a:pt x="3185" y="1112"/>
                  </a:cubicBezTo>
                  <a:cubicBezTo>
                    <a:pt x="3165" y="1092"/>
                    <a:pt x="2067" y="822"/>
                    <a:pt x="2055" y="834"/>
                  </a:cubicBezTo>
                  <a:cubicBezTo>
                    <a:pt x="2048" y="841"/>
                    <a:pt x="1824" y="1124"/>
                    <a:pt x="1558" y="1462"/>
                  </a:cubicBezTo>
                  <a:cubicBezTo>
                    <a:pt x="1276" y="1820"/>
                    <a:pt x="1047" y="2095"/>
                    <a:pt x="1011" y="2120"/>
                  </a:cubicBezTo>
                  <a:cubicBezTo>
                    <a:pt x="933" y="2173"/>
                    <a:pt x="762" y="2189"/>
                    <a:pt x="672" y="2152"/>
                  </a:cubicBezTo>
                  <a:cubicBezTo>
                    <a:pt x="486" y="2073"/>
                    <a:pt x="388" y="1849"/>
                    <a:pt x="463" y="1670"/>
                  </a:cubicBezTo>
                  <a:cubicBezTo>
                    <a:pt x="476" y="1639"/>
                    <a:pt x="649" y="1408"/>
                    <a:pt x="847" y="1156"/>
                  </a:cubicBezTo>
                  <a:cubicBezTo>
                    <a:pt x="1046" y="904"/>
                    <a:pt x="1310" y="567"/>
                    <a:pt x="1435" y="409"/>
                  </a:cubicBezTo>
                  <a:cubicBezTo>
                    <a:pt x="1591" y="211"/>
                    <a:pt x="1685" y="107"/>
                    <a:pt x="1732" y="80"/>
                  </a:cubicBezTo>
                  <a:cubicBezTo>
                    <a:pt x="1868" y="0"/>
                    <a:pt x="1875" y="1"/>
                    <a:pt x="2748" y="223"/>
                  </a:cubicBezTo>
                  <a:cubicBezTo>
                    <a:pt x="3188" y="335"/>
                    <a:pt x="3613" y="442"/>
                    <a:pt x="3693" y="462"/>
                  </a:cubicBezTo>
                  <a:lnTo>
                    <a:pt x="3838" y="498"/>
                  </a:lnTo>
                  <a:lnTo>
                    <a:pt x="3896" y="614"/>
                  </a:lnTo>
                  <a:cubicBezTo>
                    <a:pt x="4036" y="894"/>
                    <a:pt x="4282" y="1103"/>
                    <a:pt x="4596" y="1210"/>
                  </a:cubicBezTo>
                  <a:cubicBezTo>
                    <a:pt x="4745" y="1260"/>
                    <a:pt x="5118" y="1260"/>
                    <a:pt x="5272" y="1209"/>
                  </a:cubicBezTo>
                  <a:cubicBezTo>
                    <a:pt x="5447" y="1152"/>
                    <a:pt x="5418" y="1127"/>
                    <a:pt x="6065" y="1881"/>
                  </a:cubicBezTo>
                  <a:cubicBezTo>
                    <a:pt x="6301" y="2156"/>
                    <a:pt x="6501" y="2383"/>
                    <a:pt x="6509" y="2386"/>
                  </a:cubicBezTo>
                  <a:cubicBezTo>
                    <a:pt x="6516" y="2389"/>
                    <a:pt x="6564" y="2368"/>
                    <a:pt x="6614" y="2339"/>
                  </a:cubicBezTo>
                  <a:lnTo>
                    <a:pt x="6706" y="2287"/>
                  </a:lnTo>
                  <a:lnTo>
                    <a:pt x="6706" y="2721"/>
                  </a:lnTo>
                  <a:lnTo>
                    <a:pt x="6706" y="3155"/>
                  </a:lnTo>
                  <a:lnTo>
                    <a:pt x="6619" y="3200"/>
                  </a:lnTo>
                  <a:cubicBezTo>
                    <a:pt x="6506" y="3259"/>
                    <a:pt x="6364" y="3264"/>
                    <a:pt x="6265" y="3213"/>
                  </a:cubicBezTo>
                  <a:cubicBezTo>
                    <a:pt x="6218" y="3189"/>
                    <a:pt x="6089" y="3053"/>
                    <a:pt x="5839" y="2764"/>
                  </a:cubicBezTo>
                  <a:cubicBezTo>
                    <a:pt x="5642" y="2536"/>
                    <a:pt x="5472" y="2347"/>
                    <a:pt x="5461" y="2343"/>
                  </a:cubicBezTo>
                  <a:cubicBezTo>
                    <a:pt x="5451" y="2340"/>
                    <a:pt x="5428" y="2377"/>
                    <a:pt x="5409" y="2426"/>
                  </a:cubicBezTo>
                  <a:cubicBezTo>
                    <a:pt x="5391" y="2474"/>
                    <a:pt x="5214" y="2945"/>
                    <a:pt x="5017" y="3471"/>
                  </a:cubicBezTo>
                  <a:lnTo>
                    <a:pt x="4657" y="4428"/>
                  </a:lnTo>
                  <a:lnTo>
                    <a:pt x="4738" y="4580"/>
                  </a:lnTo>
                  <a:cubicBezTo>
                    <a:pt x="5109" y="5273"/>
                    <a:pt x="5214" y="5468"/>
                    <a:pt x="5289" y="5606"/>
                  </a:cubicBezTo>
                  <a:cubicBezTo>
                    <a:pt x="5336" y="5693"/>
                    <a:pt x="5413" y="5840"/>
                    <a:pt x="5459" y="5934"/>
                  </a:cubicBezTo>
                  <a:cubicBezTo>
                    <a:pt x="5578" y="6174"/>
                    <a:pt x="5578" y="6174"/>
                    <a:pt x="5391" y="7089"/>
                  </a:cubicBezTo>
                  <a:cubicBezTo>
                    <a:pt x="5307" y="7497"/>
                    <a:pt x="5189" y="8074"/>
                    <a:pt x="5129" y="8372"/>
                  </a:cubicBezTo>
                  <a:cubicBezTo>
                    <a:pt x="4991" y="9059"/>
                    <a:pt x="4959" y="9127"/>
                    <a:pt x="4718" y="9250"/>
                  </a:cubicBezTo>
                  <a:cubicBezTo>
                    <a:pt x="4613" y="9304"/>
                    <a:pt x="4408" y="9320"/>
                    <a:pt x="4295" y="9283"/>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93" name="Freeform 63"/>
            <p:cNvSpPr>
              <a:spLocks/>
            </p:cNvSpPr>
            <p:nvPr/>
          </p:nvSpPr>
          <p:spPr bwMode="auto">
            <a:xfrm>
              <a:off x="-2219325" y="3390900"/>
              <a:ext cx="325438" cy="1362075"/>
            </a:xfrm>
            <a:custGeom>
              <a:avLst/>
              <a:gdLst>
                <a:gd name="T0" fmla="*/ 4 w 1493"/>
                <a:gd name="T1" fmla="*/ 6236 h 6249"/>
                <a:gd name="T2" fmla="*/ 22 w 1493"/>
                <a:gd name="T3" fmla="*/ 6095 h 6249"/>
                <a:gd name="T4" fmla="*/ 100 w 1493"/>
                <a:gd name="T5" fmla="*/ 5962 h 6249"/>
                <a:gd name="T6" fmla="*/ 152 w 1493"/>
                <a:gd name="T7" fmla="*/ 5957 h 6249"/>
                <a:gd name="T8" fmla="*/ 161 w 1493"/>
                <a:gd name="T9" fmla="*/ 5649 h 6249"/>
                <a:gd name="T10" fmla="*/ 308 w 1493"/>
                <a:gd name="T11" fmla="*/ 4682 h 6249"/>
                <a:gd name="T12" fmla="*/ 510 w 1493"/>
                <a:gd name="T13" fmla="*/ 3384 h 6249"/>
                <a:gd name="T14" fmla="*/ 286 w 1493"/>
                <a:gd name="T15" fmla="*/ 2890 h 6249"/>
                <a:gd name="T16" fmla="*/ 160 w 1493"/>
                <a:gd name="T17" fmla="*/ 2657 h 6249"/>
                <a:gd name="T18" fmla="*/ 160 w 1493"/>
                <a:gd name="T19" fmla="*/ 1505 h 6249"/>
                <a:gd name="T20" fmla="*/ 160 w 1493"/>
                <a:gd name="T21" fmla="*/ 353 h 6249"/>
                <a:gd name="T22" fmla="*/ 225 w 1493"/>
                <a:gd name="T23" fmla="*/ 181 h 6249"/>
                <a:gd name="T24" fmla="*/ 306 w 1493"/>
                <a:gd name="T25" fmla="*/ 3 h 6249"/>
                <a:gd name="T26" fmla="*/ 575 w 1493"/>
                <a:gd name="T27" fmla="*/ 290 h 6249"/>
                <a:gd name="T28" fmla="*/ 897 w 1493"/>
                <a:gd name="T29" fmla="*/ 633 h 6249"/>
                <a:gd name="T30" fmla="*/ 1406 w 1493"/>
                <a:gd name="T31" fmla="*/ 701 h 6249"/>
                <a:gd name="T32" fmla="*/ 1493 w 1493"/>
                <a:gd name="T33" fmla="*/ 670 h 6249"/>
                <a:gd name="T34" fmla="*/ 1493 w 1493"/>
                <a:gd name="T35" fmla="*/ 3460 h 6249"/>
                <a:gd name="T36" fmla="*/ 1493 w 1493"/>
                <a:gd name="T37" fmla="*/ 6249 h 6249"/>
                <a:gd name="T38" fmla="*/ 753 w 1493"/>
                <a:gd name="T39" fmla="*/ 6249 h 6249"/>
                <a:gd name="T40" fmla="*/ 4 w 1493"/>
                <a:gd name="T41" fmla="*/ 6236 h 6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3" h="6249">
                  <a:moveTo>
                    <a:pt x="4" y="6236"/>
                  </a:moveTo>
                  <a:cubicBezTo>
                    <a:pt x="0" y="6229"/>
                    <a:pt x="8" y="6166"/>
                    <a:pt x="22" y="6095"/>
                  </a:cubicBezTo>
                  <a:cubicBezTo>
                    <a:pt x="47" y="5970"/>
                    <a:pt x="49" y="5967"/>
                    <a:pt x="100" y="5962"/>
                  </a:cubicBezTo>
                  <a:lnTo>
                    <a:pt x="152" y="5957"/>
                  </a:lnTo>
                  <a:lnTo>
                    <a:pt x="161" y="5649"/>
                  </a:lnTo>
                  <a:cubicBezTo>
                    <a:pt x="171" y="5344"/>
                    <a:pt x="173" y="5332"/>
                    <a:pt x="308" y="4682"/>
                  </a:cubicBezTo>
                  <a:cubicBezTo>
                    <a:pt x="551" y="3512"/>
                    <a:pt x="544" y="3560"/>
                    <a:pt x="510" y="3384"/>
                  </a:cubicBezTo>
                  <a:cubicBezTo>
                    <a:pt x="492" y="3285"/>
                    <a:pt x="459" y="3213"/>
                    <a:pt x="286" y="2890"/>
                  </a:cubicBezTo>
                  <a:lnTo>
                    <a:pt x="160" y="2657"/>
                  </a:lnTo>
                  <a:lnTo>
                    <a:pt x="160" y="1505"/>
                  </a:lnTo>
                  <a:lnTo>
                    <a:pt x="160" y="353"/>
                  </a:lnTo>
                  <a:lnTo>
                    <a:pt x="225" y="181"/>
                  </a:lnTo>
                  <a:cubicBezTo>
                    <a:pt x="260" y="86"/>
                    <a:pt x="297" y="6"/>
                    <a:pt x="306" y="3"/>
                  </a:cubicBezTo>
                  <a:cubicBezTo>
                    <a:pt x="315" y="0"/>
                    <a:pt x="436" y="129"/>
                    <a:pt x="575" y="290"/>
                  </a:cubicBezTo>
                  <a:cubicBezTo>
                    <a:pt x="715" y="452"/>
                    <a:pt x="860" y="606"/>
                    <a:pt x="897" y="633"/>
                  </a:cubicBezTo>
                  <a:cubicBezTo>
                    <a:pt x="1033" y="731"/>
                    <a:pt x="1239" y="758"/>
                    <a:pt x="1406" y="701"/>
                  </a:cubicBezTo>
                  <a:lnTo>
                    <a:pt x="1493" y="670"/>
                  </a:lnTo>
                  <a:lnTo>
                    <a:pt x="1493" y="3460"/>
                  </a:lnTo>
                  <a:lnTo>
                    <a:pt x="1493" y="6249"/>
                  </a:lnTo>
                  <a:lnTo>
                    <a:pt x="753" y="6249"/>
                  </a:lnTo>
                  <a:cubicBezTo>
                    <a:pt x="345" y="6249"/>
                    <a:pt x="8" y="6243"/>
                    <a:pt x="4" y="6236"/>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94" name="Freeform 64"/>
            <p:cNvSpPr>
              <a:spLocks/>
            </p:cNvSpPr>
            <p:nvPr/>
          </p:nvSpPr>
          <p:spPr bwMode="auto">
            <a:xfrm>
              <a:off x="-2184400" y="2068513"/>
              <a:ext cx="1152525" cy="1201737"/>
            </a:xfrm>
            <a:custGeom>
              <a:avLst/>
              <a:gdLst>
                <a:gd name="T0" fmla="*/ 779 w 5284"/>
                <a:gd name="T1" fmla="*/ 5054 h 5516"/>
                <a:gd name="T2" fmla="*/ 332 w 5284"/>
                <a:gd name="T3" fmla="*/ 4537 h 5516"/>
                <a:gd name="T4" fmla="*/ 281 w 5284"/>
                <a:gd name="T5" fmla="*/ 4482 h 5516"/>
                <a:gd name="T6" fmla="*/ 413 w 5284"/>
                <a:gd name="T7" fmla="*/ 4354 h 5516"/>
                <a:gd name="T8" fmla="*/ 800 w 5284"/>
                <a:gd name="T9" fmla="*/ 3452 h 5516"/>
                <a:gd name="T10" fmla="*/ 104 w 5284"/>
                <a:gd name="T11" fmla="*/ 2335 h 5516"/>
                <a:gd name="T12" fmla="*/ 0 w 5284"/>
                <a:gd name="T13" fmla="*/ 2283 h 5516"/>
                <a:gd name="T14" fmla="*/ 0 w 5284"/>
                <a:gd name="T15" fmla="*/ 1141 h 5516"/>
                <a:gd name="T16" fmla="*/ 0 w 5284"/>
                <a:gd name="T17" fmla="*/ 0 h 5516"/>
                <a:gd name="T18" fmla="*/ 2646 w 5284"/>
                <a:gd name="T19" fmla="*/ 1 h 5516"/>
                <a:gd name="T20" fmla="*/ 5275 w 5284"/>
                <a:gd name="T21" fmla="*/ 9 h 5516"/>
                <a:gd name="T22" fmla="*/ 2192 w 5284"/>
                <a:gd name="T23" fmla="*/ 625 h 5516"/>
                <a:gd name="T24" fmla="*/ 1354 w 5284"/>
                <a:gd name="T25" fmla="*/ 804 h 5516"/>
                <a:gd name="T26" fmla="*/ 1333 w 5284"/>
                <a:gd name="T27" fmla="*/ 3123 h 5516"/>
                <a:gd name="T28" fmla="*/ 1333 w 5284"/>
                <a:gd name="T29" fmla="*/ 5425 h 5516"/>
                <a:gd name="T30" fmla="*/ 1258 w 5284"/>
                <a:gd name="T31" fmla="*/ 5471 h 5516"/>
                <a:gd name="T32" fmla="*/ 1178 w 5284"/>
                <a:gd name="T33" fmla="*/ 5516 h 5516"/>
                <a:gd name="T34" fmla="*/ 779 w 5284"/>
                <a:gd name="T35" fmla="*/ 5054 h 5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84" h="5516">
                  <a:moveTo>
                    <a:pt x="779" y="5054"/>
                  </a:moveTo>
                  <a:cubicBezTo>
                    <a:pt x="561" y="4799"/>
                    <a:pt x="360" y="4567"/>
                    <a:pt x="332" y="4537"/>
                  </a:cubicBezTo>
                  <a:lnTo>
                    <a:pt x="281" y="4482"/>
                  </a:lnTo>
                  <a:lnTo>
                    <a:pt x="413" y="4354"/>
                  </a:lnTo>
                  <a:cubicBezTo>
                    <a:pt x="676" y="4099"/>
                    <a:pt x="800" y="3809"/>
                    <a:pt x="800" y="3452"/>
                  </a:cubicBezTo>
                  <a:cubicBezTo>
                    <a:pt x="800" y="2976"/>
                    <a:pt x="534" y="2550"/>
                    <a:pt x="104" y="2335"/>
                  </a:cubicBezTo>
                  <a:lnTo>
                    <a:pt x="0" y="2283"/>
                  </a:lnTo>
                  <a:lnTo>
                    <a:pt x="0" y="1141"/>
                  </a:lnTo>
                  <a:lnTo>
                    <a:pt x="0" y="0"/>
                  </a:lnTo>
                  <a:lnTo>
                    <a:pt x="2646" y="1"/>
                  </a:lnTo>
                  <a:cubicBezTo>
                    <a:pt x="4101" y="2"/>
                    <a:pt x="5284" y="6"/>
                    <a:pt x="5275" y="9"/>
                  </a:cubicBezTo>
                  <a:cubicBezTo>
                    <a:pt x="5259" y="16"/>
                    <a:pt x="3936" y="280"/>
                    <a:pt x="2192" y="625"/>
                  </a:cubicBezTo>
                  <a:cubicBezTo>
                    <a:pt x="1743" y="714"/>
                    <a:pt x="1366" y="795"/>
                    <a:pt x="1354" y="804"/>
                  </a:cubicBezTo>
                  <a:cubicBezTo>
                    <a:pt x="1338" y="817"/>
                    <a:pt x="1333" y="1301"/>
                    <a:pt x="1333" y="3123"/>
                  </a:cubicBezTo>
                  <a:lnTo>
                    <a:pt x="1333" y="5425"/>
                  </a:lnTo>
                  <a:lnTo>
                    <a:pt x="1258" y="5471"/>
                  </a:lnTo>
                  <a:cubicBezTo>
                    <a:pt x="1216" y="5496"/>
                    <a:pt x="1180" y="5516"/>
                    <a:pt x="1178" y="5516"/>
                  </a:cubicBezTo>
                  <a:cubicBezTo>
                    <a:pt x="1177" y="5516"/>
                    <a:pt x="997" y="5308"/>
                    <a:pt x="779" y="5054"/>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95" name="Freeform 65"/>
            <p:cNvSpPr>
              <a:spLocks/>
            </p:cNvSpPr>
            <p:nvPr/>
          </p:nvSpPr>
          <p:spPr bwMode="auto">
            <a:xfrm>
              <a:off x="-2514600" y="2570163"/>
              <a:ext cx="481013" cy="488950"/>
            </a:xfrm>
            <a:custGeom>
              <a:avLst/>
              <a:gdLst>
                <a:gd name="T0" fmla="*/ 960 w 2205"/>
                <a:gd name="T1" fmla="*/ 2199 h 2242"/>
                <a:gd name="T2" fmla="*/ 333 w 2205"/>
                <a:gd name="T3" fmla="*/ 1892 h 2242"/>
                <a:gd name="T4" fmla="*/ 130 w 2205"/>
                <a:gd name="T5" fmla="*/ 1617 h 2242"/>
                <a:gd name="T6" fmla="*/ 27 w 2205"/>
                <a:gd name="T7" fmla="*/ 1037 h 2242"/>
                <a:gd name="T8" fmla="*/ 192 w 2205"/>
                <a:gd name="T9" fmla="*/ 579 h 2242"/>
                <a:gd name="T10" fmla="*/ 1424 w 2205"/>
                <a:gd name="T11" fmla="*/ 165 h 2242"/>
                <a:gd name="T12" fmla="*/ 1847 w 2205"/>
                <a:gd name="T13" fmla="*/ 450 h 2242"/>
                <a:gd name="T14" fmla="*/ 2018 w 2205"/>
                <a:gd name="T15" fmla="*/ 1609 h 2242"/>
                <a:gd name="T16" fmla="*/ 960 w 2205"/>
                <a:gd name="T17" fmla="*/ 2199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5" h="2242">
                  <a:moveTo>
                    <a:pt x="960" y="2199"/>
                  </a:moveTo>
                  <a:cubicBezTo>
                    <a:pt x="711" y="2175"/>
                    <a:pt x="528" y="2085"/>
                    <a:pt x="333" y="1892"/>
                  </a:cubicBezTo>
                  <a:cubicBezTo>
                    <a:pt x="225" y="1785"/>
                    <a:pt x="184" y="1730"/>
                    <a:pt x="130" y="1617"/>
                  </a:cubicBezTo>
                  <a:cubicBezTo>
                    <a:pt x="37" y="1425"/>
                    <a:pt x="0" y="1218"/>
                    <a:pt x="27" y="1037"/>
                  </a:cubicBezTo>
                  <a:cubicBezTo>
                    <a:pt x="54" y="851"/>
                    <a:pt x="102" y="717"/>
                    <a:pt x="192" y="579"/>
                  </a:cubicBezTo>
                  <a:cubicBezTo>
                    <a:pt x="456" y="174"/>
                    <a:pt x="973" y="0"/>
                    <a:pt x="1424" y="165"/>
                  </a:cubicBezTo>
                  <a:cubicBezTo>
                    <a:pt x="1597" y="228"/>
                    <a:pt x="1718" y="309"/>
                    <a:pt x="1847" y="450"/>
                  </a:cubicBezTo>
                  <a:cubicBezTo>
                    <a:pt x="2138" y="765"/>
                    <a:pt x="2205" y="1221"/>
                    <a:pt x="2018" y="1609"/>
                  </a:cubicBezTo>
                  <a:cubicBezTo>
                    <a:pt x="1824" y="2014"/>
                    <a:pt x="1414" y="2242"/>
                    <a:pt x="960" y="2199"/>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96" name="Freeform 66"/>
            <p:cNvSpPr>
              <a:spLocks/>
            </p:cNvSpPr>
            <p:nvPr/>
          </p:nvSpPr>
          <p:spPr bwMode="auto">
            <a:xfrm>
              <a:off x="-2319338" y="2874963"/>
              <a:ext cx="217488" cy="107950"/>
            </a:xfrm>
            <a:custGeom>
              <a:avLst/>
              <a:gdLst>
                <a:gd name="T0" fmla="*/ 673 w 996"/>
                <a:gd name="T1" fmla="*/ 430 h 499"/>
                <a:gd name="T2" fmla="*/ 947 w 996"/>
                <a:gd name="T3" fmla="*/ 117 h 499"/>
                <a:gd name="T4" fmla="*/ 992 w 996"/>
                <a:gd name="T5" fmla="*/ 4 h 499"/>
                <a:gd name="T6" fmla="*/ 920 w 996"/>
                <a:gd name="T7" fmla="*/ 42 h 499"/>
                <a:gd name="T8" fmla="*/ 133 w 996"/>
                <a:gd name="T9" fmla="*/ 252 h 499"/>
                <a:gd name="T10" fmla="*/ 5 w 996"/>
                <a:gd name="T11" fmla="*/ 273 h 499"/>
                <a:gd name="T12" fmla="*/ 289 w 996"/>
                <a:gd name="T13" fmla="*/ 454 h 499"/>
                <a:gd name="T14" fmla="*/ 673 w 996"/>
                <a:gd name="T15" fmla="*/ 430 h 4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6" h="499">
                  <a:moveTo>
                    <a:pt x="673" y="430"/>
                  </a:moveTo>
                  <a:cubicBezTo>
                    <a:pt x="773" y="371"/>
                    <a:pt x="883" y="245"/>
                    <a:pt x="947" y="117"/>
                  </a:cubicBezTo>
                  <a:cubicBezTo>
                    <a:pt x="976" y="59"/>
                    <a:pt x="996" y="8"/>
                    <a:pt x="992" y="4"/>
                  </a:cubicBezTo>
                  <a:cubicBezTo>
                    <a:pt x="988" y="0"/>
                    <a:pt x="956" y="17"/>
                    <a:pt x="920" y="42"/>
                  </a:cubicBezTo>
                  <a:cubicBezTo>
                    <a:pt x="760" y="153"/>
                    <a:pt x="388" y="252"/>
                    <a:pt x="133" y="252"/>
                  </a:cubicBezTo>
                  <a:cubicBezTo>
                    <a:pt x="33" y="252"/>
                    <a:pt x="0" y="257"/>
                    <a:pt x="5" y="273"/>
                  </a:cubicBezTo>
                  <a:cubicBezTo>
                    <a:pt x="15" y="305"/>
                    <a:pt x="192" y="418"/>
                    <a:pt x="289" y="454"/>
                  </a:cubicBezTo>
                  <a:cubicBezTo>
                    <a:pt x="411" y="499"/>
                    <a:pt x="572" y="489"/>
                    <a:pt x="673" y="43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100" name="Cross 99"/>
          <p:cNvSpPr/>
          <p:nvPr/>
        </p:nvSpPr>
        <p:spPr>
          <a:xfrm rot="2559297">
            <a:off x="4912851" y="1680083"/>
            <a:ext cx="166518" cy="222024"/>
          </a:xfrm>
          <a:prstGeom prst="plus">
            <a:avLst>
              <a:gd name="adj" fmla="val 3916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Freeform 8"/>
          <p:cNvSpPr>
            <a:spLocks/>
          </p:cNvSpPr>
          <p:nvPr/>
        </p:nvSpPr>
        <p:spPr bwMode="auto">
          <a:xfrm>
            <a:off x="759801" y="1631901"/>
            <a:ext cx="175076" cy="178688"/>
          </a:xfrm>
          <a:custGeom>
            <a:avLst/>
            <a:gdLst>
              <a:gd name="T0" fmla="*/ 971 w 1359"/>
              <a:gd name="T1" fmla="*/ 653 h 1042"/>
              <a:gd name="T2" fmla="*/ 1359 w 1359"/>
              <a:gd name="T3" fmla="*/ 265 h 1042"/>
              <a:gd name="T4" fmla="*/ 1359 w 1359"/>
              <a:gd name="T5" fmla="*/ 187 h 1042"/>
              <a:gd name="T6" fmla="*/ 1310 w 1359"/>
              <a:gd name="T7" fmla="*/ 54 h 1042"/>
              <a:gd name="T8" fmla="*/ 1177 w 1359"/>
              <a:gd name="T9" fmla="*/ 0 h 1042"/>
              <a:gd name="T10" fmla="*/ 1093 w 1359"/>
              <a:gd name="T11" fmla="*/ 0 h 1042"/>
              <a:gd name="T12" fmla="*/ 805 w 1359"/>
              <a:gd name="T13" fmla="*/ 287 h 1042"/>
              <a:gd name="T14" fmla="*/ 502 w 1359"/>
              <a:gd name="T15" fmla="*/ 575 h 1042"/>
              <a:gd name="T16" fmla="*/ 383 w 1359"/>
              <a:gd name="T17" fmla="*/ 475 h 1042"/>
              <a:gd name="T18" fmla="*/ 201 w 1359"/>
              <a:gd name="T19" fmla="*/ 375 h 1042"/>
              <a:gd name="T20" fmla="*/ 75 w 1359"/>
              <a:gd name="T21" fmla="*/ 423 h 1042"/>
              <a:gd name="T22" fmla="*/ 16 w 1359"/>
              <a:gd name="T23" fmla="*/ 604 h 1042"/>
              <a:gd name="T24" fmla="*/ 224 w 1359"/>
              <a:gd name="T25" fmla="*/ 846 h 1042"/>
              <a:gd name="T26" fmla="*/ 421 w 1359"/>
              <a:gd name="T27" fmla="*/ 1042 h 1042"/>
              <a:gd name="T28" fmla="*/ 502 w 1359"/>
              <a:gd name="T29" fmla="*/ 1042 h 1042"/>
              <a:gd name="T30" fmla="*/ 582 w 1359"/>
              <a:gd name="T31" fmla="*/ 1042 h 1042"/>
              <a:gd name="T32" fmla="*/ 971 w 1359"/>
              <a:gd name="T33" fmla="*/ 653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9" h="1042">
                <a:moveTo>
                  <a:pt x="971" y="653"/>
                </a:moveTo>
                <a:lnTo>
                  <a:pt x="1359" y="265"/>
                </a:lnTo>
                <a:lnTo>
                  <a:pt x="1359" y="187"/>
                </a:lnTo>
                <a:cubicBezTo>
                  <a:pt x="1359" y="124"/>
                  <a:pt x="1349" y="98"/>
                  <a:pt x="1310" y="54"/>
                </a:cubicBezTo>
                <a:cubicBezTo>
                  <a:pt x="1267" y="7"/>
                  <a:pt x="1251" y="0"/>
                  <a:pt x="1177" y="0"/>
                </a:cubicBezTo>
                <a:lnTo>
                  <a:pt x="1093" y="0"/>
                </a:lnTo>
                <a:lnTo>
                  <a:pt x="805" y="287"/>
                </a:lnTo>
                <a:cubicBezTo>
                  <a:pt x="646" y="446"/>
                  <a:pt x="510" y="575"/>
                  <a:pt x="502" y="575"/>
                </a:cubicBezTo>
                <a:cubicBezTo>
                  <a:pt x="493" y="575"/>
                  <a:pt x="440" y="530"/>
                  <a:pt x="383" y="475"/>
                </a:cubicBezTo>
                <a:cubicBezTo>
                  <a:pt x="286" y="382"/>
                  <a:pt x="273" y="375"/>
                  <a:pt x="201" y="375"/>
                </a:cubicBezTo>
                <a:cubicBezTo>
                  <a:pt x="137" y="375"/>
                  <a:pt x="114" y="384"/>
                  <a:pt x="75" y="423"/>
                </a:cubicBezTo>
                <a:cubicBezTo>
                  <a:pt x="20" y="478"/>
                  <a:pt x="0" y="539"/>
                  <a:pt x="16" y="604"/>
                </a:cubicBezTo>
                <a:cubicBezTo>
                  <a:pt x="23" y="632"/>
                  <a:pt x="106" y="728"/>
                  <a:pt x="224" y="846"/>
                </a:cubicBezTo>
                <a:lnTo>
                  <a:pt x="421" y="1042"/>
                </a:lnTo>
                <a:lnTo>
                  <a:pt x="502" y="1042"/>
                </a:lnTo>
                <a:lnTo>
                  <a:pt x="582" y="1042"/>
                </a:lnTo>
                <a:lnTo>
                  <a:pt x="971" y="653"/>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Rectangle 10"/>
          <p:cNvSpPr/>
          <p:nvPr/>
        </p:nvSpPr>
        <p:spPr>
          <a:xfrm>
            <a:off x="529010" y="3112689"/>
            <a:ext cx="2016129" cy="276999"/>
          </a:xfrm>
          <a:prstGeom prst="rect">
            <a:avLst/>
          </a:prstGeom>
        </p:spPr>
        <p:txBody>
          <a:bodyPr wrap="none">
            <a:spAutoFit/>
          </a:bodyPr>
          <a:lstStyle/>
          <a:p>
            <a:r>
              <a:rPr lang="en-US" sz="1200" b="1" dirty="0"/>
              <a:t>BEC ≥1000 </a:t>
            </a:r>
            <a:r>
              <a:rPr lang="en-US" sz="1200" dirty="0"/>
              <a:t>cells/µL </a:t>
            </a:r>
            <a:r>
              <a:rPr lang="en-US" sz="1200" b="1" dirty="0"/>
              <a:t>screening</a:t>
            </a:r>
          </a:p>
        </p:txBody>
      </p:sp>
      <p:sp>
        <p:nvSpPr>
          <p:cNvPr id="110" name="Rectangle 109"/>
          <p:cNvSpPr>
            <a:spLocks/>
          </p:cNvSpPr>
          <p:nvPr/>
        </p:nvSpPr>
        <p:spPr>
          <a:xfrm>
            <a:off x="529010" y="3969289"/>
            <a:ext cx="3813309" cy="430887"/>
          </a:xfrm>
          <a:prstGeom prst="rect">
            <a:avLst/>
          </a:prstGeom>
        </p:spPr>
        <p:txBody>
          <a:bodyPr wrap="square">
            <a:spAutoFit/>
          </a:bodyPr>
          <a:lstStyle/>
          <a:p>
            <a:pPr marL="88900" indent="-88900"/>
            <a:r>
              <a:rPr lang="en-US" sz="1100" dirty="0"/>
              <a:t>- </a:t>
            </a:r>
            <a:r>
              <a:rPr lang="cs-CZ" sz="1100" dirty="0"/>
              <a:t>min.</a:t>
            </a:r>
            <a:r>
              <a:rPr lang="en-US" sz="1100" dirty="0"/>
              <a:t> 1 HES </a:t>
            </a:r>
            <a:r>
              <a:rPr lang="cs-CZ" sz="1100" dirty="0"/>
              <a:t>zhoršení nesmí být spojeno s redukcí HES medikacev období 4 týdny před zhoršením</a:t>
            </a:r>
            <a:endParaRPr lang="en-US" sz="1100" dirty="0"/>
          </a:p>
        </p:txBody>
      </p:sp>
    </p:spTree>
    <p:extLst>
      <p:ext uri="{BB962C8B-B14F-4D97-AF65-F5344CB8AC3E}">
        <p14:creationId xmlns:p14="http://schemas.microsoft.com/office/powerpoint/2010/main" val="50076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4"/>
          </p:nvPr>
        </p:nvSpPr>
        <p:spPr>
          <a:xfrm>
            <a:off x="358775" y="6382617"/>
            <a:ext cx="6519950" cy="200055"/>
          </a:xfrm>
        </p:spPr>
        <p:txBody>
          <a:bodyPr/>
          <a:lstStyle/>
          <a:p>
            <a:r>
              <a:rPr lang="en-US" sz="1200" dirty="0"/>
              <a:t>ClinicalTrials.gov Identifier: </a:t>
            </a:r>
            <a:r>
              <a:rPr lang="en-US" sz="1200" dirty="0">
                <a:hlinkClick r:id="rId3"/>
              </a:rPr>
              <a:t>NCT02836496</a:t>
            </a:r>
            <a:r>
              <a:rPr lang="en-US" sz="1200" dirty="0"/>
              <a:t> Study results Accessed on 25 Mar 2020; </a:t>
            </a:r>
            <a:r>
              <a:rPr lang="en-US" sz="1200" dirty="0" err="1"/>
              <a:t>Roufosse</a:t>
            </a:r>
            <a:r>
              <a:rPr lang="en-US" sz="1200" dirty="0"/>
              <a:t> F et al. </a:t>
            </a:r>
            <a:r>
              <a:rPr lang="en-US" sz="1200" i="1" dirty="0"/>
              <a:t>J Allergy </a:t>
            </a:r>
            <a:r>
              <a:rPr lang="en-US" sz="1200" i="1" dirty="0" err="1"/>
              <a:t>Clin</a:t>
            </a:r>
            <a:r>
              <a:rPr lang="en-US" sz="1200" i="1" dirty="0"/>
              <a:t> </a:t>
            </a:r>
            <a:r>
              <a:rPr lang="en-US" sz="1200" i="1" dirty="0" err="1"/>
              <a:t>Immunol</a:t>
            </a:r>
            <a:r>
              <a:rPr lang="en-US" sz="1200" dirty="0"/>
              <a:t>. 2020; </a:t>
            </a:r>
            <a:r>
              <a:rPr lang="en-US" sz="1200" dirty="0" err="1"/>
              <a:t>doi</a:t>
            </a:r>
            <a:r>
              <a:rPr lang="en-US" sz="1200" dirty="0"/>
              <a:t>: 10.1016/j.jaci.2020.08.037</a:t>
            </a:r>
          </a:p>
        </p:txBody>
      </p:sp>
      <p:sp>
        <p:nvSpPr>
          <p:cNvPr id="6" name="Text Placeholder 5"/>
          <p:cNvSpPr>
            <a:spLocks noGrp="1"/>
          </p:cNvSpPr>
          <p:nvPr>
            <p:ph type="body" sz="quarter" idx="18"/>
          </p:nvPr>
        </p:nvSpPr>
        <p:spPr>
          <a:xfrm>
            <a:off x="431430" y="6029116"/>
            <a:ext cx="6519950" cy="334835"/>
          </a:xfrm>
        </p:spPr>
        <p:txBody>
          <a:bodyPr/>
          <a:lstStyle/>
          <a:p>
            <a:r>
              <a:rPr lang="en-US" sz="788" dirty="0"/>
              <a:t>Analysis compares the number of patients who experience ≥1 HES flare and/or withdraw from the study prematurely, HES; </a:t>
            </a:r>
            <a:r>
              <a:rPr lang="en-US" sz="788" dirty="0" err="1"/>
              <a:t>hypereosinophillic</a:t>
            </a:r>
            <a:r>
              <a:rPr lang="en-US" sz="788" dirty="0"/>
              <a:t> syndrome, OR; odds ratio, SC; subcutaneous </a:t>
            </a:r>
          </a:p>
        </p:txBody>
      </p:sp>
      <p:sp>
        <p:nvSpPr>
          <p:cNvPr id="2" name="Title 1"/>
          <p:cNvSpPr>
            <a:spLocks noGrp="1"/>
          </p:cNvSpPr>
          <p:nvPr>
            <p:ph type="title"/>
          </p:nvPr>
        </p:nvSpPr>
        <p:spPr>
          <a:xfrm>
            <a:off x="1" y="305076"/>
            <a:ext cx="9039921" cy="682237"/>
          </a:xfrm>
        </p:spPr>
        <p:txBody>
          <a:bodyPr>
            <a:noAutofit/>
          </a:bodyPr>
          <a:lstStyle/>
          <a:p>
            <a:r>
              <a:rPr lang="cs-CZ" sz="2400" b="1" dirty="0">
                <a:solidFill>
                  <a:srgbClr val="002060"/>
                </a:solidFill>
              </a:rPr>
              <a:t>Podíl pacientů se vzplanutím onemocnění (</a:t>
            </a:r>
            <a:r>
              <a:rPr lang="en-US" sz="2400" b="1" dirty="0">
                <a:solidFill>
                  <a:srgbClr val="002060"/>
                </a:solidFill>
              </a:rPr>
              <a:t>≥1</a:t>
            </a:r>
            <a:r>
              <a:rPr lang="cs-CZ" sz="2400" b="1" dirty="0">
                <a:solidFill>
                  <a:srgbClr val="002060"/>
                </a:solidFill>
              </a:rPr>
              <a:t>)</a:t>
            </a:r>
            <a:r>
              <a:rPr lang="en-US" sz="2400" b="1" dirty="0">
                <a:solidFill>
                  <a:srgbClr val="002060"/>
                </a:solidFill>
              </a:rPr>
              <a:t> HES</a:t>
            </a:r>
            <a:r>
              <a:rPr lang="cs-CZ" sz="2400" b="1" dirty="0">
                <a:solidFill>
                  <a:srgbClr val="002060"/>
                </a:solidFill>
              </a:rPr>
              <a:t> byl v rameni mepolizumabu nižší než u placeba</a:t>
            </a:r>
            <a:r>
              <a:rPr lang="en-US" sz="2400" b="1" dirty="0">
                <a:solidFill>
                  <a:srgbClr val="002060"/>
                </a:solidFill>
              </a:rPr>
              <a:t> </a:t>
            </a:r>
            <a:endParaRPr lang="en-GB" sz="2400" b="1" dirty="0">
              <a:solidFill>
                <a:srgbClr val="002060"/>
              </a:solidFill>
            </a:endParaRPr>
          </a:p>
        </p:txBody>
      </p:sp>
      <p:sp>
        <p:nvSpPr>
          <p:cNvPr id="4" name="Slide Number Placeholder 3"/>
          <p:cNvSpPr>
            <a:spLocks noGrp="1"/>
          </p:cNvSpPr>
          <p:nvPr>
            <p:ph type="sldNum" sz="quarter" idx="4"/>
          </p:nvPr>
        </p:nvSpPr>
        <p:spPr/>
        <p:txBody>
          <a:bodyPr/>
          <a:lstStyle/>
          <a:p>
            <a:fld id="{9F9F533D-B52E-4A2F-BF72-0ADD2D94BD75}" type="slidenum">
              <a:rPr lang="en-GB" smtClean="0"/>
              <a:pPr/>
              <a:t>13</a:t>
            </a:fld>
            <a:endParaRPr lang="en-GB" dirty="0"/>
          </a:p>
        </p:txBody>
      </p:sp>
      <p:sp>
        <p:nvSpPr>
          <p:cNvPr id="18" name="Oval 17"/>
          <p:cNvSpPr/>
          <p:nvPr/>
        </p:nvSpPr>
        <p:spPr>
          <a:xfrm>
            <a:off x="-2068381" y="2026468"/>
            <a:ext cx="128588" cy="17145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grpSp>
        <p:nvGrpSpPr>
          <p:cNvPr id="3" name="Group 7"/>
          <p:cNvGrpSpPr/>
          <p:nvPr/>
        </p:nvGrpSpPr>
        <p:grpSpPr>
          <a:xfrm>
            <a:off x="648330" y="1341557"/>
            <a:ext cx="3767248" cy="4614697"/>
            <a:chOff x="415491" y="1085850"/>
            <a:chExt cx="2743200" cy="3371066"/>
          </a:xfrm>
        </p:grpSpPr>
        <p:graphicFrame>
          <p:nvGraphicFramePr>
            <p:cNvPr id="10" name="Chart 9"/>
            <p:cNvGraphicFramePr/>
            <p:nvPr/>
          </p:nvGraphicFramePr>
          <p:xfrm>
            <a:off x="651844" y="1281274"/>
            <a:ext cx="2364426" cy="317564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2119042" y="3136764"/>
              <a:ext cx="222946" cy="134900"/>
            </a:xfrm>
            <a:prstGeom prst="rect">
              <a:avLst/>
            </a:prstGeom>
          </p:spPr>
          <p:txBody>
            <a:bodyPr wrap="none" lIns="0" tIns="0" rIns="0" bIns="0">
              <a:spAutoFit/>
            </a:bodyPr>
            <a:lstStyle/>
            <a:p>
              <a:pPr algn="ctr" defTabSz="685800"/>
              <a:r>
                <a:rPr lang="en-US" sz="1200" b="1" dirty="0">
                  <a:solidFill>
                    <a:srgbClr val="FFFFFF"/>
                  </a:solidFill>
                  <a:latin typeface="Arial" panose="020B0604020202020204"/>
                </a:rPr>
                <a:t>28%</a:t>
              </a:r>
            </a:p>
          </p:txBody>
        </p:sp>
        <p:cxnSp>
          <p:nvCxnSpPr>
            <p:cNvPr id="19" name="Elbow Connector 18"/>
            <p:cNvCxnSpPr/>
            <p:nvPr/>
          </p:nvCxnSpPr>
          <p:spPr>
            <a:xfrm rot="16200000" flipH="1">
              <a:off x="1678293" y="2034500"/>
              <a:ext cx="672369" cy="561854"/>
            </a:xfrm>
            <a:prstGeom prst="bentConnector3">
              <a:avLst>
                <a:gd name="adj1" fmla="val -22897"/>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542267" y="2558138"/>
              <a:ext cx="222946" cy="134900"/>
            </a:xfrm>
            <a:prstGeom prst="rect">
              <a:avLst/>
            </a:prstGeom>
          </p:spPr>
          <p:txBody>
            <a:bodyPr wrap="none" lIns="0" tIns="0" rIns="0" bIns="0">
              <a:spAutoFit/>
            </a:bodyPr>
            <a:lstStyle/>
            <a:p>
              <a:pPr algn="ctr" defTabSz="685800"/>
              <a:r>
                <a:rPr lang="en-US" sz="1200" b="1" dirty="0">
                  <a:solidFill>
                    <a:srgbClr val="FFFFFF"/>
                  </a:solidFill>
                  <a:latin typeface="Arial" panose="020B0604020202020204"/>
                </a:rPr>
                <a:t>56%</a:t>
              </a:r>
            </a:p>
          </p:txBody>
        </p:sp>
        <p:sp>
          <p:nvSpPr>
            <p:cNvPr id="35" name="Rectangle 34"/>
            <p:cNvSpPr/>
            <p:nvPr/>
          </p:nvSpPr>
          <p:spPr>
            <a:xfrm>
              <a:off x="1535989" y="1466204"/>
              <a:ext cx="932640" cy="247316"/>
            </a:xfrm>
            <a:prstGeom prst="rect">
              <a:avLst/>
            </a:prstGeom>
          </p:spPr>
          <p:txBody>
            <a:bodyPr wrap="none" lIns="0" tIns="0" rIns="0" bIns="0">
              <a:spAutoFit/>
            </a:bodyPr>
            <a:lstStyle/>
            <a:p>
              <a:pPr algn="ctr" defTabSz="685800"/>
              <a:r>
                <a:rPr lang="en-GB" sz="1100" b="1" dirty="0">
                  <a:solidFill>
                    <a:srgbClr val="544F40"/>
                  </a:solidFill>
                  <a:latin typeface="Arial" panose="020B0604020202020204"/>
                </a:rPr>
                <a:t>P=0.002</a:t>
              </a:r>
            </a:p>
            <a:p>
              <a:pPr algn="ctr" defTabSz="685800"/>
              <a:r>
                <a:rPr lang="en-GB" sz="1100" b="1" dirty="0">
                  <a:solidFill>
                    <a:srgbClr val="544F40"/>
                  </a:solidFill>
                  <a:latin typeface="Arial" panose="020B0604020202020204"/>
                </a:rPr>
                <a:t>OR 0.28 (0.12, 0.64)</a:t>
              </a:r>
            </a:p>
          </p:txBody>
        </p:sp>
        <p:sp>
          <p:nvSpPr>
            <p:cNvPr id="20" name="Oval 19"/>
            <p:cNvSpPr/>
            <p:nvPr/>
          </p:nvSpPr>
          <p:spPr>
            <a:xfrm>
              <a:off x="2278735" y="2544738"/>
              <a:ext cx="128588" cy="12484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5" name="Rectangle 4">
              <a:extLst>
                <a:ext uri="{FF2B5EF4-FFF2-40B4-BE49-F238E27FC236}">
                  <a16:creationId xmlns:a16="http://schemas.microsoft.com/office/drawing/2014/main" id="{12107D0A-276A-4DBF-9B44-92CF5DE612E0}"/>
                </a:ext>
              </a:extLst>
            </p:cNvPr>
            <p:cNvSpPr/>
            <p:nvPr/>
          </p:nvSpPr>
          <p:spPr>
            <a:xfrm rot="16200000">
              <a:off x="12184" y="2681892"/>
              <a:ext cx="1112688" cy="190497"/>
            </a:xfrm>
            <a:prstGeom prst="rect">
              <a:avLst/>
            </a:prstGeom>
          </p:spPr>
          <p:txBody>
            <a:bodyPr wrap="none">
              <a:spAutoFit/>
            </a:bodyPr>
            <a:lstStyle/>
            <a:p>
              <a:pPr algn="ctr">
                <a:defRPr sz="1100" b="0" i="0" u="none" strike="noStrike" kern="1200" baseline="0">
                  <a:solidFill>
                    <a:srgbClr val="544F40"/>
                  </a:solidFill>
                  <a:latin typeface="+mn-lt"/>
                  <a:ea typeface="+mn-ea"/>
                  <a:cs typeface="+mn-cs"/>
                </a:defRPr>
              </a:pPr>
              <a:r>
                <a:rPr lang="en-US" b="1" dirty="0"/>
                <a:t>Number of patients (n)</a:t>
              </a:r>
              <a:endParaRPr lang="en-US" b="1" baseline="30000" dirty="0"/>
            </a:p>
          </p:txBody>
        </p:sp>
        <p:sp>
          <p:nvSpPr>
            <p:cNvPr id="25" name="Rounded Rectangle 20">
              <a:extLst>
                <a:ext uri="{FF2B5EF4-FFF2-40B4-BE49-F238E27FC236}">
                  <a16:creationId xmlns:a16="http://schemas.microsoft.com/office/drawing/2014/main" id="{EEEEAFF3-F468-471C-B4B9-E6DEA2BCD958}"/>
                </a:ext>
              </a:extLst>
            </p:cNvPr>
            <p:cNvSpPr/>
            <p:nvPr/>
          </p:nvSpPr>
          <p:spPr>
            <a:xfrm rot="10800000">
              <a:off x="454514" y="1095743"/>
              <a:ext cx="2646116" cy="261610"/>
            </a:xfrm>
            <a:prstGeom prst="round2SameRect">
              <a:avLst>
                <a:gd name="adj1" fmla="val 3576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endParaRPr lang="en-US" sz="1200" b="1" dirty="0">
                <a:solidFill>
                  <a:schemeClr val="bg1"/>
                </a:solidFill>
                <a:latin typeface="Arial" panose="020B0604020202020204"/>
              </a:endParaRPr>
            </a:p>
          </p:txBody>
        </p:sp>
        <p:sp>
          <p:nvSpPr>
            <p:cNvPr id="26" name="Rectangle 25">
              <a:extLst>
                <a:ext uri="{FF2B5EF4-FFF2-40B4-BE49-F238E27FC236}">
                  <a16:creationId xmlns:a16="http://schemas.microsoft.com/office/drawing/2014/main" id="{76D27D6C-AD53-4A5F-93FA-93AD619010C7}"/>
                </a:ext>
              </a:extLst>
            </p:cNvPr>
            <p:cNvSpPr/>
            <p:nvPr/>
          </p:nvSpPr>
          <p:spPr>
            <a:xfrm>
              <a:off x="431430" y="1088599"/>
              <a:ext cx="2646116" cy="191108"/>
            </a:xfrm>
            <a:prstGeom prst="rect">
              <a:avLst/>
            </a:prstGeom>
          </p:spPr>
          <p:txBody>
            <a:bodyPr wrap="square">
              <a:spAutoFit/>
            </a:bodyPr>
            <a:lstStyle/>
            <a:p>
              <a:pPr algn="ctr" defTabSz="685800"/>
              <a:r>
                <a:rPr lang="en-US" sz="1100" b="1" dirty="0">
                  <a:solidFill>
                    <a:schemeClr val="bg1"/>
                  </a:solidFill>
                </a:rPr>
                <a:t>Primary endpoint</a:t>
              </a:r>
            </a:p>
          </p:txBody>
        </p:sp>
        <p:sp>
          <p:nvSpPr>
            <p:cNvPr id="27" name="Rounded Rectangle 59">
              <a:extLst>
                <a:ext uri="{FF2B5EF4-FFF2-40B4-BE49-F238E27FC236}">
                  <a16:creationId xmlns:a16="http://schemas.microsoft.com/office/drawing/2014/main" id="{6542C042-76FD-4309-A2DE-BEB0E1B4C44B}"/>
                </a:ext>
              </a:extLst>
            </p:cNvPr>
            <p:cNvSpPr/>
            <p:nvPr/>
          </p:nvSpPr>
          <p:spPr>
            <a:xfrm>
              <a:off x="415491" y="1085850"/>
              <a:ext cx="2743200" cy="3371066"/>
            </a:xfrm>
            <a:prstGeom prst="roundRect">
              <a:avLst>
                <a:gd name="adj" fmla="val 1524"/>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grpSp>
      <p:grpSp>
        <p:nvGrpSpPr>
          <p:cNvPr id="7" name="Group 30">
            <a:extLst>
              <a:ext uri="{FF2B5EF4-FFF2-40B4-BE49-F238E27FC236}">
                <a16:creationId xmlns:a16="http://schemas.microsoft.com/office/drawing/2014/main" id="{FD65B279-4F6E-483A-9690-2448C91E2E5B}"/>
              </a:ext>
            </a:extLst>
          </p:cNvPr>
          <p:cNvGrpSpPr/>
          <p:nvPr/>
        </p:nvGrpSpPr>
        <p:grpSpPr>
          <a:xfrm>
            <a:off x="4717775" y="1308202"/>
            <a:ext cx="3757964" cy="4651793"/>
            <a:chOff x="3139009" y="955450"/>
            <a:chExt cx="2983062" cy="3488845"/>
          </a:xfrm>
        </p:grpSpPr>
        <p:sp>
          <p:nvSpPr>
            <p:cNvPr id="32" name="Rectangle 31">
              <a:extLst>
                <a:ext uri="{FF2B5EF4-FFF2-40B4-BE49-F238E27FC236}">
                  <a16:creationId xmlns:a16="http://schemas.microsoft.com/office/drawing/2014/main" id="{0A4691D1-08FA-4FFF-927A-4BCCECE00F93}"/>
                </a:ext>
              </a:extLst>
            </p:cNvPr>
            <p:cNvSpPr/>
            <p:nvPr/>
          </p:nvSpPr>
          <p:spPr>
            <a:xfrm>
              <a:off x="4846434" y="3943283"/>
              <a:ext cx="243040" cy="138500"/>
            </a:xfrm>
            <a:prstGeom prst="rect">
              <a:avLst/>
            </a:prstGeom>
          </p:spPr>
          <p:txBody>
            <a:bodyPr wrap="none" lIns="0" tIns="0" rIns="0" bIns="0">
              <a:spAutoFit/>
            </a:bodyPr>
            <a:lstStyle/>
            <a:p>
              <a:pPr defTabSz="685800"/>
              <a:r>
                <a:rPr lang="en-US" sz="1200" b="1" dirty="0">
                  <a:solidFill>
                    <a:srgbClr val="FFFFFF"/>
                  </a:solidFill>
                  <a:latin typeface="Arial" panose="020B0604020202020204"/>
                </a:rPr>
                <a:t>17%</a:t>
              </a:r>
            </a:p>
          </p:txBody>
        </p:sp>
        <p:sp>
          <p:nvSpPr>
            <p:cNvPr id="34" name="Rectangle 33">
              <a:extLst>
                <a:ext uri="{FF2B5EF4-FFF2-40B4-BE49-F238E27FC236}">
                  <a16:creationId xmlns:a16="http://schemas.microsoft.com/office/drawing/2014/main" id="{839BB8E2-506E-48D3-98B6-2304905412C6}"/>
                </a:ext>
              </a:extLst>
            </p:cNvPr>
            <p:cNvSpPr/>
            <p:nvPr/>
          </p:nvSpPr>
          <p:spPr>
            <a:xfrm>
              <a:off x="4293069" y="3464411"/>
              <a:ext cx="243040" cy="138500"/>
            </a:xfrm>
            <a:prstGeom prst="rect">
              <a:avLst/>
            </a:prstGeom>
          </p:spPr>
          <p:txBody>
            <a:bodyPr wrap="none" lIns="0" tIns="0" rIns="0" bIns="0">
              <a:spAutoFit/>
            </a:bodyPr>
            <a:lstStyle/>
            <a:p>
              <a:pPr defTabSz="685800"/>
              <a:r>
                <a:rPr lang="en-US" sz="1200" b="1" dirty="0">
                  <a:solidFill>
                    <a:srgbClr val="FFFFFF"/>
                  </a:solidFill>
                  <a:latin typeface="Arial" panose="020B0604020202020204"/>
                </a:rPr>
                <a:t>35%</a:t>
              </a:r>
            </a:p>
          </p:txBody>
        </p:sp>
        <p:sp>
          <p:nvSpPr>
            <p:cNvPr id="37" name="Rectangle 36">
              <a:extLst>
                <a:ext uri="{FF2B5EF4-FFF2-40B4-BE49-F238E27FC236}">
                  <a16:creationId xmlns:a16="http://schemas.microsoft.com/office/drawing/2014/main" id="{0B5186BB-2917-474C-A430-EF591D669BB7}"/>
                </a:ext>
              </a:extLst>
            </p:cNvPr>
            <p:cNvSpPr/>
            <p:nvPr/>
          </p:nvSpPr>
          <p:spPr>
            <a:xfrm>
              <a:off x="4379926" y="1331197"/>
              <a:ext cx="1016695" cy="253916"/>
            </a:xfrm>
            <a:prstGeom prst="rect">
              <a:avLst/>
            </a:prstGeom>
          </p:spPr>
          <p:txBody>
            <a:bodyPr wrap="none" lIns="0" tIns="0" rIns="0" bIns="0">
              <a:spAutoFit/>
            </a:bodyPr>
            <a:lstStyle/>
            <a:p>
              <a:pPr algn="ctr" defTabSz="685800"/>
              <a:r>
                <a:rPr lang="en-GB" sz="1100" b="1" dirty="0">
                  <a:solidFill>
                    <a:srgbClr val="544F40"/>
                  </a:solidFill>
                  <a:latin typeface="Arial" panose="020B0604020202020204"/>
                </a:rPr>
                <a:t>P=0.02</a:t>
              </a:r>
            </a:p>
            <a:p>
              <a:pPr algn="ctr" defTabSz="685800"/>
              <a:r>
                <a:rPr lang="en-GB" sz="1100" b="1" dirty="0">
                  <a:solidFill>
                    <a:srgbClr val="544F40"/>
                  </a:solidFill>
                  <a:latin typeface="Arial" panose="020B0604020202020204"/>
                </a:rPr>
                <a:t>OR 0.33 (0.13, 0.85)</a:t>
              </a:r>
            </a:p>
          </p:txBody>
        </p:sp>
        <p:sp>
          <p:nvSpPr>
            <p:cNvPr id="38" name="Rectangle 37">
              <a:extLst>
                <a:ext uri="{FF2B5EF4-FFF2-40B4-BE49-F238E27FC236}">
                  <a16:creationId xmlns:a16="http://schemas.microsoft.com/office/drawing/2014/main" id="{3CD9BD67-0889-48CA-AE38-5496E13FD3B7}"/>
                </a:ext>
              </a:extLst>
            </p:cNvPr>
            <p:cNvSpPr/>
            <p:nvPr/>
          </p:nvSpPr>
          <p:spPr bwMode="auto">
            <a:xfrm>
              <a:off x="4375565" y="3237828"/>
              <a:ext cx="119063" cy="14066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
          <p:nvSpPr>
            <p:cNvPr id="44" name="Rectangle 43">
              <a:extLst>
                <a:ext uri="{FF2B5EF4-FFF2-40B4-BE49-F238E27FC236}">
                  <a16:creationId xmlns:a16="http://schemas.microsoft.com/office/drawing/2014/main" id="{240D88A0-D9FA-4262-AF1E-8081B91D6D97}"/>
                </a:ext>
              </a:extLst>
            </p:cNvPr>
            <p:cNvSpPr/>
            <p:nvPr/>
          </p:nvSpPr>
          <p:spPr bwMode="auto">
            <a:xfrm>
              <a:off x="4986048" y="3784557"/>
              <a:ext cx="119063" cy="14066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grpSp>
          <p:nvGrpSpPr>
            <p:cNvPr id="8" name="Group 44">
              <a:extLst>
                <a:ext uri="{FF2B5EF4-FFF2-40B4-BE49-F238E27FC236}">
                  <a16:creationId xmlns:a16="http://schemas.microsoft.com/office/drawing/2014/main" id="{8E88A544-E828-45CF-95F0-E4B37641ABD7}"/>
                </a:ext>
              </a:extLst>
            </p:cNvPr>
            <p:cNvGrpSpPr/>
            <p:nvPr/>
          </p:nvGrpSpPr>
          <p:grpSpPr>
            <a:xfrm>
              <a:off x="3242618" y="955450"/>
              <a:ext cx="2726784" cy="291240"/>
              <a:chOff x="3435989" y="1059142"/>
              <a:chExt cx="2244880" cy="223502"/>
            </a:xfrm>
          </p:grpSpPr>
          <p:sp>
            <p:nvSpPr>
              <p:cNvPr id="57" name="Round Same Side Corner Rectangle 20">
                <a:extLst>
                  <a:ext uri="{FF2B5EF4-FFF2-40B4-BE49-F238E27FC236}">
                    <a16:creationId xmlns:a16="http://schemas.microsoft.com/office/drawing/2014/main" id="{E81D0719-4AFC-46BA-B761-801702EB9BEB}"/>
                  </a:ext>
                </a:extLst>
              </p:cNvPr>
              <p:cNvSpPr/>
              <p:nvPr/>
            </p:nvSpPr>
            <p:spPr>
              <a:xfrm rot="10800000">
                <a:off x="3475952" y="1070456"/>
                <a:ext cx="2204917" cy="212188"/>
              </a:xfrm>
              <a:prstGeom prst="round2SameRect">
                <a:avLst>
                  <a:gd name="adj1" fmla="val 34028"/>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endParaRPr lang="en-US" sz="1200" b="1" dirty="0">
                  <a:solidFill>
                    <a:schemeClr val="bg1"/>
                  </a:solidFill>
                  <a:latin typeface="Arial" panose="020B0604020202020204"/>
                </a:endParaRPr>
              </a:p>
            </p:txBody>
          </p:sp>
          <p:sp>
            <p:nvSpPr>
              <p:cNvPr id="58" name="Rectangle 57">
                <a:extLst>
                  <a:ext uri="{FF2B5EF4-FFF2-40B4-BE49-F238E27FC236}">
                    <a16:creationId xmlns:a16="http://schemas.microsoft.com/office/drawing/2014/main" id="{E37EEDBB-E650-48E9-9F00-216EF5046669}"/>
                  </a:ext>
                </a:extLst>
              </p:cNvPr>
              <p:cNvSpPr/>
              <p:nvPr/>
            </p:nvSpPr>
            <p:spPr>
              <a:xfrm>
                <a:off x="3435989" y="1059142"/>
                <a:ext cx="2244880" cy="159430"/>
              </a:xfrm>
              <a:prstGeom prst="rect">
                <a:avLst/>
              </a:prstGeom>
            </p:spPr>
            <p:txBody>
              <a:bodyPr wrap="square">
                <a:spAutoFit/>
              </a:bodyPr>
              <a:lstStyle/>
              <a:p>
                <a:pPr algn="ctr"/>
                <a:r>
                  <a:rPr lang="en-US" sz="1100" b="1" dirty="0">
                    <a:solidFill>
                      <a:schemeClr val="bg1"/>
                    </a:solidFill>
                  </a:rPr>
                  <a:t>Secondary</a:t>
                </a:r>
                <a:r>
                  <a:rPr lang="en-US" sz="1200" b="1" dirty="0">
                    <a:solidFill>
                      <a:schemeClr val="bg1"/>
                    </a:solidFill>
                  </a:rPr>
                  <a:t> endpoint</a:t>
                </a:r>
                <a:endParaRPr lang="en-US" sz="1200" dirty="0">
                  <a:solidFill>
                    <a:schemeClr val="bg1"/>
                  </a:solidFill>
                </a:endParaRPr>
              </a:p>
            </p:txBody>
          </p:sp>
        </p:grpSp>
        <p:sp>
          <p:nvSpPr>
            <p:cNvPr id="46" name="Rounded Rectangle 46">
              <a:extLst>
                <a:ext uri="{FF2B5EF4-FFF2-40B4-BE49-F238E27FC236}">
                  <a16:creationId xmlns:a16="http://schemas.microsoft.com/office/drawing/2014/main" id="{7C9DFC0E-602C-4E60-8CEA-0297677A759A}"/>
                </a:ext>
              </a:extLst>
            </p:cNvPr>
            <p:cNvSpPr/>
            <p:nvPr/>
          </p:nvSpPr>
          <p:spPr>
            <a:xfrm>
              <a:off x="3139009" y="972216"/>
              <a:ext cx="2983062" cy="3472079"/>
            </a:xfrm>
            <a:prstGeom prst="roundRect">
              <a:avLst>
                <a:gd name="adj" fmla="val 1524"/>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graphicFrame>
          <p:nvGraphicFramePr>
            <p:cNvPr id="47" name="Chart 46">
              <a:extLst>
                <a:ext uri="{FF2B5EF4-FFF2-40B4-BE49-F238E27FC236}">
                  <a16:creationId xmlns:a16="http://schemas.microsoft.com/office/drawing/2014/main" id="{E87F3D36-9B56-4778-BFB1-F380AB74A5B2}"/>
                </a:ext>
              </a:extLst>
            </p:cNvPr>
            <p:cNvGraphicFramePr/>
            <p:nvPr/>
          </p:nvGraphicFramePr>
          <p:xfrm>
            <a:off x="3209651" y="1584790"/>
            <a:ext cx="2743200" cy="2776495"/>
          </p:xfrm>
          <a:graphic>
            <a:graphicData uri="http://schemas.openxmlformats.org/drawingml/2006/chart">
              <c:chart xmlns:c="http://schemas.openxmlformats.org/drawingml/2006/chart" xmlns:r="http://schemas.openxmlformats.org/officeDocument/2006/relationships" r:id="rId5"/>
            </a:graphicData>
          </a:graphic>
        </p:graphicFrame>
        <p:sp>
          <p:nvSpPr>
            <p:cNvPr id="48" name="Rectangle 47">
              <a:extLst>
                <a:ext uri="{FF2B5EF4-FFF2-40B4-BE49-F238E27FC236}">
                  <a16:creationId xmlns:a16="http://schemas.microsoft.com/office/drawing/2014/main" id="{7F290CCD-2C7F-4CA9-9D74-205796F1E294}"/>
                </a:ext>
              </a:extLst>
            </p:cNvPr>
            <p:cNvSpPr/>
            <p:nvPr/>
          </p:nvSpPr>
          <p:spPr>
            <a:xfrm>
              <a:off x="4880006" y="3622752"/>
              <a:ext cx="243040" cy="138500"/>
            </a:xfrm>
            <a:prstGeom prst="rect">
              <a:avLst/>
            </a:prstGeom>
          </p:spPr>
          <p:txBody>
            <a:bodyPr wrap="none" lIns="0" tIns="0" rIns="0" bIns="0">
              <a:spAutoFit/>
            </a:bodyPr>
            <a:lstStyle/>
            <a:p>
              <a:pPr defTabSz="685800"/>
              <a:r>
                <a:rPr lang="en-US" sz="1200" b="1" dirty="0">
                  <a:solidFill>
                    <a:srgbClr val="FFFFFF"/>
                  </a:solidFill>
                  <a:latin typeface="Arial" panose="020B0604020202020204"/>
                </a:rPr>
                <a:t>17%</a:t>
              </a:r>
            </a:p>
          </p:txBody>
        </p:sp>
        <p:sp>
          <p:nvSpPr>
            <p:cNvPr id="49" name="Rectangle 48">
              <a:extLst>
                <a:ext uri="{FF2B5EF4-FFF2-40B4-BE49-F238E27FC236}">
                  <a16:creationId xmlns:a16="http://schemas.microsoft.com/office/drawing/2014/main" id="{5A1A7C26-6618-46B0-92A4-051D1ADEDF24}"/>
                </a:ext>
              </a:extLst>
            </p:cNvPr>
            <p:cNvSpPr/>
            <p:nvPr/>
          </p:nvSpPr>
          <p:spPr>
            <a:xfrm>
              <a:off x="4395127" y="2492043"/>
              <a:ext cx="243040" cy="138500"/>
            </a:xfrm>
            <a:prstGeom prst="rect">
              <a:avLst/>
            </a:prstGeom>
          </p:spPr>
          <p:txBody>
            <a:bodyPr wrap="none" lIns="0" tIns="0" rIns="0" bIns="0">
              <a:spAutoFit/>
            </a:bodyPr>
            <a:lstStyle/>
            <a:p>
              <a:pPr defTabSz="685800"/>
              <a:r>
                <a:rPr lang="en-US" sz="1200" b="1" dirty="0">
                  <a:solidFill>
                    <a:srgbClr val="FFFFFF"/>
                  </a:solidFill>
                  <a:latin typeface="Arial" panose="020B0604020202020204"/>
                </a:rPr>
                <a:t>35%</a:t>
              </a:r>
            </a:p>
          </p:txBody>
        </p:sp>
        <p:cxnSp>
          <p:nvCxnSpPr>
            <p:cNvPr id="50" name="Elbow Connector 52">
              <a:extLst>
                <a:ext uri="{FF2B5EF4-FFF2-40B4-BE49-F238E27FC236}">
                  <a16:creationId xmlns:a16="http://schemas.microsoft.com/office/drawing/2014/main" id="{6DA8F76C-21DE-469F-A6DB-0B0F5C67615B}"/>
                </a:ext>
              </a:extLst>
            </p:cNvPr>
            <p:cNvCxnSpPr/>
            <p:nvPr/>
          </p:nvCxnSpPr>
          <p:spPr>
            <a:xfrm rot="16200000" flipH="1">
              <a:off x="4453099" y="2001572"/>
              <a:ext cx="723900" cy="465650"/>
            </a:xfrm>
            <a:prstGeom prst="bentConnector3">
              <a:avLst>
                <a:gd name="adj1" fmla="val -20395"/>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2A11E38C-59A8-45D9-B816-62B492904E56}"/>
                </a:ext>
              </a:extLst>
            </p:cNvPr>
            <p:cNvSpPr/>
            <p:nvPr/>
          </p:nvSpPr>
          <p:spPr bwMode="auto">
            <a:xfrm>
              <a:off x="4484015" y="2515105"/>
              <a:ext cx="119063" cy="14066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
          <p:nvSpPr>
            <p:cNvPr id="52" name="Arrow: Down 215">
              <a:extLst>
                <a:ext uri="{FF2B5EF4-FFF2-40B4-BE49-F238E27FC236}">
                  <a16:creationId xmlns:a16="http://schemas.microsoft.com/office/drawing/2014/main" id="{37364F7C-097F-40CA-95E0-1CA32AE8983C}"/>
                </a:ext>
              </a:extLst>
            </p:cNvPr>
            <p:cNvSpPr/>
            <p:nvPr/>
          </p:nvSpPr>
          <p:spPr>
            <a:xfrm>
              <a:off x="5055861" y="2177956"/>
              <a:ext cx="603966" cy="44949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5196958A-9F81-440F-908F-95B2BD260CD1}"/>
                </a:ext>
              </a:extLst>
            </p:cNvPr>
            <p:cNvSpPr/>
            <p:nvPr/>
          </p:nvSpPr>
          <p:spPr>
            <a:xfrm>
              <a:off x="5154319" y="2264707"/>
              <a:ext cx="441456" cy="230833"/>
            </a:xfrm>
            <a:prstGeom prst="rect">
              <a:avLst/>
            </a:prstGeom>
          </p:spPr>
          <p:txBody>
            <a:bodyPr wrap="square">
              <a:spAutoFit/>
            </a:bodyPr>
            <a:lstStyle/>
            <a:p>
              <a:r>
                <a:rPr lang="en-GB" sz="1400" b="1" dirty="0">
                  <a:solidFill>
                    <a:schemeClr val="bg1"/>
                  </a:solidFill>
                </a:rPr>
                <a:t>53%</a:t>
              </a:r>
              <a:endParaRPr lang="en-GB" sz="1200" dirty="0">
                <a:solidFill>
                  <a:schemeClr val="bg1"/>
                </a:solidFill>
              </a:endParaRPr>
            </a:p>
          </p:txBody>
        </p:sp>
        <p:graphicFrame>
          <p:nvGraphicFramePr>
            <p:cNvPr id="54" name="Chart 53">
              <a:extLst>
                <a:ext uri="{FF2B5EF4-FFF2-40B4-BE49-F238E27FC236}">
                  <a16:creationId xmlns:a16="http://schemas.microsoft.com/office/drawing/2014/main" id="{175AF01D-3ECF-47BE-AA10-E4F286D4EBFE}"/>
                </a:ext>
              </a:extLst>
            </p:cNvPr>
            <p:cNvGraphicFramePr/>
            <p:nvPr/>
          </p:nvGraphicFramePr>
          <p:xfrm>
            <a:off x="3710719" y="3577115"/>
            <a:ext cx="2242532" cy="310981"/>
          </p:xfrm>
          <a:graphic>
            <a:graphicData uri="http://schemas.openxmlformats.org/drawingml/2006/chart">
              <c:chart xmlns:c="http://schemas.openxmlformats.org/drawingml/2006/chart" xmlns:r="http://schemas.openxmlformats.org/officeDocument/2006/relationships" r:id="rId6"/>
            </a:graphicData>
          </a:graphic>
        </p:graphicFrame>
        <p:sp>
          <p:nvSpPr>
            <p:cNvPr id="55" name="Rectangle 54">
              <a:extLst>
                <a:ext uri="{FF2B5EF4-FFF2-40B4-BE49-F238E27FC236}">
                  <a16:creationId xmlns:a16="http://schemas.microsoft.com/office/drawing/2014/main" id="{CBB61279-03D1-43DB-8C6C-3C75DAC926BE}"/>
                </a:ext>
              </a:extLst>
            </p:cNvPr>
            <p:cNvSpPr/>
            <p:nvPr/>
          </p:nvSpPr>
          <p:spPr bwMode="auto">
            <a:xfrm>
              <a:off x="4420335" y="2437522"/>
              <a:ext cx="268036" cy="108742"/>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sp>
          <p:nvSpPr>
            <p:cNvPr id="56" name="Rectangle 55">
              <a:extLst>
                <a:ext uri="{FF2B5EF4-FFF2-40B4-BE49-F238E27FC236}">
                  <a16:creationId xmlns:a16="http://schemas.microsoft.com/office/drawing/2014/main" id="{1B967482-BAF7-4FA8-8178-61005DE82EA5}"/>
                </a:ext>
              </a:extLst>
            </p:cNvPr>
            <p:cNvSpPr/>
            <p:nvPr/>
          </p:nvSpPr>
          <p:spPr bwMode="auto">
            <a:xfrm>
              <a:off x="4885985" y="3161422"/>
              <a:ext cx="268036" cy="108742"/>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US" sz="1200" b="1" kern="0" dirty="0" err="1">
                <a:solidFill>
                  <a:srgbClr val="FFFFFF"/>
                </a:solidFill>
                <a:latin typeface="Arial"/>
              </a:endParaRPr>
            </a:p>
          </p:txBody>
        </p:sp>
      </p:grpSp>
      <p:sp>
        <p:nvSpPr>
          <p:cNvPr id="63" name="Arrow: Down 215">
            <a:extLst>
              <a:ext uri="{FF2B5EF4-FFF2-40B4-BE49-F238E27FC236}">
                <a16:creationId xmlns:a16="http://schemas.microsoft.com/office/drawing/2014/main" id="{795F80A6-0A15-41B2-A209-B4ED29397652}"/>
              </a:ext>
            </a:extLst>
          </p:cNvPr>
          <p:cNvSpPr/>
          <p:nvPr/>
        </p:nvSpPr>
        <p:spPr>
          <a:xfrm>
            <a:off x="3231447" y="2904993"/>
            <a:ext cx="826783" cy="59932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85B6E2D5-39B8-416F-A4CE-9CF756BF072F}"/>
              </a:ext>
            </a:extLst>
          </p:cNvPr>
          <p:cNvSpPr/>
          <p:nvPr/>
        </p:nvSpPr>
        <p:spPr>
          <a:xfrm>
            <a:off x="3395137" y="2948956"/>
            <a:ext cx="663091" cy="307777"/>
          </a:xfrm>
          <a:prstGeom prst="rect">
            <a:avLst/>
          </a:prstGeom>
        </p:spPr>
        <p:txBody>
          <a:bodyPr wrap="square">
            <a:spAutoFit/>
          </a:bodyPr>
          <a:lstStyle/>
          <a:p>
            <a:r>
              <a:rPr lang="en-GB" sz="1400" b="1" dirty="0">
                <a:solidFill>
                  <a:schemeClr val="bg1"/>
                </a:solidFill>
              </a:rPr>
              <a:t>50%</a:t>
            </a:r>
            <a:endParaRPr lang="en-GB" sz="1200" dirty="0">
              <a:solidFill>
                <a:schemeClr val="bg1"/>
              </a:solidFill>
            </a:endParaRPr>
          </a:p>
        </p:txBody>
      </p:sp>
      <p:sp>
        <p:nvSpPr>
          <p:cNvPr id="66" name="Round Same Side Corner Rectangle 20">
            <a:extLst>
              <a:ext uri="{FF2B5EF4-FFF2-40B4-BE49-F238E27FC236}">
                <a16:creationId xmlns:a16="http://schemas.microsoft.com/office/drawing/2014/main" id="{522A58DF-B396-4458-B616-FE212DD4EF31}"/>
              </a:ext>
            </a:extLst>
          </p:cNvPr>
          <p:cNvSpPr/>
          <p:nvPr/>
        </p:nvSpPr>
        <p:spPr>
          <a:xfrm>
            <a:off x="4705564" y="5190620"/>
            <a:ext cx="3757964" cy="766976"/>
          </a:xfrm>
          <a:prstGeom prst="round2SameRect">
            <a:avLst>
              <a:gd name="adj1" fmla="val 34028"/>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endParaRPr lang="en-US" sz="1200" b="1" dirty="0">
              <a:solidFill>
                <a:schemeClr val="bg1"/>
              </a:solidFill>
              <a:latin typeface="Arial" panose="020B0604020202020204"/>
            </a:endParaRPr>
          </a:p>
        </p:txBody>
      </p:sp>
      <p:sp>
        <p:nvSpPr>
          <p:cNvPr id="65" name="Rectangle 64">
            <a:extLst>
              <a:ext uri="{FF2B5EF4-FFF2-40B4-BE49-F238E27FC236}">
                <a16:creationId xmlns:a16="http://schemas.microsoft.com/office/drawing/2014/main" id="{3931C90E-26AC-472A-BA5A-2027E675307B}"/>
              </a:ext>
            </a:extLst>
          </p:cNvPr>
          <p:cNvSpPr/>
          <p:nvPr/>
        </p:nvSpPr>
        <p:spPr>
          <a:xfrm>
            <a:off x="4682909" y="5153173"/>
            <a:ext cx="3811441" cy="646331"/>
          </a:xfrm>
          <a:prstGeom prst="rect">
            <a:avLst/>
          </a:prstGeom>
        </p:spPr>
        <p:txBody>
          <a:bodyPr wrap="square">
            <a:spAutoFit/>
          </a:bodyPr>
          <a:lstStyle/>
          <a:p>
            <a:pPr algn="ctr"/>
            <a:r>
              <a:rPr lang="en-US" sz="1200" b="1" dirty="0">
                <a:solidFill>
                  <a:schemeClr val="bg1"/>
                </a:solidFill>
              </a:rPr>
              <a:t>53% fewer patients experienced </a:t>
            </a:r>
            <a:br>
              <a:rPr lang="en-US" sz="1200" b="1" dirty="0">
                <a:solidFill>
                  <a:schemeClr val="bg1"/>
                </a:solidFill>
              </a:rPr>
            </a:br>
            <a:r>
              <a:rPr lang="en-US" sz="1200" b="1" dirty="0">
                <a:solidFill>
                  <a:schemeClr val="bg1"/>
                </a:solidFill>
              </a:rPr>
              <a:t>≥ 1 HES flare </a:t>
            </a:r>
            <a:r>
              <a:rPr lang="en-US" sz="1200" dirty="0">
                <a:solidFill>
                  <a:schemeClr val="bg1"/>
                </a:solidFill>
              </a:rPr>
              <a:t>or withdrew from the study in mepolizumab group </a:t>
            </a:r>
            <a:r>
              <a:rPr lang="en-US" sz="1200" b="1" dirty="0">
                <a:solidFill>
                  <a:schemeClr val="bg1"/>
                </a:solidFill>
              </a:rPr>
              <a:t>during 20-32 weeks</a:t>
            </a:r>
            <a:r>
              <a:rPr lang="en-US" sz="1200" dirty="0">
                <a:solidFill>
                  <a:schemeClr val="bg1"/>
                </a:solidFill>
              </a:rPr>
              <a:t> vs. placebo</a:t>
            </a:r>
          </a:p>
        </p:txBody>
      </p:sp>
      <p:cxnSp>
        <p:nvCxnSpPr>
          <p:cNvPr id="12" name="Straight Connector 11">
            <a:extLst>
              <a:ext uri="{FF2B5EF4-FFF2-40B4-BE49-F238E27FC236}">
                <a16:creationId xmlns:a16="http://schemas.microsoft.com/office/drawing/2014/main" id="{AD152A1A-18D1-4B3D-879E-816171CF9AA4}"/>
              </a:ext>
            </a:extLst>
          </p:cNvPr>
          <p:cNvCxnSpPr>
            <a:cxnSpLocks/>
          </p:cNvCxnSpPr>
          <p:nvPr/>
        </p:nvCxnSpPr>
        <p:spPr>
          <a:xfrm>
            <a:off x="1333493" y="4762895"/>
            <a:ext cx="25706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ound Same Side Corner Rectangle 20">
            <a:extLst>
              <a:ext uri="{FF2B5EF4-FFF2-40B4-BE49-F238E27FC236}">
                <a16:creationId xmlns:a16="http://schemas.microsoft.com/office/drawing/2014/main" id="{FBBD3863-B8B7-472B-AEF9-368361ECFF34}"/>
              </a:ext>
            </a:extLst>
          </p:cNvPr>
          <p:cNvSpPr/>
          <p:nvPr/>
        </p:nvSpPr>
        <p:spPr>
          <a:xfrm>
            <a:off x="660541" y="5175888"/>
            <a:ext cx="3757964" cy="766976"/>
          </a:xfrm>
          <a:prstGeom prst="round2SameRect">
            <a:avLst>
              <a:gd name="adj1" fmla="val 34028"/>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endParaRPr lang="en-US" sz="1200" b="1" dirty="0">
              <a:solidFill>
                <a:schemeClr val="bg1"/>
              </a:solidFill>
              <a:latin typeface="Arial" panose="020B0604020202020204"/>
            </a:endParaRPr>
          </a:p>
        </p:txBody>
      </p:sp>
      <p:sp>
        <p:nvSpPr>
          <p:cNvPr id="68" name="Rectangle 67">
            <a:extLst>
              <a:ext uri="{FF2B5EF4-FFF2-40B4-BE49-F238E27FC236}">
                <a16:creationId xmlns:a16="http://schemas.microsoft.com/office/drawing/2014/main" id="{3F2FF6F6-E6A9-42E0-A057-FE121258BBC7}"/>
              </a:ext>
            </a:extLst>
          </p:cNvPr>
          <p:cNvSpPr/>
          <p:nvPr/>
        </p:nvSpPr>
        <p:spPr>
          <a:xfrm>
            <a:off x="637886" y="5138441"/>
            <a:ext cx="3811441" cy="646331"/>
          </a:xfrm>
          <a:prstGeom prst="rect">
            <a:avLst/>
          </a:prstGeom>
        </p:spPr>
        <p:txBody>
          <a:bodyPr wrap="square">
            <a:spAutoFit/>
          </a:bodyPr>
          <a:lstStyle/>
          <a:p>
            <a:pPr algn="ctr"/>
            <a:r>
              <a:rPr lang="en-US" sz="1200" b="1" dirty="0">
                <a:solidFill>
                  <a:schemeClr val="bg1"/>
                </a:solidFill>
              </a:rPr>
              <a:t>50% fewer patients experienced </a:t>
            </a:r>
            <a:br>
              <a:rPr lang="en-US" sz="1200" b="1" dirty="0">
                <a:solidFill>
                  <a:schemeClr val="bg1"/>
                </a:solidFill>
              </a:rPr>
            </a:br>
            <a:r>
              <a:rPr lang="en-US" sz="1200" b="1" dirty="0">
                <a:solidFill>
                  <a:schemeClr val="bg1"/>
                </a:solidFill>
              </a:rPr>
              <a:t>≥ 1 HES flare </a:t>
            </a:r>
            <a:r>
              <a:rPr lang="en-US" sz="1200" dirty="0">
                <a:solidFill>
                  <a:schemeClr val="bg1"/>
                </a:solidFill>
              </a:rPr>
              <a:t>or withdrew from the study in mepolizumab group </a:t>
            </a:r>
            <a:r>
              <a:rPr lang="en-US" sz="1200" b="1" dirty="0">
                <a:solidFill>
                  <a:schemeClr val="bg1"/>
                </a:solidFill>
              </a:rPr>
              <a:t>over 32 weeks</a:t>
            </a:r>
            <a:r>
              <a:rPr lang="en-US" sz="1200" dirty="0">
                <a:solidFill>
                  <a:schemeClr val="bg1"/>
                </a:solidFill>
              </a:rPr>
              <a:t> vs. placebo</a:t>
            </a:r>
          </a:p>
        </p:txBody>
      </p:sp>
      <p:sp>
        <p:nvSpPr>
          <p:cNvPr id="59" name="Rectangle 58">
            <a:extLst>
              <a:ext uri="{FF2B5EF4-FFF2-40B4-BE49-F238E27FC236}">
                <a16:creationId xmlns:a16="http://schemas.microsoft.com/office/drawing/2014/main" id="{5A1A7C26-6618-46B0-92A4-051D1ADEDF24}"/>
              </a:ext>
            </a:extLst>
          </p:cNvPr>
          <p:cNvSpPr/>
          <p:nvPr/>
        </p:nvSpPr>
        <p:spPr>
          <a:xfrm>
            <a:off x="7008161" y="4018518"/>
            <a:ext cx="306174" cy="184666"/>
          </a:xfrm>
          <a:prstGeom prst="rect">
            <a:avLst/>
          </a:prstGeom>
        </p:spPr>
        <p:txBody>
          <a:bodyPr wrap="none" lIns="0" tIns="0" rIns="0" bIns="0">
            <a:spAutoFit/>
          </a:bodyPr>
          <a:lstStyle/>
          <a:p>
            <a:pPr defTabSz="685800"/>
            <a:r>
              <a:rPr lang="en-US" sz="1200" b="1" dirty="0">
                <a:solidFill>
                  <a:srgbClr val="FFFFFF"/>
                </a:solidFill>
                <a:latin typeface="Arial" panose="020B0604020202020204"/>
              </a:rPr>
              <a:t>17%</a:t>
            </a:r>
          </a:p>
        </p:txBody>
      </p:sp>
    </p:spTree>
    <p:extLst>
      <p:ext uri="{BB962C8B-B14F-4D97-AF65-F5344CB8AC3E}">
        <p14:creationId xmlns:p14="http://schemas.microsoft.com/office/powerpoint/2010/main" val="350426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91440" tIns="45720" rIns="91440" bIns="45720" rtlCol="0" anchor="ctr">
            <a:normAutofit/>
          </a:bodyPr>
          <a:lstStyle/>
          <a:p>
            <a:pPr algn="l" fontAlgn="base">
              <a:spcAft>
                <a:spcPct val="0"/>
              </a:spcAft>
              <a:defRPr/>
            </a:pPr>
            <a:r>
              <a:rPr lang="cs-CZ" sz="3000" b="1" kern="0" dirty="0">
                <a:solidFill>
                  <a:srgbClr val="002060"/>
                </a:solidFill>
                <a:effectLst>
                  <a:outerShdw blurRad="38100" dist="38100" dir="2700000" algn="tl">
                    <a:srgbClr val="C0C0C0"/>
                  </a:outerShdw>
                </a:effectLst>
              </a:rPr>
              <a:t>Kdy indikovat </a:t>
            </a:r>
            <a:r>
              <a:rPr lang="cs-CZ" sz="3000" b="1" kern="0" dirty="0" err="1">
                <a:solidFill>
                  <a:srgbClr val="002060"/>
                </a:solidFill>
                <a:effectLst>
                  <a:outerShdw blurRad="38100" dist="38100" dir="2700000" algn="tl">
                    <a:srgbClr val="C0C0C0"/>
                  </a:outerShdw>
                </a:effectLst>
              </a:rPr>
              <a:t>mepolizumab</a:t>
            </a:r>
            <a:r>
              <a:rPr lang="cs-CZ" sz="3000" b="1" kern="0" dirty="0">
                <a:solidFill>
                  <a:srgbClr val="002060"/>
                </a:solidFill>
                <a:effectLst>
                  <a:outerShdw blurRad="38100" dist="38100" dir="2700000" algn="tl">
                    <a:srgbClr val="C0C0C0"/>
                  </a:outerShdw>
                </a:effectLst>
              </a:rPr>
              <a:t> v léčbě HES -  </a:t>
            </a:r>
            <a:br>
              <a:rPr lang="cs-CZ" sz="3000" b="1" kern="0" dirty="0">
                <a:solidFill>
                  <a:srgbClr val="002060"/>
                </a:solidFill>
                <a:effectLst>
                  <a:outerShdw blurRad="38100" dist="38100" dir="2700000" algn="tl">
                    <a:srgbClr val="C0C0C0"/>
                  </a:outerShdw>
                </a:effectLst>
              </a:rPr>
            </a:br>
            <a:r>
              <a:rPr lang="cs-CZ" sz="3000" b="1" kern="0" dirty="0">
                <a:solidFill>
                  <a:srgbClr val="002060"/>
                </a:solidFill>
                <a:effectLst>
                  <a:outerShdw blurRad="38100" dist="38100" dir="2700000" algn="tl">
                    <a:srgbClr val="C0C0C0"/>
                  </a:outerShdw>
                </a:effectLst>
              </a:rPr>
              <a:t>praktické otázky</a:t>
            </a:r>
          </a:p>
        </p:txBody>
      </p:sp>
      <p:sp>
        <p:nvSpPr>
          <p:cNvPr id="3" name="Zástupný symbol pro obsah 2"/>
          <p:cNvSpPr>
            <a:spLocks noGrp="1"/>
          </p:cNvSpPr>
          <p:nvPr>
            <p:ph idx="1"/>
          </p:nvPr>
        </p:nvSpPr>
        <p:spPr>
          <a:xfrm>
            <a:off x="457200" y="1268760"/>
            <a:ext cx="8435280" cy="4857403"/>
          </a:xfrm>
        </p:spPr>
        <p:txBody>
          <a:bodyPr>
            <a:normAutofit fontScale="85000" lnSpcReduction="20000"/>
          </a:bodyPr>
          <a:lstStyle/>
          <a:p>
            <a:endParaRPr lang="cs-CZ" dirty="0"/>
          </a:p>
          <a:p>
            <a:pPr>
              <a:buNone/>
            </a:pPr>
            <a:r>
              <a:rPr lang="cs-CZ" dirty="0"/>
              <a:t>-  zahájení léčby kortikosteroidy</a:t>
            </a:r>
          </a:p>
          <a:p>
            <a:pPr>
              <a:buNone/>
            </a:pPr>
            <a:r>
              <a:rPr lang="cs-CZ" dirty="0"/>
              <a:t>-  vzácné onemocnění  - úhradová kriteria nelze očekávat  </a:t>
            </a:r>
          </a:p>
          <a:p>
            <a:pPr>
              <a:buFont typeface="Wingdings" pitchFamily="2" charset="2"/>
              <a:buChar char="Ø"/>
            </a:pPr>
            <a:endParaRPr lang="cs-CZ" dirty="0"/>
          </a:p>
          <a:p>
            <a:pPr>
              <a:buFont typeface="Wingdings" pitchFamily="2" charset="2"/>
              <a:buChar char="Ø"/>
            </a:pPr>
            <a:r>
              <a:rPr lang="cs-CZ" dirty="0"/>
              <a:t> pokud se po 6-ti měsících nepodaří SKS vysadit ? </a:t>
            </a:r>
          </a:p>
          <a:p>
            <a:pPr>
              <a:buFont typeface="Wingdings" pitchFamily="2" charset="2"/>
              <a:buChar char="Ø"/>
            </a:pPr>
            <a:r>
              <a:rPr lang="cs-CZ" dirty="0"/>
              <a:t> pokud po vysazení SKS HES recidivuje? </a:t>
            </a:r>
          </a:p>
          <a:p>
            <a:pPr>
              <a:buFont typeface="Wingdings" pitchFamily="2" charset="2"/>
              <a:buChar char="Ø"/>
            </a:pPr>
            <a:r>
              <a:rPr lang="cs-CZ" dirty="0"/>
              <a:t> pokud je opakovaně nutné navyšovat dávku SKS? </a:t>
            </a:r>
          </a:p>
          <a:p>
            <a:pPr>
              <a:buFont typeface="Wingdings" pitchFamily="2" charset="2"/>
              <a:buChar char="Ø"/>
            </a:pPr>
            <a:r>
              <a:rPr lang="cs-CZ" dirty="0"/>
              <a:t> pokud je dlouhodobě nutná vysoká dávka SKS ( &gt;20mg </a:t>
            </a:r>
            <a:r>
              <a:rPr lang="cs-CZ" dirty="0" err="1"/>
              <a:t>prednisolonu</a:t>
            </a:r>
            <a:r>
              <a:rPr lang="cs-CZ" dirty="0"/>
              <a:t>)?</a:t>
            </a:r>
          </a:p>
          <a:p>
            <a:pPr>
              <a:buFont typeface="Wingdings" pitchFamily="2" charset="2"/>
              <a:buChar char="Ø"/>
            </a:pPr>
            <a:r>
              <a:rPr lang="cs-CZ" dirty="0"/>
              <a:t> pokud je nutná kombinovaná </a:t>
            </a:r>
            <a:r>
              <a:rPr lang="cs-CZ" dirty="0" err="1"/>
              <a:t>imunosupresní</a:t>
            </a:r>
            <a:r>
              <a:rPr lang="cs-CZ" dirty="0"/>
              <a:t> terapie? </a:t>
            </a:r>
          </a:p>
          <a:p>
            <a:pPr>
              <a:buFont typeface="Wingdings" pitchFamily="2" charset="2"/>
              <a:buChar char="Ø"/>
            </a:pPr>
            <a:r>
              <a:rPr lang="cs-CZ" dirty="0"/>
              <a:t> pokud  jsou závažné nežádoucí účinky SKS?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91440" tIns="45720" rIns="91440" bIns="45720" rtlCol="0" anchor="ctr">
            <a:normAutofit/>
          </a:bodyPr>
          <a:lstStyle/>
          <a:p>
            <a:pPr algn="l" fontAlgn="base">
              <a:spcAft>
                <a:spcPct val="0"/>
              </a:spcAft>
              <a:defRPr/>
            </a:pPr>
            <a:r>
              <a:rPr lang="cs-CZ" sz="3000" b="1" kern="0" dirty="0">
                <a:solidFill>
                  <a:srgbClr val="009242"/>
                </a:solidFill>
                <a:effectLst>
                  <a:outerShdw blurRad="38100" dist="38100" dir="2700000" algn="tl">
                    <a:srgbClr val="C0C0C0"/>
                  </a:outerShdw>
                </a:effectLst>
              </a:rPr>
              <a:t>Eozinofilní </a:t>
            </a:r>
            <a:r>
              <a:rPr lang="cs-CZ" sz="3000" b="1" kern="0" dirty="0" err="1">
                <a:solidFill>
                  <a:srgbClr val="009242"/>
                </a:solidFill>
                <a:effectLst>
                  <a:outerShdw blurRad="38100" dist="38100" dir="2700000" algn="tl">
                    <a:srgbClr val="C0C0C0"/>
                  </a:outerShdw>
                </a:effectLst>
              </a:rPr>
              <a:t>granulomatóza</a:t>
            </a:r>
            <a:r>
              <a:rPr lang="cs-CZ" sz="3000" b="1" kern="0" dirty="0">
                <a:solidFill>
                  <a:srgbClr val="009242"/>
                </a:solidFill>
                <a:effectLst>
                  <a:outerShdw blurRad="38100" dist="38100" dir="2700000" algn="tl">
                    <a:srgbClr val="C0C0C0"/>
                  </a:outerShdw>
                </a:effectLst>
              </a:rPr>
              <a:t> s </a:t>
            </a:r>
            <a:r>
              <a:rPr lang="cs-CZ" sz="3000" b="1" kern="0" dirty="0" err="1">
                <a:solidFill>
                  <a:srgbClr val="009242"/>
                </a:solidFill>
                <a:effectLst>
                  <a:outerShdw blurRad="38100" dist="38100" dir="2700000" algn="tl">
                    <a:srgbClr val="C0C0C0"/>
                  </a:outerShdw>
                </a:effectLst>
              </a:rPr>
              <a:t>polyangiitidou</a:t>
            </a:r>
            <a:endParaRPr lang="cs-CZ" sz="3000" b="1" kern="0" dirty="0">
              <a:solidFill>
                <a:srgbClr val="009242"/>
              </a:solidFill>
              <a:effectLst>
                <a:outerShdw blurRad="38100" dist="38100" dir="2700000" algn="tl">
                  <a:srgbClr val="C0C0C0"/>
                </a:outerShdw>
              </a:effectLst>
            </a:endParaRPr>
          </a:p>
        </p:txBody>
      </p:sp>
      <p:sp>
        <p:nvSpPr>
          <p:cNvPr id="3" name="Zástupný symbol pro obsah 2"/>
          <p:cNvSpPr>
            <a:spLocks noGrp="1"/>
          </p:cNvSpPr>
          <p:nvPr>
            <p:ph idx="1"/>
          </p:nvPr>
        </p:nvSpPr>
        <p:spPr/>
        <p:txBody>
          <a:bodyPr/>
          <a:lstStyle/>
          <a:p>
            <a:pPr>
              <a:buNone/>
            </a:pPr>
            <a:r>
              <a:rPr lang="cs-CZ" dirty="0"/>
              <a:t>Terapie</a:t>
            </a:r>
          </a:p>
          <a:p>
            <a:r>
              <a:rPr lang="cs-CZ" dirty="0"/>
              <a:t>život ohrožující (sever) EGPA</a:t>
            </a:r>
          </a:p>
          <a:p>
            <a:r>
              <a:rPr lang="cs-CZ" dirty="0"/>
              <a:t>život neohrožující ( non-sever) EGPA</a:t>
            </a:r>
          </a:p>
          <a:p>
            <a:pPr>
              <a:buNone/>
            </a:pPr>
            <a:endParaRPr lang="cs-CZ" dirty="0"/>
          </a:p>
          <a:p>
            <a:r>
              <a:rPr lang="cs-CZ" dirty="0"/>
              <a:t>indukční léčba </a:t>
            </a:r>
          </a:p>
          <a:p>
            <a:r>
              <a:rPr lang="cs-CZ" dirty="0"/>
              <a:t>udržovací léčba </a:t>
            </a:r>
          </a:p>
          <a:p>
            <a:r>
              <a:rPr lang="cs-CZ" dirty="0"/>
              <a:t>léčba velkých a malých </a:t>
            </a:r>
            <a:r>
              <a:rPr lang="cs-CZ" dirty="0" err="1"/>
              <a:t>relapsů</a:t>
            </a:r>
            <a:endParaRPr lang="cs-C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5" name="Zástupný symbol pro obsah 4"/>
          <p:cNvGraphicFramePr>
            <a:graphicFrameLocks noGrp="1"/>
          </p:cNvGraphicFramePr>
          <p:nvPr>
            <p:ph idx="1"/>
          </p:nvPr>
        </p:nvGraphicFramePr>
        <p:xfrm>
          <a:off x="755576" y="1700808"/>
          <a:ext cx="7869560" cy="4754880"/>
        </p:xfrm>
        <a:graphic>
          <a:graphicData uri="http://schemas.openxmlformats.org/drawingml/2006/table">
            <a:tbl>
              <a:tblPr firstRow="1" bandRow="1">
                <a:tableStyleId>{5C22544A-7EE6-4342-B048-85BDC9FD1C3A}</a:tableStyleId>
              </a:tblPr>
              <a:tblGrid>
                <a:gridCol w="1928015">
                  <a:extLst>
                    <a:ext uri="{9D8B030D-6E8A-4147-A177-3AD203B41FA5}">
                      <a16:colId xmlns:a16="http://schemas.microsoft.com/office/drawing/2014/main" val="20000"/>
                    </a:ext>
                  </a:extLst>
                </a:gridCol>
                <a:gridCol w="5941545">
                  <a:extLst>
                    <a:ext uri="{9D8B030D-6E8A-4147-A177-3AD203B41FA5}">
                      <a16:colId xmlns:a16="http://schemas.microsoft.com/office/drawing/2014/main" val="20001"/>
                    </a:ext>
                  </a:extLst>
                </a:gridCol>
              </a:tblGrid>
              <a:tr h="343604">
                <a:tc>
                  <a:txBody>
                    <a:bodyPr/>
                    <a:lstStyle/>
                    <a:p>
                      <a:endParaRPr lang="cs-CZ" dirty="0">
                        <a:solidFill>
                          <a:srgbClr val="00B050"/>
                        </a:solidFill>
                      </a:endParaRPr>
                    </a:p>
                  </a:txBody>
                  <a:tcPr>
                    <a:solidFill>
                      <a:srgbClr val="00B050"/>
                    </a:solidFill>
                  </a:tcPr>
                </a:tc>
                <a:tc>
                  <a:txBody>
                    <a:bodyPr/>
                    <a:lstStyle/>
                    <a:p>
                      <a:r>
                        <a:rPr lang="cs-CZ" dirty="0"/>
                        <a:t>Definice</a:t>
                      </a:r>
                      <a:r>
                        <a:rPr lang="cs-CZ" baseline="0" dirty="0"/>
                        <a:t> pojmů – GPA, MPA, EGPA</a:t>
                      </a:r>
                      <a:endParaRPr lang="cs-CZ" dirty="0"/>
                    </a:p>
                  </a:txBody>
                  <a:tcPr>
                    <a:solidFill>
                      <a:srgbClr val="00B050"/>
                    </a:solidFill>
                  </a:tcPr>
                </a:tc>
                <a:extLst>
                  <a:ext uri="{0D108BD9-81ED-4DB2-BD59-A6C34878D82A}">
                    <a16:rowId xmlns:a16="http://schemas.microsoft.com/office/drawing/2014/main" val="10000"/>
                  </a:ext>
                </a:extLst>
              </a:tr>
              <a:tr h="601306">
                <a:tc>
                  <a:txBody>
                    <a:bodyPr/>
                    <a:lstStyle/>
                    <a:p>
                      <a:r>
                        <a:rPr lang="cs-CZ" dirty="0"/>
                        <a:t>Aktivní</a:t>
                      </a:r>
                      <a:r>
                        <a:rPr lang="cs-CZ" baseline="0" dirty="0"/>
                        <a:t> onemocnění</a:t>
                      </a:r>
                      <a:endParaRPr lang="cs-CZ" dirty="0"/>
                    </a:p>
                  </a:txBody>
                  <a:tcPr/>
                </a:tc>
                <a:tc>
                  <a:txBody>
                    <a:bodyPr/>
                    <a:lstStyle/>
                    <a:p>
                      <a:r>
                        <a:rPr lang="cs-CZ" dirty="0"/>
                        <a:t>Nové</a:t>
                      </a:r>
                      <a:r>
                        <a:rPr lang="cs-CZ" baseline="0" dirty="0"/>
                        <a:t>,</a:t>
                      </a:r>
                      <a:r>
                        <a:rPr lang="cs-CZ" dirty="0"/>
                        <a:t> přetrvávající</a:t>
                      </a:r>
                      <a:r>
                        <a:rPr lang="cs-CZ" baseline="0" dirty="0"/>
                        <a:t> nebo zhoršující se klinické  příznaky </a:t>
                      </a:r>
                      <a:r>
                        <a:rPr lang="cs-CZ" dirty="0"/>
                        <a:t> onemocnění nesouvisející  s  předchozím</a:t>
                      </a:r>
                      <a:r>
                        <a:rPr lang="cs-CZ" baseline="0" dirty="0"/>
                        <a:t>  poškozením</a:t>
                      </a:r>
                      <a:endParaRPr lang="cs-CZ" dirty="0"/>
                    </a:p>
                  </a:txBody>
                  <a:tcPr/>
                </a:tc>
                <a:extLst>
                  <a:ext uri="{0D108BD9-81ED-4DB2-BD59-A6C34878D82A}">
                    <a16:rowId xmlns:a16="http://schemas.microsoft.com/office/drawing/2014/main" val="10001"/>
                  </a:ext>
                </a:extLst>
              </a:tr>
              <a:tr h="1116712">
                <a:tc>
                  <a:txBody>
                    <a:bodyPr/>
                    <a:lstStyle/>
                    <a:p>
                      <a:r>
                        <a:rPr lang="cs-CZ" dirty="0"/>
                        <a:t>Ohrožující</a:t>
                      </a:r>
                      <a:endParaRPr lang="cs-CZ" baseline="0" dirty="0"/>
                    </a:p>
                    <a:p>
                      <a:r>
                        <a:rPr lang="cs-CZ" dirty="0"/>
                        <a:t>onemocnění</a:t>
                      </a:r>
                    </a:p>
                    <a:p>
                      <a:r>
                        <a:rPr lang="cs-CZ" dirty="0"/>
                        <a:t>( severe)</a:t>
                      </a:r>
                    </a:p>
                  </a:txBody>
                  <a:tcPr/>
                </a:tc>
                <a:tc>
                  <a:txBody>
                    <a:bodyPr/>
                    <a:lstStyle/>
                    <a:p>
                      <a:r>
                        <a:rPr lang="cs-CZ" dirty="0"/>
                        <a:t> </a:t>
                      </a:r>
                      <a:r>
                        <a:rPr lang="en-US" dirty="0"/>
                        <a:t>Vas</a:t>
                      </a:r>
                      <a:r>
                        <a:rPr lang="cs-CZ" dirty="0"/>
                        <a:t>k</a:t>
                      </a:r>
                      <a:r>
                        <a:rPr lang="en-US" dirty="0" err="1"/>
                        <a:t>uliti</a:t>
                      </a:r>
                      <a:r>
                        <a:rPr lang="cs-CZ" dirty="0" err="1"/>
                        <a:t>da</a:t>
                      </a:r>
                      <a:r>
                        <a:rPr lang="en-US" dirty="0"/>
                        <a:t> </a:t>
                      </a:r>
                      <a:r>
                        <a:rPr lang="cs-CZ" dirty="0"/>
                        <a:t>s projevy ohrožujícími  život nebo funkci orgánu  </a:t>
                      </a:r>
                    </a:p>
                    <a:p>
                      <a:r>
                        <a:rPr lang="cs-CZ" dirty="0"/>
                        <a:t> ( např. DAH, </a:t>
                      </a:r>
                      <a:r>
                        <a:rPr lang="cs-CZ" dirty="0" err="1"/>
                        <a:t>glomerulonephritis</a:t>
                      </a:r>
                      <a:r>
                        <a:rPr lang="cs-CZ" dirty="0"/>
                        <a:t>,  </a:t>
                      </a:r>
                      <a:r>
                        <a:rPr lang="cs-CZ" dirty="0" err="1"/>
                        <a:t>vaskulitis</a:t>
                      </a:r>
                      <a:r>
                        <a:rPr lang="cs-CZ" dirty="0"/>
                        <a:t> CNS,  postižení srdce,  </a:t>
                      </a:r>
                      <a:r>
                        <a:rPr lang="cs-CZ" dirty="0" err="1"/>
                        <a:t>mezenterická</a:t>
                      </a:r>
                      <a:r>
                        <a:rPr lang="cs-CZ" dirty="0"/>
                        <a:t> ischemie, </a:t>
                      </a:r>
                      <a:r>
                        <a:rPr lang="cs-CZ" dirty="0" err="1"/>
                        <a:t>ischemie</a:t>
                      </a:r>
                      <a:r>
                        <a:rPr lang="cs-CZ" dirty="0"/>
                        <a:t> končetin)  </a:t>
                      </a:r>
                    </a:p>
                    <a:p>
                      <a:endParaRPr lang="cs-CZ" dirty="0"/>
                    </a:p>
                  </a:txBody>
                  <a:tcPr/>
                </a:tc>
                <a:extLst>
                  <a:ext uri="{0D108BD9-81ED-4DB2-BD59-A6C34878D82A}">
                    <a16:rowId xmlns:a16="http://schemas.microsoft.com/office/drawing/2014/main" val="10002"/>
                  </a:ext>
                </a:extLst>
              </a:tr>
              <a:tr h="859009">
                <a:tc>
                  <a:txBody>
                    <a:bodyPr/>
                    <a:lstStyle/>
                    <a:p>
                      <a:r>
                        <a:rPr lang="cs-CZ" dirty="0"/>
                        <a:t>Neohrožující</a:t>
                      </a:r>
                      <a:r>
                        <a:rPr lang="cs-CZ" baseline="0" dirty="0"/>
                        <a:t> onemocnění</a:t>
                      </a:r>
                    </a:p>
                    <a:p>
                      <a:r>
                        <a:rPr lang="cs-CZ" baseline="0" dirty="0"/>
                        <a:t>( non-severe)</a:t>
                      </a:r>
                      <a:endParaRPr lang="cs-CZ" dirty="0"/>
                    </a:p>
                  </a:txBody>
                  <a:tcPr/>
                </a:tc>
                <a:tc>
                  <a:txBody>
                    <a:bodyPr/>
                    <a:lstStyle/>
                    <a:p>
                      <a:r>
                        <a:rPr lang="cs-CZ" dirty="0"/>
                        <a:t>Vaskulitida bez projevů ohrožujících život nebo orgány (např.  </a:t>
                      </a:r>
                      <a:r>
                        <a:rPr lang="cs-CZ" dirty="0" err="1"/>
                        <a:t>rinosinusitida</a:t>
                      </a:r>
                      <a:r>
                        <a:rPr lang="cs-CZ" dirty="0"/>
                        <a:t>, astma, mírné systémové příznaky, nekomplikované kožní onemocnění, mírná zánětlivá artritida) </a:t>
                      </a:r>
                    </a:p>
                  </a:txBody>
                  <a:tcPr/>
                </a:tc>
                <a:extLst>
                  <a:ext uri="{0D108BD9-81ED-4DB2-BD59-A6C34878D82A}">
                    <a16:rowId xmlns:a16="http://schemas.microsoft.com/office/drawing/2014/main" val="10003"/>
                  </a:ext>
                </a:extLst>
              </a:tr>
              <a:tr h="601306">
                <a:tc>
                  <a:txBody>
                    <a:bodyPr/>
                    <a:lstStyle/>
                    <a:p>
                      <a:r>
                        <a:rPr lang="cs-CZ" dirty="0"/>
                        <a:t>Remise</a:t>
                      </a:r>
                    </a:p>
                  </a:txBody>
                  <a:tcPr/>
                </a:tc>
                <a:tc>
                  <a:txBody>
                    <a:bodyPr/>
                    <a:lstStyle/>
                    <a:p>
                      <a:r>
                        <a:rPr lang="cs-CZ" dirty="0"/>
                        <a:t>Nepřítomnost klinických známek nebo symptomů onemocnění při nebo bez  </a:t>
                      </a:r>
                      <a:r>
                        <a:rPr lang="cs-CZ" dirty="0" err="1"/>
                        <a:t>imunosupresní</a:t>
                      </a:r>
                      <a:r>
                        <a:rPr lang="cs-CZ" baseline="0" dirty="0"/>
                        <a:t> terapie</a:t>
                      </a:r>
                      <a:endParaRPr lang="cs-CZ" dirty="0"/>
                    </a:p>
                  </a:txBody>
                  <a:tcPr/>
                </a:tc>
                <a:extLst>
                  <a:ext uri="{0D108BD9-81ED-4DB2-BD59-A6C34878D82A}">
                    <a16:rowId xmlns:a16="http://schemas.microsoft.com/office/drawing/2014/main" val="10004"/>
                  </a:ext>
                </a:extLst>
              </a:tr>
              <a:tr h="601306">
                <a:tc>
                  <a:txBody>
                    <a:bodyPr/>
                    <a:lstStyle/>
                    <a:p>
                      <a:r>
                        <a:rPr lang="cs-CZ" dirty="0"/>
                        <a:t>Refrakterní onemocnění</a:t>
                      </a:r>
                    </a:p>
                  </a:txBody>
                  <a:tcPr/>
                </a:tc>
                <a:tc>
                  <a:txBody>
                    <a:bodyPr/>
                    <a:lstStyle/>
                    <a:p>
                      <a:r>
                        <a:rPr lang="cs-CZ" dirty="0" err="1"/>
                        <a:t>Perzistující</a:t>
                      </a:r>
                      <a:r>
                        <a:rPr lang="cs-CZ" dirty="0"/>
                        <a:t> aktivní onemocnění  navzdory probíhající  </a:t>
                      </a:r>
                      <a:r>
                        <a:rPr lang="cs-CZ" dirty="0" err="1"/>
                        <a:t>imunosupresní</a:t>
                      </a:r>
                      <a:r>
                        <a:rPr lang="cs-CZ" baseline="0" dirty="0"/>
                        <a:t> terapii</a:t>
                      </a:r>
                      <a:endParaRPr lang="cs-CZ" dirty="0"/>
                    </a:p>
                  </a:txBody>
                  <a:tcPr/>
                </a:tc>
                <a:extLst>
                  <a:ext uri="{0D108BD9-81ED-4DB2-BD59-A6C34878D82A}">
                    <a16:rowId xmlns:a16="http://schemas.microsoft.com/office/drawing/2014/main" val="10005"/>
                  </a:ext>
                </a:extLst>
              </a:tr>
              <a:tr h="343604">
                <a:tc>
                  <a:txBody>
                    <a:bodyPr/>
                    <a:lstStyle/>
                    <a:p>
                      <a:r>
                        <a:rPr lang="cs-CZ" dirty="0" err="1"/>
                        <a:t>Relaps</a:t>
                      </a:r>
                      <a:endParaRPr lang="cs-CZ" dirty="0"/>
                    </a:p>
                  </a:txBody>
                  <a:tcPr/>
                </a:tc>
                <a:tc>
                  <a:txBody>
                    <a:bodyPr/>
                    <a:lstStyle/>
                    <a:p>
                      <a:r>
                        <a:rPr lang="cs-CZ" dirty="0"/>
                        <a:t>Návrat aktivního onemocnění po dosažení remise</a:t>
                      </a:r>
                    </a:p>
                  </a:txBody>
                  <a:tcPr/>
                </a:tc>
                <a:extLst>
                  <a:ext uri="{0D108BD9-81ED-4DB2-BD59-A6C34878D82A}">
                    <a16:rowId xmlns:a16="http://schemas.microsoft.com/office/drawing/2014/main" val="10006"/>
                  </a:ext>
                </a:extLst>
              </a:tr>
            </a:tbl>
          </a:graphicData>
        </a:graphic>
      </p:graphicFrame>
      <p:sp>
        <p:nvSpPr>
          <p:cNvPr id="6" name="TextBox 3">
            <a:extLst>
              <a:ext uri="{FF2B5EF4-FFF2-40B4-BE49-F238E27FC236}">
                <a16:creationId xmlns:a16="http://schemas.microsoft.com/office/drawing/2014/main" id="{0CAC0CF1-4F43-4CF2-BE04-C7C4F266252F}"/>
              </a:ext>
            </a:extLst>
          </p:cNvPr>
          <p:cNvSpPr txBox="1"/>
          <p:nvPr/>
        </p:nvSpPr>
        <p:spPr>
          <a:xfrm>
            <a:off x="0" y="6558261"/>
            <a:ext cx="7623666" cy="224805"/>
          </a:xfrm>
          <a:prstGeom prst="rect">
            <a:avLst/>
          </a:prstGeom>
          <a:noFill/>
        </p:spPr>
        <p:txBody>
          <a:bodyPr wrap="square">
            <a:spAutoFit/>
          </a:bodyPr>
          <a:lstStyle/>
          <a:p>
            <a:pPr lvl="0">
              <a:lnSpc>
                <a:spcPct val="115000"/>
              </a:lnSpc>
              <a:spcAft>
                <a:spcPts val="1000"/>
              </a:spcAft>
              <a:buSzPts val="1000"/>
            </a:pPr>
            <a:r>
              <a:rPr lang="el-GR" sz="800" i="1" dirty="0">
                <a:solidFill>
                  <a:srgbClr val="303030"/>
                </a:solidFill>
                <a:effectLst/>
                <a:latin typeface="Arial" panose="020B0604020202020204" pitchFamily="34" charset="0"/>
                <a:ea typeface="Times New Roman" panose="02020603050405020304" pitchFamily="18" charset="0"/>
              </a:rPr>
              <a:t>CHUNG, SA. et al. Arthritis &amp; Rheumatology. Vol. 73, No. 8, August 2021, pp 1366–1383 </a:t>
            </a:r>
            <a:endParaRPr lang="cs-CZ" sz="800" dirty="0">
              <a:effectLst/>
              <a:latin typeface="Calibri" panose="020F0502020204030204" pitchFamily="34" charset="0"/>
              <a:ea typeface="Calibri" panose="020F0502020204030204" pitchFamily="34" charset="0"/>
            </a:endParaRPr>
          </a:p>
        </p:txBody>
      </p:sp>
      <p:pic>
        <p:nvPicPr>
          <p:cNvPr id="7" name="Picture 2"/>
          <p:cNvPicPr>
            <a:picLocks noChangeAspect="1" noChangeArrowheads="1"/>
          </p:cNvPicPr>
          <p:nvPr/>
        </p:nvPicPr>
        <p:blipFill>
          <a:blip r:embed="rId2" cstate="print"/>
          <a:srcRect l="24954" t="21315" r="9747" b="41106"/>
          <a:stretch>
            <a:fillRect/>
          </a:stretch>
        </p:blipFill>
        <p:spPr bwMode="auto">
          <a:xfrm>
            <a:off x="1043608" y="0"/>
            <a:ext cx="7200800" cy="158954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11000" contrast="29000"/>
          </a:blip>
          <a:srcRect l="29329" t="23130" r="14941" b="18209"/>
          <a:stretch>
            <a:fillRect/>
          </a:stretch>
        </p:blipFill>
        <p:spPr bwMode="auto">
          <a:xfrm>
            <a:off x="0" y="0"/>
            <a:ext cx="9144000" cy="5411598"/>
          </a:xfrm>
          <a:prstGeom prst="rect">
            <a:avLst/>
          </a:prstGeom>
          <a:noFill/>
          <a:ln w="9525">
            <a:noFill/>
            <a:miter lim="800000"/>
            <a:headEnd/>
            <a:tailEnd/>
          </a:ln>
        </p:spPr>
      </p:pic>
      <p:sp>
        <p:nvSpPr>
          <p:cNvPr id="3" name="TextBox 3">
            <a:extLst>
              <a:ext uri="{FF2B5EF4-FFF2-40B4-BE49-F238E27FC236}">
                <a16:creationId xmlns:a16="http://schemas.microsoft.com/office/drawing/2014/main" id="{0CAC0CF1-4F43-4CF2-BE04-C7C4F266252F}"/>
              </a:ext>
            </a:extLst>
          </p:cNvPr>
          <p:cNvSpPr txBox="1"/>
          <p:nvPr/>
        </p:nvSpPr>
        <p:spPr>
          <a:xfrm>
            <a:off x="0" y="6558261"/>
            <a:ext cx="7623666" cy="224805"/>
          </a:xfrm>
          <a:prstGeom prst="rect">
            <a:avLst/>
          </a:prstGeom>
          <a:noFill/>
        </p:spPr>
        <p:txBody>
          <a:bodyPr wrap="square">
            <a:spAutoFit/>
          </a:bodyPr>
          <a:lstStyle/>
          <a:p>
            <a:pPr lvl="0">
              <a:lnSpc>
                <a:spcPct val="115000"/>
              </a:lnSpc>
              <a:spcAft>
                <a:spcPts val="1000"/>
              </a:spcAft>
              <a:buSzPts val="1000"/>
            </a:pPr>
            <a:r>
              <a:rPr lang="el-GR" sz="800" i="1" dirty="0">
                <a:solidFill>
                  <a:srgbClr val="303030"/>
                </a:solidFill>
                <a:effectLst/>
                <a:latin typeface="Arial" panose="020B0604020202020204" pitchFamily="34" charset="0"/>
                <a:ea typeface="Times New Roman" panose="02020603050405020304" pitchFamily="18" charset="0"/>
              </a:rPr>
              <a:t>CHUNG, SA. et al. Arthritis &amp; Rheumatology. Vol. 73, No. 8, August 2021, pp 1366–1383 </a:t>
            </a:r>
            <a:endParaRPr lang="cs-CZ" sz="800" dirty="0">
              <a:effectLst/>
              <a:latin typeface="Calibri" panose="020F0502020204030204" pitchFamily="34" charset="0"/>
              <a:ea typeface="Calibri" panose="020F0502020204030204" pitchFamily="34" charset="0"/>
            </a:endParaRPr>
          </a:p>
        </p:txBody>
      </p:sp>
      <p:pic>
        <p:nvPicPr>
          <p:cNvPr id="4" name="Picture 2"/>
          <p:cNvPicPr>
            <a:picLocks noChangeAspect="1" noChangeArrowheads="1"/>
          </p:cNvPicPr>
          <p:nvPr/>
        </p:nvPicPr>
        <p:blipFill>
          <a:blip r:embed="rId4" cstate="print"/>
          <a:srcRect l="24954" t="21315" r="9747" b="41106"/>
          <a:stretch>
            <a:fillRect/>
          </a:stretch>
        </p:blipFill>
        <p:spPr bwMode="auto">
          <a:xfrm>
            <a:off x="3707904" y="5396214"/>
            <a:ext cx="5436095" cy="119999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11000" contrast="29000"/>
          </a:blip>
          <a:srcRect l="29329" t="23130" r="14941" b="18209"/>
          <a:stretch>
            <a:fillRect/>
          </a:stretch>
        </p:blipFill>
        <p:spPr bwMode="auto">
          <a:xfrm>
            <a:off x="0" y="0"/>
            <a:ext cx="9144000" cy="5411598"/>
          </a:xfrm>
          <a:prstGeom prst="rect">
            <a:avLst/>
          </a:prstGeom>
          <a:noFill/>
          <a:ln w="9525">
            <a:noFill/>
            <a:miter lim="800000"/>
            <a:headEnd/>
            <a:tailEnd/>
          </a:ln>
        </p:spPr>
      </p:pic>
      <p:sp>
        <p:nvSpPr>
          <p:cNvPr id="3" name="TextBox 3">
            <a:extLst>
              <a:ext uri="{FF2B5EF4-FFF2-40B4-BE49-F238E27FC236}">
                <a16:creationId xmlns:a16="http://schemas.microsoft.com/office/drawing/2014/main" id="{0CAC0CF1-4F43-4CF2-BE04-C7C4F266252F}"/>
              </a:ext>
            </a:extLst>
          </p:cNvPr>
          <p:cNvSpPr txBox="1"/>
          <p:nvPr/>
        </p:nvSpPr>
        <p:spPr>
          <a:xfrm>
            <a:off x="0" y="6558261"/>
            <a:ext cx="7623666" cy="224805"/>
          </a:xfrm>
          <a:prstGeom prst="rect">
            <a:avLst/>
          </a:prstGeom>
          <a:noFill/>
        </p:spPr>
        <p:txBody>
          <a:bodyPr wrap="square">
            <a:spAutoFit/>
          </a:bodyPr>
          <a:lstStyle/>
          <a:p>
            <a:pPr lvl="0">
              <a:lnSpc>
                <a:spcPct val="115000"/>
              </a:lnSpc>
              <a:spcAft>
                <a:spcPts val="1000"/>
              </a:spcAft>
              <a:buSzPts val="1000"/>
            </a:pPr>
            <a:r>
              <a:rPr lang="el-GR" sz="800" i="1" dirty="0">
                <a:solidFill>
                  <a:srgbClr val="303030"/>
                </a:solidFill>
                <a:effectLst/>
                <a:latin typeface="Arial" panose="020B0604020202020204" pitchFamily="34" charset="0"/>
                <a:ea typeface="Times New Roman" panose="02020603050405020304" pitchFamily="18" charset="0"/>
              </a:rPr>
              <a:t>CHUNG, SA. et al. Arthritis &amp; Rheumatology. Vol. 73, No. 8, August 2021, pp 1366–1383 </a:t>
            </a:r>
            <a:endParaRPr lang="cs-CZ" sz="800" dirty="0">
              <a:effectLst/>
              <a:latin typeface="Calibri" panose="020F0502020204030204" pitchFamily="34" charset="0"/>
              <a:ea typeface="Calibri" panose="020F0502020204030204" pitchFamily="34" charset="0"/>
            </a:endParaRPr>
          </a:p>
        </p:txBody>
      </p:sp>
      <p:sp>
        <p:nvSpPr>
          <p:cNvPr id="5" name="Šipka doleva 4"/>
          <p:cNvSpPr/>
          <p:nvPr/>
        </p:nvSpPr>
        <p:spPr>
          <a:xfrm>
            <a:off x="7524328" y="1772816"/>
            <a:ext cx="108012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5940152" y="980728"/>
            <a:ext cx="1634480" cy="57606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Elipsa 7"/>
          <p:cNvSpPr/>
          <p:nvPr/>
        </p:nvSpPr>
        <p:spPr>
          <a:xfrm>
            <a:off x="5148064" y="2852936"/>
            <a:ext cx="1634480" cy="93610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p:cNvPicPr>
            <a:picLocks noChangeAspect="1" noChangeArrowheads="1"/>
          </p:cNvPicPr>
          <p:nvPr/>
        </p:nvPicPr>
        <p:blipFill>
          <a:blip r:embed="rId4" cstate="print"/>
          <a:srcRect l="24954" t="21315" r="9747" b="41106"/>
          <a:stretch>
            <a:fillRect/>
          </a:stretch>
        </p:blipFill>
        <p:spPr bwMode="auto">
          <a:xfrm>
            <a:off x="3707904" y="5396214"/>
            <a:ext cx="5436095" cy="1199990"/>
          </a:xfrm>
          <a:prstGeom prst="rect">
            <a:avLst/>
          </a:prstGeom>
          <a:noFill/>
          <a:ln w="9525">
            <a:noFill/>
            <a:miter lim="800000"/>
            <a:headEnd/>
            <a:tailEnd/>
          </a:ln>
        </p:spPr>
      </p:pic>
      <p:sp>
        <p:nvSpPr>
          <p:cNvPr id="6" name="Šipka doleva 5"/>
          <p:cNvSpPr/>
          <p:nvPr/>
        </p:nvSpPr>
        <p:spPr>
          <a:xfrm rot="6671045">
            <a:off x="4899010" y="4969726"/>
            <a:ext cx="108012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Rounded Corners 54">
            <a:extLst>
              <a:ext uri="{FF2B5EF4-FFF2-40B4-BE49-F238E27FC236}">
                <a16:creationId xmlns:a16="http://schemas.microsoft.com/office/drawing/2014/main" id="{082DE404-7487-4026-ABDE-B01158C4394D}"/>
              </a:ext>
            </a:extLst>
          </p:cNvPr>
          <p:cNvSpPr/>
          <p:nvPr/>
        </p:nvSpPr>
        <p:spPr>
          <a:xfrm>
            <a:off x="4892279" y="2232026"/>
            <a:ext cx="2843213" cy="2781150"/>
          </a:xfrm>
          <a:prstGeom prst="roundRect">
            <a:avLst>
              <a:gd name="adj" fmla="val 8602"/>
            </a:avLst>
          </a:prstGeom>
          <a:solidFill>
            <a:schemeClr val="bg1">
              <a:lumMod val="95000"/>
            </a:schemeClr>
          </a:solidFill>
        </p:spPr>
        <p:txBody>
          <a:bodyPr lIns="102870" tIns="51435" rIns="154305" bIns="51435"/>
          <a:lstStyle/>
          <a:p>
            <a:pPr marL="128588" indent="-128588" defTabSz="514350">
              <a:spcAft>
                <a:spcPts val="338"/>
              </a:spcAft>
              <a:buFont typeface="Courier New" panose="02070309020205020404" pitchFamily="49" charset="0"/>
              <a:buChar char="o"/>
              <a:defRPr/>
            </a:pPr>
            <a:endParaRPr lang="en-US" sz="1600" dirty="0">
              <a:solidFill>
                <a:srgbClr val="544F40"/>
              </a:solidFill>
            </a:endParaRPr>
          </a:p>
          <a:p>
            <a:pPr marL="137160" indent="-137160" defTabSz="514350">
              <a:spcAft>
                <a:spcPts val="600"/>
              </a:spcAft>
              <a:buClr>
                <a:schemeClr val="bg2"/>
              </a:buClr>
              <a:buFont typeface="Arial" panose="020B0604020202020204" pitchFamily="34" charset="0"/>
              <a:buChar char="•"/>
              <a:defRPr/>
            </a:pPr>
            <a:r>
              <a:rPr lang="en-US" sz="1600" dirty="0" err="1"/>
              <a:t>Granulomatos</a:t>
            </a:r>
            <a:r>
              <a:rPr lang="cs-CZ" sz="1600" dirty="0"/>
              <a:t>a s</a:t>
            </a:r>
            <a:r>
              <a:rPr lang="en-US" sz="1600" dirty="0"/>
              <a:t> </a:t>
            </a:r>
            <a:r>
              <a:rPr lang="en-US" sz="1600" dirty="0" err="1"/>
              <a:t>polyangiiti</a:t>
            </a:r>
            <a:r>
              <a:rPr lang="cs-CZ" sz="1600" dirty="0" err="1"/>
              <a:t>dou</a:t>
            </a:r>
            <a:r>
              <a:rPr lang="en-US" sz="1600" dirty="0"/>
              <a:t> (</a:t>
            </a:r>
            <a:r>
              <a:rPr lang="cs-CZ" sz="1600" dirty="0"/>
              <a:t>M.</a:t>
            </a:r>
            <a:r>
              <a:rPr lang="en-US" sz="1600" dirty="0"/>
              <a:t>Wegener) </a:t>
            </a:r>
            <a:r>
              <a:rPr lang="cs-CZ" sz="1600" dirty="0"/>
              <a:t>při screeningu</a:t>
            </a:r>
          </a:p>
          <a:p>
            <a:pPr marL="137160" indent="-137160" defTabSz="514350">
              <a:spcAft>
                <a:spcPts val="600"/>
              </a:spcAft>
              <a:buClr>
                <a:schemeClr val="bg2"/>
              </a:buClr>
              <a:buFont typeface="Arial" panose="020B0604020202020204" pitchFamily="34" charset="0"/>
              <a:buChar char="•"/>
              <a:defRPr/>
            </a:pPr>
            <a:r>
              <a:rPr lang="cs-CZ" sz="1600" dirty="0"/>
              <a:t>Mikroskopická </a:t>
            </a:r>
            <a:r>
              <a:rPr lang="en-US" sz="1600" dirty="0"/>
              <a:t> </a:t>
            </a:r>
            <a:r>
              <a:rPr lang="en-US" sz="1600" dirty="0" err="1"/>
              <a:t>polyangiiti</a:t>
            </a:r>
            <a:r>
              <a:rPr lang="cs-CZ" sz="1600" dirty="0"/>
              <a:t>da při screeningu</a:t>
            </a:r>
            <a:endParaRPr lang="en-US" sz="1600" dirty="0"/>
          </a:p>
          <a:p>
            <a:pPr marL="137160" indent="-137160" defTabSz="514350">
              <a:spcAft>
                <a:spcPts val="600"/>
              </a:spcAft>
              <a:buClr>
                <a:schemeClr val="bg2"/>
              </a:buClr>
              <a:buFont typeface="Arial" panose="020B0604020202020204" pitchFamily="34" charset="0"/>
              <a:buChar char="•"/>
              <a:defRPr/>
            </a:pPr>
            <a:r>
              <a:rPr lang="cs-CZ" sz="1600" dirty="0"/>
              <a:t>Orgány nebo život ohrožující E</a:t>
            </a:r>
            <a:r>
              <a:rPr lang="en-US" sz="1600" dirty="0"/>
              <a:t>GPA </a:t>
            </a:r>
            <a:r>
              <a:rPr lang="cs-CZ" sz="1600" dirty="0"/>
              <a:t> v době 3 měsíce před </a:t>
            </a:r>
            <a:r>
              <a:rPr lang="en-US" sz="1600" dirty="0"/>
              <a:t> screening</a:t>
            </a:r>
            <a:r>
              <a:rPr lang="cs-CZ" sz="1600" dirty="0"/>
              <a:t>em</a:t>
            </a:r>
            <a:endParaRPr lang="en-US" sz="1600" dirty="0"/>
          </a:p>
          <a:p>
            <a:pPr defTabSz="514350">
              <a:spcAft>
                <a:spcPts val="338"/>
              </a:spcAft>
              <a:defRPr/>
            </a:pPr>
            <a:endParaRPr lang="en-US" sz="1600" dirty="0">
              <a:solidFill>
                <a:srgbClr val="544F40"/>
              </a:solidFill>
            </a:endParaRPr>
          </a:p>
        </p:txBody>
      </p:sp>
      <p:sp>
        <p:nvSpPr>
          <p:cNvPr id="30" name="Title 1"/>
          <p:cNvSpPr>
            <a:spLocks noGrp="1"/>
          </p:cNvSpPr>
          <p:nvPr>
            <p:ph type="title"/>
          </p:nvPr>
        </p:nvSpPr>
        <p:spPr>
          <a:xfrm>
            <a:off x="359153" y="304801"/>
            <a:ext cx="7577139" cy="410369"/>
          </a:xfrm>
        </p:spPr>
        <p:txBody>
          <a:bodyPr>
            <a:noAutofit/>
          </a:bodyPr>
          <a:lstStyle/>
          <a:p>
            <a:r>
              <a:rPr lang="en-US" sz="2800" b="1" dirty="0">
                <a:solidFill>
                  <a:srgbClr val="009242"/>
                </a:solidFill>
              </a:rPr>
              <a:t>Inclusion &amp; Exclusion </a:t>
            </a:r>
            <a:r>
              <a:rPr lang="cs-CZ" sz="2800" b="1" dirty="0">
                <a:solidFill>
                  <a:srgbClr val="009242"/>
                </a:solidFill>
              </a:rPr>
              <a:t>kritéria</a:t>
            </a:r>
            <a:r>
              <a:rPr lang="en-US" sz="2800" b="1" dirty="0">
                <a:solidFill>
                  <a:srgbClr val="009242"/>
                </a:solidFill>
              </a:rPr>
              <a:t>: </a:t>
            </a:r>
            <a:br>
              <a:rPr lang="cs-CZ" sz="2800" b="1" dirty="0">
                <a:solidFill>
                  <a:srgbClr val="009242"/>
                </a:solidFill>
              </a:rPr>
            </a:br>
            <a:r>
              <a:rPr lang="cs-CZ" sz="2800" b="1" dirty="0">
                <a:solidFill>
                  <a:srgbClr val="009242"/>
                </a:solidFill>
              </a:rPr>
              <a:t>Studie MIRRA </a:t>
            </a:r>
            <a:endParaRPr lang="en-US" sz="2800" b="1" dirty="0">
              <a:solidFill>
                <a:srgbClr val="009242"/>
              </a:solidFill>
            </a:endParaRPr>
          </a:p>
        </p:txBody>
      </p:sp>
      <p:sp>
        <p:nvSpPr>
          <p:cNvPr id="49156" name="Text Placeholder 4">
            <a:extLst>
              <a:ext uri="{FF2B5EF4-FFF2-40B4-BE49-F238E27FC236}">
                <a16:creationId xmlns:a16="http://schemas.microsoft.com/office/drawing/2014/main" id="{1BE327C9-6D53-4992-BBF0-4976445E2C18}"/>
              </a:ext>
            </a:extLst>
          </p:cNvPr>
          <p:cNvSpPr>
            <a:spLocks noGrp="1" noChangeArrowheads="1"/>
          </p:cNvSpPr>
          <p:nvPr>
            <p:ph type="body" sz="quarter" idx="24"/>
          </p:nvPr>
        </p:nvSpPr>
        <p:spPr>
          <a:xfrm>
            <a:off x="-13097" y="6673335"/>
            <a:ext cx="9224004" cy="184666"/>
          </a:xfrm>
        </p:spPr>
        <p:txBody>
          <a:bodyPr/>
          <a:lstStyle/>
          <a:p>
            <a:r>
              <a:rPr lang="en-US" altLang="cs-CZ" sz="600" dirty="0"/>
              <a:t>BVAS: Birmingham Vasculitis Activity Score; OCS: oral corticosteroid</a:t>
            </a:r>
            <a:r>
              <a:rPr lang="cs-CZ" altLang="cs-CZ" sz="600" dirty="0"/>
              <a:t>    </a:t>
            </a:r>
            <a:r>
              <a:rPr lang="en-GB" altLang="cs-CZ" sz="600" dirty="0"/>
              <a:t>1. Wechsler ME, et al. N </a:t>
            </a:r>
            <a:r>
              <a:rPr lang="en-GB" altLang="cs-CZ" sz="600" dirty="0" err="1"/>
              <a:t>Engl</a:t>
            </a:r>
            <a:r>
              <a:rPr lang="en-GB" altLang="cs-CZ" sz="600" dirty="0"/>
              <a:t> J Med. 2017;376:1921-1932. 2. Wechsler ME, et al. N </a:t>
            </a:r>
            <a:r>
              <a:rPr lang="en-GB" altLang="cs-CZ" sz="600" dirty="0" err="1"/>
              <a:t>Engl</a:t>
            </a:r>
            <a:r>
              <a:rPr lang="en-GB" altLang="cs-CZ" sz="600" dirty="0"/>
              <a:t> J Med. 2017;376:1921-1932 (supplementary Appendix). </a:t>
            </a:r>
            <a:endParaRPr lang="en-US" altLang="cs-CZ" sz="600" dirty="0"/>
          </a:p>
        </p:txBody>
      </p:sp>
      <p:sp>
        <p:nvSpPr>
          <p:cNvPr id="31" name="Rectangle: Rounded Corners 54">
            <a:extLst>
              <a:ext uri="{FF2B5EF4-FFF2-40B4-BE49-F238E27FC236}">
                <a16:creationId xmlns:a16="http://schemas.microsoft.com/office/drawing/2014/main" id="{48DECA4C-ADC0-45F0-AE92-C7B79B439469}"/>
              </a:ext>
            </a:extLst>
          </p:cNvPr>
          <p:cNvSpPr/>
          <p:nvPr/>
        </p:nvSpPr>
        <p:spPr>
          <a:xfrm>
            <a:off x="1633538" y="2232026"/>
            <a:ext cx="2856310" cy="2997174"/>
          </a:xfrm>
          <a:prstGeom prst="roundRect">
            <a:avLst>
              <a:gd name="adj" fmla="val 8602"/>
            </a:avLst>
          </a:prstGeom>
          <a:solidFill>
            <a:schemeClr val="bg1">
              <a:lumMod val="95000"/>
            </a:schemeClr>
          </a:solidFill>
        </p:spPr>
        <p:txBody>
          <a:bodyPr lIns="102870" tIns="51435" rIns="154305" bIns="51435"/>
          <a:lstStyle/>
          <a:p>
            <a:pPr marL="128588" indent="-128588" defTabSz="514350">
              <a:spcAft>
                <a:spcPts val="338"/>
              </a:spcAft>
              <a:buFont typeface="Courier New" panose="02070309020205020404" pitchFamily="49" charset="0"/>
              <a:buChar char="o"/>
              <a:defRPr/>
            </a:pPr>
            <a:endParaRPr lang="en-US" sz="788" dirty="0">
              <a:solidFill>
                <a:srgbClr val="544F40"/>
              </a:solidFill>
            </a:endParaRPr>
          </a:p>
          <a:p>
            <a:pPr marL="137160" indent="-137160" defTabSz="514350">
              <a:spcAft>
                <a:spcPts val="600"/>
              </a:spcAft>
              <a:buClr>
                <a:schemeClr val="bg2"/>
              </a:buClr>
              <a:buFont typeface="Arial" panose="020B0604020202020204" pitchFamily="34" charset="0"/>
              <a:buChar char="•"/>
              <a:defRPr/>
            </a:pPr>
            <a:r>
              <a:rPr lang="cs-CZ" sz="1600" dirty="0"/>
              <a:t>18 let věku</a:t>
            </a:r>
          </a:p>
          <a:p>
            <a:pPr marL="137160" indent="-137160" defTabSz="514350">
              <a:spcAft>
                <a:spcPts val="600"/>
              </a:spcAft>
              <a:buClr>
                <a:schemeClr val="bg2"/>
              </a:buClr>
              <a:buFont typeface="Arial" panose="020B0604020202020204" pitchFamily="34" charset="0"/>
              <a:buChar char="•"/>
              <a:defRPr/>
            </a:pPr>
            <a:r>
              <a:rPr lang="cs-CZ" sz="1600" b="1" dirty="0"/>
              <a:t>Relalující</a:t>
            </a:r>
            <a:r>
              <a:rPr lang="en-US" sz="1600" b="1" baseline="30000" dirty="0"/>
              <a:t>a </a:t>
            </a:r>
            <a:r>
              <a:rPr lang="cs-CZ" sz="1600" b="1" dirty="0"/>
              <a:t> nebo refrakterní</a:t>
            </a:r>
            <a:r>
              <a:rPr lang="en-US" sz="1600" b="1" baseline="30000" dirty="0"/>
              <a:t>b</a:t>
            </a:r>
            <a:r>
              <a:rPr lang="en-US" sz="1600" b="1" dirty="0"/>
              <a:t> EGPA </a:t>
            </a:r>
            <a:r>
              <a:rPr lang="cs-CZ" sz="1600" b="1" dirty="0"/>
              <a:t>min. 6 měsíců</a:t>
            </a:r>
            <a:endParaRPr lang="en-US" sz="1600" b="1" dirty="0"/>
          </a:p>
          <a:p>
            <a:pPr marL="137160" indent="-137160" defTabSz="514350">
              <a:spcAft>
                <a:spcPts val="600"/>
              </a:spcAft>
              <a:buClr>
                <a:schemeClr val="bg2"/>
              </a:buClr>
              <a:buFont typeface="Arial" panose="020B0604020202020204" pitchFamily="34" charset="0"/>
              <a:buChar char="•"/>
              <a:defRPr/>
            </a:pPr>
            <a:r>
              <a:rPr lang="cs-CZ" sz="1600" dirty="0"/>
              <a:t>Potřeba OCS</a:t>
            </a:r>
            <a:r>
              <a:rPr lang="en-US" sz="1600" dirty="0"/>
              <a:t> (≥7.5 to ≤50.0 mg </a:t>
            </a:r>
            <a:r>
              <a:rPr lang="cs-CZ" sz="1600" dirty="0"/>
              <a:t>/den</a:t>
            </a:r>
            <a:r>
              <a:rPr lang="en-US" sz="1600" dirty="0"/>
              <a:t>) </a:t>
            </a:r>
            <a:r>
              <a:rPr lang="cs-CZ" sz="1600" dirty="0"/>
              <a:t>s nebo bez imunosupresivní terapie</a:t>
            </a:r>
            <a:r>
              <a:rPr lang="en-US" sz="1600" dirty="0"/>
              <a:t>,</a:t>
            </a:r>
            <a:r>
              <a:rPr lang="cs-CZ" sz="1600" dirty="0"/>
              <a:t> po dobu trvání  min 4 týdny před datem vstupu do studie</a:t>
            </a:r>
            <a:r>
              <a:rPr lang="en-US" sz="1600" baseline="30000" dirty="0" err="1"/>
              <a:t>c,d</a:t>
            </a:r>
            <a:endParaRPr lang="en-US" sz="1600" baseline="30000" dirty="0"/>
          </a:p>
        </p:txBody>
      </p:sp>
      <p:grpSp>
        <p:nvGrpSpPr>
          <p:cNvPr id="2" name="Group 10">
            <a:extLst>
              <a:ext uri="{FF2B5EF4-FFF2-40B4-BE49-F238E27FC236}">
                <a16:creationId xmlns:a16="http://schemas.microsoft.com/office/drawing/2014/main" id="{227237AD-37EA-42A1-BFFE-C17F7C3C4B15}"/>
              </a:ext>
            </a:extLst>
          </p:cNvPr>
          <p:cNvGrpSpPr>
            <a:grpSpLocks/>
          </p:cNvGrpSpPr>
          <p:nvPr/>
        </p:nvGrpSpPr>
        <p:grpSpPr bwMode="auto">
          <a:xfrm>
            <a:off x="1452230" y="1154114"/>
            <a:ext cx="3119770" cy="735012"/>
            <a:chOff x="3350511" y="1989533"/>
            <a:chExt cx="4672261" cy="837897"/>
          </a:xfrm>
        </p:grpSpPr>
        <p:grpSp>
          <p:nvGrpSpPr>
            <p:cNvPr id="3" name="Group 34">
              <a:extLst>
                <a:ext uri="{FF2B5EF4-FFF2-40B4-BE49-F238E27FC236}">
                  <a16:creationId xmlns:a16="http://schemas.microsoft.com/office/drawing/2014/main" id="{D29C662E-CD4B-485B-B36D-0369D57E81F5}"/>
                </a:ext>
              </a:extLst>
            </p:cNvPr>
            <p:cNvGrpSpPr>
              <a:grpSpLocks/>
            </p:cNvGrpSpPr>
            <p:nvPr/>
          </p:nvGrpSpPr>
          <p:grpSpPr bwMode="auto">
            <a:xfrm>
              <a:off x="3350511" y="1989533"/>
              <a:ext cx="4672261" cy="837897"/>
              <a:chOff x="2334584" y="4184835"/>
              <a:chExt cx="4672261" cy="837897"/>
            </a:xfrm>
          </p:grpSpPr>
          <p:sp>
            <p:nvSpPr>
              <p:cNvPr id="36" name="Rectangle: Rounded Corners 116">
                <a:extLst>
                  <a:ext uri="{FF2B5EF4-FFF2-40B4-BE49-F238E27FC236}">
                    <a16:creationId xmlns:a16="http://schemas.microsoft.com/office/drawing/2014/main" id="{18D32F23-7B6F-408E-8B13-94A708DC296E}"/>
                  </a:ext>
                </a:extLst>
              </p:cNvPr>
              <p:cNvSpPr/>
              <p:nvPr/>
            </p:nvSpPr>
            <p:spPr>
              <a:xfrm>
                <a:off x="2334584" y="4184835"/>
                <a:ext cx="4672261" cy="837897"/>
              </a:xfrm>
              <a:prstGeom prst="roundRect">
                <a:avLst>
                  <a:gd name="adj" fmla="val 50000"/>
                </a:avLst>
              </a:prstGeom>
              <a:solidFill>
                <a:srgbClr val="009242"/>
              </a:solidFill>
            </p:spPr>
            <p:txBody>
              <a:bodyPr lIns="0" anchor="ctr"/>
              <a:lstStyle/>
              <a:p>
                <a:pPr marL="406301" defTabSz="277714">
                  <a:defRPr/>
                </a:pPr>
                <a:r>
                  <a:rPr lang="cs-CZ" sz="1600" b="1" dirty="0">
                    <a:solidFill>
                      <a:schemeClr val="bg1"/>
                    </a:solidFill>
                  </a:rPr>
                  <a:t>   </a:t>
                </a:r>
                <a:r>
                  <a:rPr lang="en-US" sz="1600" b="1" dirty="0">
                    <a:solidFill>
                      <a:schemeClr val="bg1"/>
                    </a:solidFill>
                  </a:rPr>
                  <a:t>INCLUSION CRITERIA</a:t>
                </a:r>
                <a:r>
                  <a:rPr lang="en-US" sz="1600" b="1" baseline="30000" dirty="0">
                    <a:solidFill>
                      <a:schemeClr val="bg1"/>
                    </a:solidFill>
                  </a:rPr>
                  <a:t>1</a:t>
                </a:r>
              </a:p>
            </p:txBody>
          </p:sp>
          <p:sp>
            <p:nvSpPr>
              <p:cNvPr id="37" name="Oval 36">
                <a:extLst>
                  <a:ext uri="{FF2B5EF4-FFF2-40B4-BE49-F238E27FC236}">
                    <a16:creationId xmlns:a16="http://schemas.microsoft.com/office/drawing/2014/main" id="{6157C255-40C4-4C21-A22A-656CC977BC50}"/>
                  </a:ext>
                </a:extLst>
              </p:cNvPr>
              <p:cNvSpPr/>
              <p:nvPr/>
            </p:nvSpPr>
            <p:spPr>
              <a:xfrm>
                <a:off x="2409313" y="4259033"/>
                <a:ext cx="687024" cy="68407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p>
            </p:txBody>
          </p:sp>
        </p:grpSp>
        <p:grpSp>
          <p:nvGrpSpPr>
            <p:cNvPr id="4" name="Group 37">
              <a:extLst>
                <a:ext uri="{FF2B5EF4-FFF2-40B4-BE49-F238E27FC236}">
                  <a16:creationId xmlns:a16="http://schemas.microsoft.com/office/drawing/2014/main" id="{7DC0B85B-CA69-4A7D-A824-AA8A52FE4271}"/>
                </a:ext>
              </a:extLst>
            </p:cNvPr>
            <p:cNvGrpSpPr/>
            <p:nvPr/>
          </p:nvGrpSpPr>
          <p:grpSpPr>
            <a:xfrm>
              <a:off x="3548165" y="2172574"/>
              <a:ext cx="350152" cy="432870"/>
              <a:chOff x="756212" y="1245644"/>
              <a:chExt cx="350152" cy="432870"/>
            </a:xfrm>
            <a:solidFill>
              <a:schemeClr val="accent1"/>
            </a:solidFill>
          </p:grpSpPr>
          <p:sp>
            <p:nvSpPr>
              <p:cNvPr id="39" name="Freeform 21">
                <a:hlinkClick r:id="" action="ppaction://noaction"/>
                <a:extLst>
                  <a:ext uri="{FF2B5EF4-FFF2-40B4-BE49-F238E27FC236}">
                    <a16:creationId xmlns:a16="http://schemas.microsoft.com/office/drawing/2014/main" id="{96EB88A3-8D01-42D5-A7FB-7227DB751247}"/>
                  </a:ext>
                </a:extLst>
              </p:cNvPr>
              <p:cNvSpPr>
                <a:spLocks/>
              </p:cNvSpPr>
              <p:nvPr/>
            </p:nvSpPr>
            <p:spPr bwMode="auto">
              <a:xfrm>
                <a:off x="756212" y="1569753"/>
                <a:ext cx="350152" cy="108761"/>
              </a:xfrm>
              <a:custGeom>
                <a:avLst/>
                <a:gdLst>
                  <a:gd name="T0" fmla="*/ 94 w 95"/>
                  <a:gd name="T1" fmla="*/ 23 h 30"/>
                  <a:gd name="T2" fmla="*/ 94 w 95"/>
                  <a:gd name="T3" fmla="*/ 23 h 30"/>
                  <a:gd name="T4" fmla="*/ 94 w 95"/>
                  <a:gd name="T5" fmla="*/ 16 h 30"/>
                  <a:gd name="T6" fmla="*/ 87 w 95"/>
                  <a:gd name="T7" fmla="*/ 6 h 30"/>
                  <a:gd name="T8" fmla="*/ 78 w 95"/>
                  <a:gd name="T9" fmla="*/ 1 h 30"/>
                  <a:gd name="T10" fmla="*/ 75 w 95"/>
                  <a:gd name="T11" fmla="*/ 0 h 30"/>
                  <a:gd name="T12" fmla="*/ 47 w 95"/>
                  <a:gd name="T13" fmla="*/ 12 h 30"/>
                  <a:gd name="T14" fmla="*/ 20 w 95"/>
                  <a:gd name="T15" fmla="*/ 0 h 30"/>
                  <a:gd name="T16" fmla="*/ 17 w 95"/>
                  <a:gd name="T17" fmla="*/ 1 h 30"/>
                  <a:gd name="T18" fmla="*/ 8 w 95"/>
                  <a:gd name="T19" fmla="*/ 6 h 30"/>
                  <a:gd name="T20" fmla="*/ 1 w 95"/>
                  <a:gd name="T21" fmla="*/ 16 h 30"/>
                  <a:gd name="T22" fmla="*/ 0 w 95"/>
                  <a:gd name="T23" fmla="*/ 23 h 30"/>
                  <a:gd name="T24" fmla="*/ 1 w 95"/>
                  <a:gd name="T25" fmla="*/ 26 h 30"/>
                  <a:gd name="T26" fmla="*/ 6 w 95"/>
                  <a:gd name="T27" fmla="*/ 30 h 30"/>
                  <a:gd name="T28" fmla="*/ 89 w 95"/>
                  <a:gd name="T29" fmla="*/ 30 h 30"/>
                  <a:gd name="T30" fmla="*/ 94 w 95"/>
                  <a:gd name="T31" fmla="*/ 26 h 30"/>
                  <a:gd name="T32" fmla="*/ 94 w 95"/>
                  <a:gd name="T33"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30">
                    <a:moveTo>
                      <a:pt x="94" y="23"/>
                    </a:moveTo>
                    <a:cubicBezTo>
                      <a:pt x="94" y="23"/>
                      <a:pt x="94" y="23"/>
                      <a:pt x="94" y="23"/>
                    </a:cubicBezTo>
                    <a:cubicBezTo>
                      <a:pt x="94" y="16"/>
                      <a:pt x="94" y="16"/>
                      <a:pt x="94" y="16"/>
                    </a:cubicBezTo>
                    <a:cubicBezTo>
                      <a:pt x="93" y="10"/>
                      <a:pt x="91" y="8"/>
                      <a:pt x="87" y="6"/>
                    </a:cubicBezTo>
                    <a:cubicBezTo>
                      <a:pt x="78" y="1"/>
                      <a:pt x="78" y="1"/>
                      <a:pt x="78" y="1"/>
                    </a:cubicBezTo>
                    <a:cubicBezTo>
                      <a:pt x="75" y="0"/>
                      <a:pt x="75" y="0"/>
                      <a:pt x="75" y="0"/>
                    </a:cubicBezTo>
                    <a:cubicBezTo>
                      <a:pt x="47" y="12"/>
                      <a:pt x="47" y="12"/>
                      <a:pt x="47" y="12"/>
                    </a:cubicBezTo>
                    <a:cubicBezTo>
                      <a:pt x="20" y="0"/>
                      <a:pt x="20" y="0"/>
                      <a:pt x="20" y="0"/>
                    </a:cubicBezTo>
                    <a:cubicBezTo>
                      <a:pt x="17" y="1"/>
                      <a:pt x="17" y="1"/>
                      <a:pt x="17" y="1"/>
                    </a:cubicBezTo>
                    <a:cubicBezTo>
                      <a:pt x="8" y="6"/>
                      <a:pt x="8" y="6"/>
                      <a:pt x="8" y="6"/>
                    </a:cubicBezTo>
                    <a:cubicBezTo>
                      <a:pt x="4" y="8"/>
                      <a:pt x="2" y="10"/>
                      <a:pt x="1" y="16"/>
                    </a:cubicBezTo>
                    <a:cubicBezTo>
                      <a:pt x="0" y="23"/>
                      <a:pt x="0" y="23"/>
                      <a:pt x="0" y="23"/>
                    </a:cubicBezTo>
                    <a:cubicBezTo>
                      <a:pt x="0" y="24"/>
                      <a:pt x="0" y="25"/>
                      <a:pt x="1" y="26"/>
                    </a:cubicBezTo>
                    <a:cubicBezTo>
                      <a:pt x="1" y="28"/>
                      <a:pt x="4" y="30"/>
                      <a:pt x="6" y="30"/>
                    </a:cubicBezTo>
                    <a:cubicBezTo>
                      <a:pt x="89" y="30"/>
                      <a:pt x="89" y="30"/>
                      <a:pt x="89" y="30"/>
                    </a:cubicBezTo>
                    <a:cubicBezTo>
                      <a:pt x="91" y="30"/>
                      <a:pt x="94" y="28"/>
                      <a:pt x="94" y="26"/>
                    </a:cubicBezTo>
                    <a:cubicBezTo>
                      <a:pt x="95" y="25"/>
                      <a:pt x="95" y="24"/>
                      <a:pt x="94" y="23"/>
                    </a:cubicBezTo>
                  </a:path>
                </a:pathLst>
              </a:custGeom>
              <a:grpFill/>
              <a:ln>
                <a:noFill/>
              </a:ln>
            </p:spPr>
            <p:txBody>
              <a:bodyPr lIns="51435" tIns="25718" rIns="51435" bIns="25718"/>
              <a:lstStyle/>
              <a:p>
                <a:pPr>
                  <a:defRPr/>
                </a:pPr>
                <a:endParaRPr lang="en-GB" sz="1013" dirty="0"/>
              </a:p>
            </p:txBody>
          </p:sp>
          <p:sp>
            <p:nvSpPr>
              <p:cNvPr id="40" name="Freeform 20">
                <a:hlinkClick r:id="" action="ppaction://noaction"/>
                <a:extLst>
                  <a:ext uri="{FF2B5EF4-FFF2-40B4-BE49-F238E27FC236}">
                    <a16:creationId xmlns:a16="http://schemas.microsoft.com/office/drawing/2014/main" id="{F551504E-D504-48D4-AF3F-9E981947D3F6}"/>
                  </a:ext>
                </a:extLst>
              </p:cNvPr>
              <p:cNvSpPr>
                <a:spLocks noEditPoints="1"/>
              </p:cNvSpPr>
              <p:nvPr/>
            </p:nvSpPr>
            <p:spPr bwMode="auto">
              <a:xfrm>
                <a:off x="789037" y="1245644"/>
                <a:ext cx="284499" cy="330634"/>
              </a:xfrm>
              <a:custGeom>
                <a:avLst/>
                <a:gdLst>
                  <a:gd name="T0" fmla="*/ 4 w 77"/>
                  <a:gd name="T1" fmla="*/ 45 h 90"/>
                  <a:gd name="T2" fmla="*/ 3 w 77"/>
                  <a:gd name="T3" fmla="*/ 49 h 90"/>
                  <a:gd name="T4" fmla="*/ 6 w 77"/>
                  <a:gd name="T5" fmla="*/ 54 h 90"/>
                  <a:gd name="T6" fmla="*/ 6 w 77"/>
                  <a:gd name="T7" fmla="*/ 56 h 90"/>
                  <a:gd name="T8" fmla="*/ 10 w 77"/>
                  <a:gd name="T9" fmla="*/ 60 h 90"/>
                  <a:gd name="T10" fmla="*/ 10 w 77"/>
                  <a:gd name="T11" fmla="*/ 61 h 90"/>
                  <a:gd name="T12" fmla="*/ 38 w 77"/>
                  <a:gd name="T13" fmla="*/ 90 h 90"/>
                  <a:gd name="T14" fmla="*/ 67 w 77"/>
                  <a:gd name="T15" fmla="*/ 62 h 90"/>
                  <a:gd name="T16" fmla="*/ 69 w 77"/>
                  <a:gd name="T17" fmla="*/ 57 h 90"/>
                  <a:gd name="T18" fmla="*/ 69 w 77"/>
                  <a:gd name="T19" fmla="*/ 57 h 90"/>
                  <a:gd name="T20" fmla="*/ 74 w 77"/>
                  <a:gd name="T21" fmla="*/ 52 h 90"/>
                  <a:gd name="T22" fmla="*/ 73 w 77"/>
                  <a:gd name="T23" fmla="*/ 47 h 90"/>
                  <a:gd name="T24" fmla="*/ 75 w 77"/>
                  <a:gd name="T25" fmla="*/ 43 h 90"/>
                  <a:gd name="T26" fmla="*/ 73 w 77"/>
                  <a:gd name="T27" fmla="*/ 35 h 90"/>
                  <a:gd name="T28" fmla="*/ 75 w 77"/>
                  <a:gd name="T29" fmla="*/ 29 h 90"/>
                  <a:gd name="T30" fmla="*/ 67 w 77"/>
                  <a:gd name="T31" fmla="*/ 15 h 90"/>
                  <a:gd name="T32" fmla="*/ 64 w 77"/>
                  <a:gd name="T33" fmla="*/ 16 h 90"/>
                  <a:gd name="T34" fmla="*/ 56 w 77"/>
                  <a:gd name="T35" fmla="*/ 9 h 90"/>
                  <a:gd name="T36" fmla="*/ 53 w 77"/>
                  <a:gd name="T37" fmla="*/ 10 h 90"/>
                  <a:gd name="T38" fmla="*/ 43 w 77"/>
                  <a:gd name="T39" fmla="*/ 0 h 90"/>
                  <a:gd name="T40" fmla="*/ 33 w 77"/>
                  <a:gd name="T41" fmla="*/ 8 h 90"/>
                  <a:gd name="T42" fmla="*/ 24 w 77"/>
                  <a:gd name="T43" fmla="*/ 3 h 90"/>
                  <a:gd name="T44" fmla="*/ 13 w 77"/>
                  <a:gd name="T45" fmla="*/ 15 h 90"/>
                  <a:gd name="T46" fmla="*/ 12 w 77"/>
                  <a:gd name="T47" fmla="*/ 15 h 90"/>
                  <a:gd name="T48" fmla="*/ 4 w 77"/>
                  <a:gd name="T49" fmla="*/ 29 h 90"/>
                  <a:gd name="T50" fmla="*/ 4 w 77"/>
                  <a:gd name="T51" fmla="*/ 30 h 90"/>
                  <a:gd name="T52" fmla="*/ 1 w 77"/>
                  <a:gd name="T53" fmla="*/ 38 h 90"/>
                  <a:gd name="T54" fmla="*/ 4 w 77"/>
                  <a:gd name="T55" fmla="*/ 45 h 90"/>
                  <a:gd name="T56" fmla="*/ 16 w 77"/>
                  <a:gd name="T57" fmla="*/ 47 h 90"/>
                  <a:gd name="T58" fmla="*/ 17 w 77"/>
                  <a:gd name="T59" fmla="*/ 43 h 90"/>
                  <a:gd name="T60" fmla="*/ 18 w 77"/>
                  <a:gd name="T61" fmla="*/ 40 h 90"/>
                  <a:gd name="T62" fmla="*/ 24 w 77"/>
                  <a:gd name="T63" fmla="*/ 33 h 90"/>
                  <a:gd name="T64" fmla="*/ 26 w 77"/>
                  <a:gd name="T65" fmla="*/ 33 h 90"/>
                  <a:gd name="T66" fmla="*/ 36 w 77"/>
                  <a:gd name="T67" fmla="*/ 26 h 90"/>
                  <a:gd name="T68" fmla="*/ 43 w 77"/>
                  <a:gd name="T69" fmla="*/ 29 h 90"/>
                  <a:gd name="T70" fmla="*/ 45 w 77"/>
                  <a:gd name="T71" fmla="*/ 28 h 90"/>
                  <a:gd name="T72" fmla="*/ 54 w 77"/>
                  <a:gd name="T73" fmla="*/ 35 h 90"/>
                  <a:gd name="T74" fmla="*/ 55 w 77"/>
                  <a:gd name="T75" fmla="*/ 35 h 90"/>
                  <a:gd name="T76" fmla="*/ 60 w 77"/>
                  <a:gd name="T77" fmla="*/ 40 h 90"/>
                  <a:gd name="T78" fmla="*/ 61 w 77"/>
                  <a:gd name="T79" fmla="*/ 45 h 90"/>
                  <a:gd name="T80" fmla="*/ 61 w 77"/>
                  <a:gd name="T81" fmla="*/ 61 h 90"/>
                  <a:gd name="T82" fmla="*/ 38 w 77"/>
                  <a:gd name="T83" fmla="*/ 84 h 90"/>
                  <a:gd name="T84" fmla="*/ 16 w 77"/>
                  <a:gd name="T85" fmla="*/ 61 h 90"/>
                  <a:gd name="T86" fmla="*/ 16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4" y="45"/>
                    </a:moveTo>
                    <a:cubicBezTo>
                      <a:pt x="3" y="46"/>
                      <a:pt x="3" y="47"/>
                      <a:pt x="3" y="49"/>
                    </a:cubicBezTo>
                    <a:cubicBezTo>
                      <a:pt x="4" y="51"/>
                      <a:pt x="5" y="52"/>
                      <a:pt x="6" y="54"/>
                    </a:cubicBezTo>
                    <a:cubicBezTo>
                      <a:pt x="5" y="54"/>
                      <a:pt x="5" y="55"/>
                      <a:pt x="6" y="56"/>
                    </a:cubicBezTo>
                    <a:cubicBezTo>
                      <a:pt x="6" y="58"/>
                      <a:pt x="8" y="60"/>
                      <a:pt x="10" y="60"/>
                    </a:cubicBezTo>
                    <a:cubicBezTo>
                      <a:pt x="10" y="61"/>
                      <a:pt x="10" y="61"/>
                      <a:pt x="10" y="61"/>
                    </a:cubicBezTo>
                    <a:cubicBezTo>
                      <a:pt x="10" y="77"/>
                      <a:pt x="23" y="90"/>
                      <a:pt x="38" y="90"/>
                    </a:cubicBezTo>
                    <a:cubicBezTo>
                      <a:pt x="54" y="90"/>
                      <a:pt x="67" y="77"/>
                      <a:pt x="67" y="62"/>
                    </a:cubicBezTo>
                    <a:cubicBezTo>
                      <a:pt x="68" y="61"/>
                      <a:pt x="69" y="59"/>
                      <a:pt x="69" y="57"/>
                    </a:cubicBezTo>
                    <a:cubicBezTo>
                      <a:pt x="69" y="57"/>
                      <a:pt x="69" y="57"/>
                      <a:pt x="69" y="57"/>
                    </a:cubicBezTo>
                    <a:cubicBezTo>
                      <a:pt x="72" y="56"/>
                      <a:pt x="74" y="54"/>
                      <a:pt x="74" y="52"/>
                    </a:cubicBezTo>
                    <a:cubicBezTo>
                      <a:pt x="75" y="50"/>
                      <a:pt x="74" y="48"/>
                      <a:pt x="73" y="47"/>
                    </a:cubicBezTo>
                    <a:cubicBezTo>
                      <a:pt x="74" y="46"/>
                      <a:pt x="74" y="44"/>
                      <a:pt x="75" y="43"/>
                    </a:cubicBezTo>
                    <a:cubicBezTo>
                      <a:pt x="75" y="40"/>
                      <a:pt x="74" y="37"/>
                      <a:pt x="73" y="35"/>
                    </a:cubicBezTo>
                    <a:cubicBezTo>
                      <a:pt x="74" y="33"/>
                      <a:pt x="75" y="31"/>
                      <a:pt x="75" y="29"/>
                    </a:cubicBezTo>
                    <a:cubicBezTo>
                      <a:pt x="77" y="22"/>
                      <a:pt x="73" y="15"/>
                      <a:pt x="67" y="15"/>
                    </a:cubicBezTo>
                    <a:cubicBezTo>
                      <a:pt x="66" y="15"/>
                      <a:pt x="65" y="16"/>
                      <a:pt x="64" y="16"/>
                    </a:cubicBezTo>
                    <a:cubicBezTo>
                      <a:pt x="63" y="12"/>
                      <a:pt x="60" y="9"/>
                      <a:pt x="56" y="9"/>
                    </a:cubicBezTo>
                    <a:cubicBezTo>
                      <a:pt x="55" y="9"/>
                      <a:pt x="54" y="9"/>
                      <a:pt x="53" y="10"/>
                    </a:cubicBezTo>
                    <a:cubicBezTo>
                      <a:pt x="52" y="4"/>
                      <a:pt x="48" y="0"/>
                      <a:pt x="43" y="0"/>
                    </a:cubicBezTo>
                    <a:cubicBezTo>
                      <a:pt x="39" y="0"/>
                      <a:pt x="35" y="3"/>
                      <a:pt x="33" y="8"/>
                    </a:cubicBezTo>
                    <a:cubicBezTo>
                      <a:pt x="31" y="5"/>
                      <a:pt x="28" y="3"/>
                      <a:pt x="24" y="3"/>
                    </a:cubicBezTo>
                    <a:cubicBezTo>
                      <a:pt x="18" y="3"/>
                      <a:pt x="14" y="8"/>
                      <a:pt x="13" y="15"/>
                    </a:cubicBezTo>
                    <a:cubicBezTo>
                      <a:pt x="13" y="15"/>
                      <a:pt x="13" y="15"/>
                      <a:pt x="12" y="15"/>
                    </a:cubicBezTo>
                    <a:cubicBezTo>
                      <a:pt x="6" y="15"/>
                      <a:pt x="3" y="22"/>
                      <a:pt x="4" y="29"/>
                    </a:cubicBezTo>
                    <a:cubicBezTo>
                      <a:pt x="4" y="29"/>
                      <a:pt x="4" y="29"/>
                      <a:pt x="4" y="30"/>
                    </a:cubicBezTo>
                    <a:cubicBezTo>
                      <a:pt x="1" y="31"/>
                      <a:pt x="0" y="34"/>
                      <a:pt x="1" y="38"/>
                    </a:cubicBezTo>
                    <a:cubicBezTo>
                      <a:pt x="1" y="41"/>
                      <a:pt x="2" y="43"/>
                      <a:pt x="4" y="45"/>
                    </a:cubicBezTo>
                    <a:moveTo>
                      <a:pt x="16" y="47"/>
                    </a:moveTo>
                    <a:cubicBezTo>
                      <a:pt x="16" y="46"/>
                      <a:pt x="16" y="45"/>
                      <a:pt x="17" y="43"/>
                    </a:cubicBezTo>
                    <a:cubicBezTo>
                      <a:pt x="17" y="42"/>
                      <a:pt x="17" y="41"/>
                      <a:pt x="18" y="40"/>
                    </a:cubicBezTo>
                    <a:cubicBezTo>
                      <a:pt x="21" y="39"/>
                      <a:pt x="23" y="37"/>
                      <a:pt x="24" y="33"/>
                    </a:cubicBezTo>
                    <a:cubicBezTo>
                      <a:pt x="25" y="33"/>
                      <a:pt x="26" y="33"/>
                      <a:pt x="26" y="33"/>
                    </a:cubicBezTo>
                    <a:cubicBezTo>
                      <a:pt x="31" y="33"/>
                      <a:pt x="34" y="30"/>
                      <a:pt x="36" y="26"/>
                    </a:cubicBezTo>
                    <a:cubicBezTo>
                      <a:pt x="38" y="28"/>
                      <a:pt x="40" y="29"/>
                      <a:pt x="43" y="29"/>
                    </a:cubicBezTo>
                    <a:cubicBezTo>
                      <a:pt x="43" y="29"/>
                      <a:pt x="44" y="28"/>
                      <a:pt x="45" y="28"/>
                    </a:cubicBezTo>
                    <a:cubicBezTo>
                      <a:pt x="47" y="32"/>
                      <a:pt x="50" y="35"/>
                      <a:pt x="54" y="35"/>
                    </a:cubicBezTo>
                    <a:cubicBezTo>
                      <a:pt x="54" y="35"/>
                      <a:pt x="55" y="35"/>
                      <a:pt x="55" y="35"/>
                    </a:cubicBezTo>
                    <a:cubicBezTo>
                      <a:pt x="56" y="37"/>
                      <a:pt x="58" y="39"/>
                      <a:pt x="60" y="40"/>
                    </a:cubicBezTo>
                    <a:cubicBezTo>
                      <a:pt x="60" y="41"/>
                      <a:pt x="61" y="43"/>
                      <a:pt x="61" y="45"/>
                    </a:cubicBezTo>
                    <a:cubicBezTo>
                      <a:pt x="61" y="61"/>
                      <a:pt x="61" y="61"/>
                      <a:pt x="61" y="61"/>
                    </a:cubicBezTo>
                    <a:cubicBezTo>
                      <a:pt x="61" y="74"/>
                      <a:pt x="51" y="84"/>
                      <a:pt x="38" y="84"/>
                    </a:cubicBezTo>
                    <a:cubicBezTo>
                      <a:pt x="26" y="84"/>
                      <a:pt x="16" y="74"/>
                      <a:pt x="16" y="61"/>
                    </a:cubicBezTo>
                    <a:lnTo>
                      <a:pt x="16" y="47"/>
                    </a:lnTo>
                    <a:close/>
                  </a:path>
                </a:pathLst>
              </a:custGeom>
              <a:grpFill/>
              <a:ln>
                <a:noFill/>
              </a:ln>
            </p:spPr>
            <p:txBody>
              <a:bodyPr lIns="51435" tIns="25718" rIns="51435" bIns="25718"/>
              <a:lstStyle/>
              <a:p>
                <a:pPr>
                  <a:defRPr/>
                </a:pPr>
                <a:endParaRPr lang="en-GB" sz="1013" dirty="0"/>
              </a:p>
            </p:txBody>
          </p:sp>
        </p:grpSp>
        <p:grpSp>
          <p:nvGrpSpPr>
            <p:cNvPr id="5" name="Group 41">
              <a:extLst>
                <a:ext uri="{FF2B5EF4-FFF2-40B4-BE49-F238E27FC236}">
                  <a16:creationId xmlns:a16="http://schemas.microsoft.com/office/drawing/2014/main" id="{6C9E68F2-348B-4E09-AD42-AEED158069D1}"/>
                </a:ext>
              </a:extLst>
            </p:cNvPr>
            <p:cNvGrpSpPr>
              <a:grpSpLocks/>
            </p:cNvGrpSpPr>
            <p:nvPr/>
          </p:nvGrpSpPr>
          <p:grpSpPr bwMode="auto">
            <a:xfrm>
              <a:off x="3893815" y="2296986"/>
              <a:ext cx="144000" cy="144000"/>
              <a:chOff x="1047300" y="1409920"/>
              <a:chExt cx="144000" cy="144000"/>
            </a:xfrm>
          </p:grpSpPr>
          <p:sp>
            <p:nvSpPr>
              <p:cNvPr id="43" name="Oval 208">
                <a:extLst>
                  <a:ext uri="{FF2B5EF4-FFF2-40B4-BE49-F238E27FC236}">
                    <a16:creationId xmlns:a16="http://schemas.microsoft.com/office/drawing/2014/main" id="{5F32ABEA-CE53-4F31-9A84-B670ADA50652}"/>
                  </a:ext>
                </a:extLst>
              </p:cNvPr>
              <p:cNvSpPr>
                <a:spLocks noChangeArrowheads="1"/>
              </p:cNvSpPr>
              <p:nvPr/>
            </p:nvSpPr>
            <p:spPr bwMode="auto">
              <a:xfrm>
                <a:off x="1046381" y="1410118"/>
                <a:ext cx="144636" cy="142967"/>
              </a:xfrm>
              <a:prstGeom prst="ellipse">
                <a:avLst/>
              </a:prstGeom>
              <a:solidFill>
                <a:schemeClr val="accent1"/>
              </a:solidFill>
              <a:ln w="3175">
                <a:solidFill>
                  <a:schemeClr val="accent1"/>
                </a:solidFill>
              </a:ln>
            </p:spPr>
            <p:txBody>
              <a:bodyPr lIns="51435" tIns="25718" rIns="51435" bIns="25718"/>
              <a:lstStyle/>
              <a:p>
                <a:pPr>
                  <a:defRPr/>
                </a:pPr>
                <a:endParaRPr lang="en-GB" sz="1013" dirty="0"/>
              </a:p>
            </p:txBody>
          </p:sp>
          <p:sp>
            <p:nvSpPr>
              <p:cNvPr id="44" name="Freeform 209">
                <a:extLst>
                  <a:ext uri="{FF2B5EF4-FFF2-40B4-BE49-F238E27FC236}">
                    <a16:creationId xmlns:a16="http://schemas.microsoft.com/office/drawing/2014/main" id="{F931FA0E-4701-4F9B-AFA0-18D19B690E6A}"/>
                  </a:ext>
                </a:extLst>
              </p:cNvPr>
              <p:cNvSpPr>
                <a:spLocks/>
              </p:cNvSpPr>
              <p:nvPr/>
            </p:nvSpPr>
            <p:spPr bwMode="auto">
              <a:xfrm>
                <a:off x="1075309" y="1448122"/>
                <a:ext cx="89193" cy="76008"/>
              </a:xfrm>
              <a:custGeom>
                <a:avLst/>
                <a:gdLst>
                  <a:gd name="T0" fmla="*/ 35 w 112"/>
                  <a:gd name="T1" fmla="*/ 93 h 98"/>
                  <a:gd name="T2" fmla="*/ 4 w 112"/>
                  <a:gd name="T3" fmla="*/ 51 h 98"/>
                  <a:gd name="T4" fmla="*/ 6 w 112"/>
                  <a:gd name="T5" fmla="*/ 34 h 98"/>
                  <a:gd name="T6" fmla="*/ 6 w 112"/>
                  <a:gd name="T7" fmla="*/ 34 h 98"/>
                  <a:gd name="T8" fmla="*/ 23 w 112"/>
                  <a:gd name="T9" fmla="*/ 36 h 98"/>
                  <a:gd name="T10" fmla="*/ 23 w 112"/>
                  <a:gd name="T11" fmla="*/ 36 h 98"/>
                  <a:gd name="T12" fmla="*/ 45 w 112"/>
                  <a:gd name="T13" fmla="*/ 66 h 98"/>
                  <a:gd name="T14" fmla="*/ 89 w 112"/>
                  <a:gd name="T15" fmla="*/ 7 h 98"/>
                  <a:gd name="T16" fmla="*/ 106 w 112"/>
                  <a:gd name="T17" fmla="*/ 4 h 98"/>
                  <a:gd name="T18" fmla="*/ 106 w 112"/>
                  <a:gd name="T19" fmla="*/ 4 h 98"/>
                  <a:gd name="T20" fmla="*/ 108 w 112"/>
                  <a:gd name="T21" fmla="*/ 21 h 98"/>
                  <a:gd name="T22" fmla="*/ 108 w 112"/>
                  <a:gd name="T23" fmla="*/ 21 h 98"/>
                  <a:gd name="T24" fmla="*/ 55 w 112"/>
                  <a:gd name="T25" fmla="*/ 93 h 98"/>
                  <a:gd name="T26" fmla="*/ 45 w 112"/>
                  <a:gd name="T27" fmla="*/ 98 h 98"/>
                  <a:gd name="T28" fmla="*/ 45 w 112"/>
                  <a:gd name="T29" fmla="*/ 98 h 98"/>
                  <a:gd name="T30" fmla="*/ 35 w 112"/>
                  <a:gd name="T31"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8">
                    <a:moveTo>
                      <a:pt x="35" y="93"/>
                    </a:moveTo>
                    <a:cubicBezTo>
                      <a:pt x="4" y="51"/>
                      <a:pt x="4" y="51"/>
                      <a:pt x="4" y="51"/>
                    </a:cubicBezTo>
                    <a:cubicBezTo>
                      <a:pt x="0" y="45"/>
                      <a:pt x="1" y="38"/>
                      <a:pt x="6" y="34"/>
                    </a:cubicBezTo>
                    <a:cubicBezTo>
                      <a:pt x="6" y="34"/>
                      <a:pt x="6" y="34"/>
                      <a:pt x="6" y="34"/>
                    </a:cubicBezTo>
                    <a:cubicBezTo>
                      <a:pt x="12" y="30"/>
                      <a:pt x="19" y="31"/>
                      <a:pt x="23" y="36"/>
                    </a:cubicBezTo>
                    <a:cubicBezTo>
                      <a:pt x="23" y="36"/>
                      <a:pt x="23" y="36"/>
                      <a:pt x="23" y="36"/>
                    </a:cubicBezTo>
                    <a:cubicBezTo>
                      <a:pt x="45" y="66"/>
                      <a:pt x="45" y="66"/>
                      <a:pt x="45" y="66"/>
                    </a:cubicBezTo>
                    <a:cubicBezTo>
                      <a:pt x="89" y="7"/>
                      <a:pt x="89" y="7"/>
                      <a:pt x="89" y="7"/>
                    </a:cubicBezTo>
                    <a:cubicBezTo>
                      <a:pt x="93" y="1"/>
                      <a:pt x="100" y="0"/>
                      <a:pt x="106" y="4"/>
                    </a:cubicBezTo>
                    <a:cubicBezTo>
                      <a:pt x="106" y="4"/>
                      <a:pt x="106" y="4"/>
                      <a:pt x="106" y="4"/>
                    </a:cubicBezTo>
                    <a:cubicBezTo>
                      <a:pt x="111" y="8"/>
                      <a:pt x="112" y="16"/>
                      <a:pt x="108" y="21"/>
                    </a:cubicBezTo>
                    <a:cubicBezTo>
                      <a:pt x="108" y="21"/>
                      <a:pt x="108" y="21"/>
                      <a:pt x="108" y="21"/>
                    </a:cubicBezTo>
                    <a:cubicBezTo>
                      <a:pt x="55" y="93"/>
                      <a:pt x="55" y="93"/>
                      <a:pt x="55" y="93"/>
                    </a:cubicBezTo>
                    <a:cubicBezTo>
                      <a:pt x="52" y="96"/>
                      <a:pt x="49" y="98"/>
                      <a:pt x="45" y="98"/>
                    </a:cubicBezTo>
                    <a:cubicBezTo>
                      <a:pt x="45" y="98"/>
                      <a:pt x="45" y="98"/>
                      <a:pt x="45" y="98"/>
                    </a:cubicBezTo>
                    <a:cubicBezTo>
                      <a:pt x="41" y="98"/>
                      <a:pt x="38" y="96"/>
                      <a:pt x="35" y="93"/>
                    </a:cubicBezTo>
                    <a:close/>
                  </a:path>
                </a:pathLst>
              </a:custGeom>
              <a:solidFill>
                <a:schemeClr val="bg1"/>
              </a:solidFill>
              <a:ln w="12700">
                <a:solidFill>
                  <a:schemeClr val="bg1"/>
                </a:solidFill>
                <a:round/>
                <a:headEnd/>
                <a:tailEnd/>
              </a:ln>
            </p:spPr>
            <p:txBody>
              <a:bodyPr lIns="51435" tIns="25718" rIns="51435" bIns="25718"/>
              <a:lstStyle/>
              <a:p>
                <a:pPr>
                  <a:defRPr/>
                </a:pPr>
                <a:endParaRPr lang="en-GB" sz="1013" dirty="0"/>
              </a:p>
            </p:txBody>
          </p:sp>
        </p:grpSp>
      </p:grpSp>
      <p:grpSp>
        <p:nvGrpSpPr>
          <p:cNvPr id="6" name="Group 13">
            <a:extLst>
              <a:ext uri="{FF2B5EF4-FFF2-40B4-BE49-F238E27FC236}">
                <a16:creationId xmlns:a16="http://schemas.microsoft.com/office/drawing/2014/main" id="{E39F4E70-D6EC-453B-989C-18EA572E1541}"/>
              </a:ext>
            </a:extLst>
          </p:cNvPr>
          <p:cNvGrpSpPr>
            <a:grpSpLocks/>
          </p:cNvGrpSpPr>
          <p:nvPr/>
        </p:nvGrpSpPr>
        <p:grpSpPr bwMode="auto">
          <a:xfrm>
            <a:off x="4691256" y="1154114"/>
            <a:ext cx="3121104" cy="735012"/>
            <a:chOff x="6029833" y="1143958"/>
            <a:chExt cx="4277804" cy="735686"/>
          </a:xfrm>
        </p:grpSpPr>
        <p:grpSp>
          <p:nvGrpSpPr>
            <p:cNvPr id="8" name="Group 45">
              <a:extLst>
                <a:ext uri="{FF2B5EF4-FFF2-40B4-BE49-F238E27FC236}">
                  <a16:creationId xmlns:a16="http://schemas.microsoft.com/office/drawing/2014/main" id="{8748E447-CD4A-45F5-B1EC-01B3CFC3D14F}"/>
                </a:ext>
              </a:extLst>
            </p:cNvPr>
            <p:cNvGrpSpPr>
              <a:grpSpLocks/>
            </p:cNvGrpSpPr>
            <p:nvPr/>
          </p:nvGrpSpPr>
          <p:grpSpPr bwMode="auto">
            <a:xfrm>
              <a:off x="6029833" y="1143958"/>
              <a:ext cx="4277804" cy="735686"/>
              <a:chOff x="3350511" y="1989533"/>
              <a:chExt cx="4872131" cy="837897"/>
            </a:xfrm>
          </p:grpSpPr>
          <p:grpSp>
            <p:nvGrpSpPr>
              <p:cNvPr id="9" name="Group 46">
                <a:extLst>
                  <a:ext uri="{FF2B5EF4-FFF2-40B4-BE49-F238E27FC236}">
                    <a16:creationId xmlns:a16="http://schemas.microsoft.com/office/drawing/2014/main" id="{933D1AA3-FC08-4DD7-A83C-62F698BE0FE7}"/>
                  </a:ext>
                </a:extLst>
              </p:cNvPr>
              <p:cNvGrpSpPr>
                <a:grpSpLocks/>
              </p:cNvGrpSpPr>
              <p:nvPr/>
            </p:nvGrpSpPr>
            <p:grpSpPr bwMode="auto">
              <a:xfrm>
                <a:off x="3350511" y="1989533"/>
                <a:ext cx="4872131" cy="837897"/>
                <a:chOff x="2334584" y="4184835"/>
                <a:chExt cx="4872131" cy="837897"/>
              </a:xfrm>
            </p:grpSpPr>
            <p:sp>
              <p:nvSpPr>
                <p:cNvPr id="54" name="Rectangle: Rounded Corners 116">
                  <a:extLst>
                    <a:ext uri="{FF2B5EF4-FFF2-40B4-BE49-F238E27FC236}">
                      <a16:creationId xmlns:a16="http://schemas.microsoft.com/office/drawing/2014/main" id="{893C5020-3CA5-42D5-B03B-D4B9E63A497C}"/>
                    </a:ext>
                  </a:extLst>
                </p:cNvPr>
                <p:cNvSpPr/>
                <p:nvPr/>
              </p:nvSpPr>
              <p:spPr>
                <a:xfrm>
                  <a:off x="2334584" y="4184835"/>
                  <a:ext cx="4872131" cy="837897"/>
                </a:xfrm>
                <a:prstGeom prst="roundRect">
                  <a:avLst>
                    <a:gd name="adj" fmla="val 50000"/>
                  </a:avLst>
                </a:prstGeom>
                <a:solidFill>
                  <a:srgbClr val="009242"/>
                </a:solidFill>
              </p:spPr>
              <p:txBody>
                <a:bodyPr lIns="0" anchor="ctr"/>
                <a:lstStyle/>
                <a:p>
                  <a:pPr marL="406301" defTabSz="277714">
                    <a:defRPr/>
                  </a:pPr>
                  <a:r>
                    <a:rPr lang="cs-CZ" sz="1600" b="1" dirty="0">
                      <a:solidFill>
                        <a:schemeClr val="bg1"/>
                      </a:solidFill>
                    </a:rPr>
                    <a:t>  </a:t>
                  </a:r>
                  <a:r>
                    <a:rPr lang="en-US" sz="1600" b="1" dirty="0">
                      <a:solidFill>
                        <a:schemeClr val="bg1"/>
                      </a:solidFill>
                    </a:rPr>
                    <a:t>EXCLUSION CRITERIA</a:t>
                  </a:r>
                  <a:r>
                    <a:rPr lang="en-US" sz="1600" b="1" baseline="30000" dirty="0">
                      <a:solidFill>
                        <a:schemeClr val="bg1"/>
                      </a:solidFill>
                    </a:rPr>
                    <a:t>1</a:t>
                  </a:r>
                </a:p>
              </p:txBody>
            </p:sp>
            <p:sp>
              <p:nvSpPr>
                <p:cNvPr id="55" name="Oval 54">
                  <a:extLst>
                    <a:ext uri="{FF2B5EF4-FFF2-40B4-BE49-F238E27FC236}">
                      <a16:creationId xmlns:a16="http://schemas.microsoft.com/office/drawing/2014/main" id="{2986986B-205C-4EBE-9F62-84F14FE2DF02}"/>
                    </a:ext>
                  </a:extLst>
                </p:cNvPr>
                <p:cNvSpPr/>
                <p:nvPr/>
              </p:nvSpPr>
              <p:spPr>
                <a:xfrm>
                  <a:off x="2409354" y="4259033"/>
                  <a:ext cx="687405" cy="684072"/>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p>
              </p:txBody>
            </p:sp>
          </p:grpSp>
          <p:grpSp>
            <p:nvGrpSpPr>
              <p:cNvPr id="10" name="Group 47">
                <a:extLst>
                  <a:ext uri="{FF2B5EF4-FFF2-40B4-BE49-F238E27FC236}">
                    <a16:creationId xmlns:a16="http://schemas.microsoft.com/office/drawing/2014/main" id="{B9B8CA9D-2E74-4CA9-8A3A-41633F859951}"/>
                  </a:ext>
                </a:extLst>
              </p:cNvPr>
              <p:cNvGrpSpPr/>
              <p:nvPr/>
            </p:nvGrpSpPr>
            <p:grpSpPr>
              <a:xfrm>
                <a:off x="3548165" y="2172574"/>
                <a:ext cx="350152" cy="432870"/>
                <a:chOff x="756212" y="1245644"/>
                <a:chExt cx="350152" cy="432870"/>
              </a:xfrm>
              <a:solidFill>
                <a:schemeClr val="accent1"/>
              </a:solidFill>
            </p:grpSpPr>
            <p:sp>
              <p:nvSpPr>
                <p:cNvPr id="52" name="Freeform 21">
                  <a:hlinkClick r:id="" action="ppaction://noaction"/>
                  <a:extLst>
                    <a:ext uri="{FF2B5EF4-FFF2-40B4-BE49-F238E27FC236}">
                      <a16:creationId xmlns:a16="http://schemas.microsoft.com/office/drawing/2014/main" id="{A3BC023A-ADE1-4409-BBAF-279EF4E4A12E}"/>
                    </a:ext>
                  </a:extLst>
                </p:cNvPr>
                <p:cNvSpPr>
                  <a:spLocks/>
                </p:cNvSpPr>
                <p:nvPr/>
              </p:nvSpPr>
              <p:spPr bwMode="auto">
                <a:xfrm>
                  <a:off x="756212" y="1569753"/>
                  <a:ext cx="350152" cy="108761"/>
                </a:xfrm>
                <a:custGeom>
                  <a:avLst/>
                  <a:gdLst>
                    <a:gd name="T0" fmla="*/ 94 w 95"/>
                    <a:gd name="T1" fmla="*/ 23 h 30"/>
                    <a:gd name="T2" fmla="*/ 94 w 95"/>
                    <a:gd name="T3" fmla="*/ 23 h 30"/>
                    <a:gd name="T4" fmla="*/ 94 w 95"/>
                    <a:gd name="T5" fmla="*/ 16 h 30"/>
                    <a:gd name="T6" fmla="*/ 87 w 95"/>
                    <a:gd name="T7" fmla="*/ 6 h 30"/>
                    <a:gd name="T8" fmla="*/ 78 w 95"/>
                    <a:gd name="T9" fmla="*/ 1 h 30"/>
                    <a:gd name="T10" fmla="*/ 75 w 95"/>
                    <a:gd name="T11" fmla="*/ 0 h 30"/>
                    <a:gd name="T12" fmla="*/ 47 w 95"/>
                    <a:gd name="T13" fmla="*/ 12 h 30"/>
                    <a:gd name="T14" fmla="*/ 20 w 95"/>
                    <a:gd name="T15" fmla="*/ 0 h 30"/>
                    <a:gd name="T16" fmla="*/ 17 w 95"/>
                    <a:gd name="T17" fmla="*/ 1 h 30"/>
                    <a:gd name="T18" fmla="*/ 8 w 95"/>
                    <a:gd name="T19" fmla="*/ 6 h 30"/>
                    <a:gd name="T20" fmla="*/ 1 w 95"/>
                    <a:gd name="T21" fmla="*/ 16 h 30"/>
                    <a:gd name="T22" fmla="*/ 0 w 95"/>
                    <a:gd name="T23" fmla="*/ 23 h 30"/>
                    <a:gd name="T24" fmla="*/ 1 w 95"/>
                    <a:gd name="T25" fmla="*/ 26 h 30"/>
                    <a:gd name="T26" fmla="*/ 6 w 95"/>
                    <a:gd name="T27" fmla="*/ 30 h 30"/>
                    <a:gd name="T28" fmla="*/ 89 w 95"/>
                    <a:gd name="T29" fmla="*/ 30 h 30"/>
                    <a:gd name="T30" fmla="*/ 94 w 95"/>
                    <a:gd name="T31" fmla="*/ 26 h 30"/>
                    <a:gd name="T32" fmla="*/ 94 w 95"/>
                    <a:gd name="T33"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30">
                      <a:moveTo>
                        <a:pt x="94" y="23"/>
                      </a:moveTo>
                      <a:cubicBezTo>
                        <a:pt x="94" y="23"/>
                        <a:pt x="94" y="23"/>
                        <a:pt x="94" y="23"/>
                      </a:cubicBezTo>
                      <a:cubicBezTo>
                        <a:pt x="94" y="16"/>
                        <a:pt x="94" y="16"/>
                        <a:pt x="94" y="16"/>
                      </a:cubicBezTo>
                      <a:cubicBezTo>
                        <a:pt x="93" y="10"/>
                        <a:pt x="91" y="8"/>
                        <a:pt x="87" y="6"/>
                      </a:cubicBezTo>
                      <a:cubicBezTo>
                        <a:pt x="78" y="1"/>
                        <a:pt x="78" y="1"/>
                        <a:pt x="78" y="1"/>
                      </a:cubicBezTo>
                      <a:cubicBezTo>
                        <a:pt x="75" y="0"/>
                        <a:pt x="75" y="0"/>
                        <a:pt x="75" y="0"/>
                      </a:cubicBezTo>
                      <a:cubicBezTo>
                        <a:pt x="47" y="12"/>
                        <a:pt x="47" y="12"/>
                        <a:pt x="47" y="12"/>
                      </a:cubicBezTo>
                      <a:cubicBezTo>
                        <a:pt x="20" y="0"/>
                        <a:pt x="20" y="0"/>
                        <a:pt x="20" y="0"/>
                      </a:cubicBezTo>
                      <a:cubicBezTo>
                        <a:pt x="17" y="1"/>
                        <a:pt x="17" y="1"/>
                        <a:pt x="17" y="1"/>
                      </a:cubicBezTo>
                      <a:cubicBezTo>
                        <a:pt x="8" y="6"/>
                        <a:pt x="8" y="6"/>
                        <a:pt x="8" y="6"/>
                      </a:cubicBezTo>
                      <a:cubicBezTo>
                        <a:pt x="4" y="8"/>
                        <a:pt x="2" y="10"/>
                        <a:pt x="1" y="16"/>
                      </a:cubicBezTo>
                      <a:cubicBezTo>
                        <a:pt x="0" y="23"/>
                        <a:pt x="0" y="23"/>
                        <a:pt x="0" y="23"/>
                      </a:cubicBezTo>
                      <a:cubicBezTo>
                        <a:pt x="0" y="24"/>
                        <a:pt x="0" y="25"/>
                        <a:pt x="1" y="26"/>
                      </a:cubicBezTo>
                      <a:cubicBezTo>
                        <a:pt x="1" y="28"/>
                        <a:pt x="4" y="30"/>
                        <a:pt x="6" y="30"/>
                      </a:cubicBezTo>
                      <a:cubicBezTo>
                        <a:pt x="89" y="30"/>
                        <a:pt x="89" y="30"/>
                        <a:pt x="89" y="30"/>
                      </a:cubicBezTo>
                      <a:cubicBezTo>
                        <a:pt x="91" y="30"/>
                        <a:pt x="94" y="28"/>
                        <a:pt x="94" y="26"/>
                      </a:cubicBezTo>
                      <a:cubicBezTo>
                        <a:pt x="95" y="25"/>
                        <a:pt x="95" y="24"/>
                        <a:pt x="94" y="23"/>
                      </a:cubicBezTo>
                    </a:path>
                  </a:pathLst>
                </a:custGeom>
                <a:grpFill/>
                <a:ln>
                  <a:noFill/>
                </a:ln>
              </p:spPr>
              <p:txBody>
                <a:bodyPr lIns="51435" tIns="25718" rIns="51435" bIns="25718"/>
                <a:lstStyle/>
                <a:p>
                  <a:pPr>
                    <a:defRPr/>
                  </a:pPr>
                  <a:endParaRPr lang="en-GB" sz="1013" dirty="0"/>
                </a:p>
              </p:txBody>
            </p:sp>
            <p:sp>
              <p:nvSpPr>
                <p:cNvPr id="53" name="Freeform 20">
                  <a:hlinkClick r:id="" action="ppaction://noaction"/>
                  <a:extLst>
                    <a:ext uri="{FF2B5EF4-FFF2-40B4-BE49-F238E27FC236}">
                      <a16:creationId xmlns:a16="http://schemas.microsoft.com/office/drawing/2014/main" id="{85F07C98-8DC4-43ED-9A99-9120789BB5C9}"/>
                    </a:ext>
                  </a:extLst>
                </p:cNvPr>
                <p:cNvSpPr>
                  <a:spLocks noEditPoints="1"/>
                </p:cNvSpPr>
                <p:nvPr/>
              </p:nvSpPr>
              <p:spPr bwMode="auto">
                <a:xfrm>
                  <a:off x="789037" y="1245644"/>
                  <a:ext cx="284499" cy="330634"/>
                </a:xfrm>
                <a:custGeom>
                  <a:avLst/>
                  <a:gdLst>
                    <a:gd name="T0" fmla="*/ 4 w 77"/>
                    <a:gd name="T1" fmla="*/ 45 h 90"/>
                    <a:gd name="T2" fmla="*/ 3 w 77"/>
                    <a:gd name="T3" fmla="*/ 49 h 90"/>
                    <a:gd name="T4" fmla="*/ 6 w 77"/>
                    <a:gd name="T5" fmla="*/ 54 h 90"/>
                    <a:gd name="T6" fmla="*/ 6 w 77"/>
                    <a:gd name="T7" fmla="*/ 56 h 90"/>
                    <a:gd name="T8" fmla="*/ 10 w 77"/>
                    <a:gd name="T9" fmla="*/ 60 h 90"/>
                    <a:gd name="T10" fmla="*/ 10 w 77"/>
                    <a:gd name="T11" fmla="*/ 61 h 90"/>
                    <a:gd name="T12" fmla="*/ 38 w 77"/>
                    <a:gd name="T13" fmla="*/ 90 h 90"/>
                    <a:gd name="T14" fmla="*/ 67 w 77"/>
                    <a:gd name="T15" fmla="*/ 62 h 90"/>
                    <a:gd name="T16" fmla="*/ 69 w 77"/>
                    <a:gd name="T17" fmla="*/ 57 h 90"/>
                    <a:gd name="T18" fmla="*/ 69 w 77"/>
                    <a:gd name="T19" fmla="*/ 57 h 90"/>
                    <a:gd name="T20" fmla="*/ 74 w 77"/>
                    <a:gd name="T21" fmla="*/ 52 h 90"/>
                    <a:gd name="T22" fmla="*/ 73 w 77"/>
                    <a:gd name="T23" fmla="*/ 47 h 90"/>
                    <a:gd name="T24" fmla="*/ 75 w 77"/>
                    <a:gd name="T25" fmla="*/ 43 h 90"/>
                    <a:gd name="T26" fmla="*/ 73 w 77"/>
                    <a:gd name="T27" fmla="*/ 35 h 90"/>
                    <a:gd name="T28" fmla="*/ 75 w 77"/>
                    <a:gd name="T29" fmla="*/ 29 h 90"/>
                    <a:gd name="T30" fmla="*/ 67 w 77"/>
                    <a:gd name="T31" fmla="*/ 15 h 90"/>
                    <a:gd name="T32" fmla="*/ 64 w 77"/>
                    <a:gd name="T33" fmla="*/ 16 h 90"/>
                    <a:gd name="T34" fmla="*/ 56 w 77"/>
                    <a:gd name="T35" fmla="*/ 9 h 90"/>
                    <a:gd name="T36" fmla="*/ 53 w 77"/>
                    <a:gd name="T37" fmla="*/ 10 h 90"/>
                    <a:gd name="T38" fmla="*/ 43 w 77"/>
                    <a:gd name="T39" fmla="*/ 0 h 90"/>
                    <a:gd name="T40" fmla="*/ 33 w 77"/>
                    <a:gd name="T41" fmla="*/ 8 h 90"/>
                    <a:gd name="T42" fmla="*/ 24 w 77"/>
                    <a:gd name="T43" fmla="*/ 3 h 90"/>
                    <a:gd name="T44" fmla="*/ 13 w 77"/>
                    <a:gd name="T45" fmla="*/ 15 h 90"/>
                    <a:gd name="T46" fmla="*/ 12 w 77"/>
                    <a:gd name="T47" fmla="*/ 15 h 90"/>
                    <a:gd name="T48" fmla="*/ 4 w 77"/>
                    <a:gd name="T49" fmla="*/ 29 h 90"/>
                    <a:gd name="T50" fmla="*/ 4 w 77"/>
                    <a:gd name="T51" fmla="*/ 30 h 90"/>
                    <a:gd name="T52" fmla="*/ 1 w 77"/>
                    <a:gd name="T53" fmla="*/ 38 h 90"/>
                    <a:gd name="T54" fmla="*/ 4 w 77"/>
                    <a:gd name="T55" fmla="*/ 45 h 90"/>
                    <a:gd name="T56" fmla="*/ 16 w 77"/>
                    <a:gd name="T57" fmla="*/ 47 h 90"/>
                    <a:gd name="T58" fmla="*/ 17 w 77"/>
                    <a:gd name="T59" fmla="*/ 43 h 90"/>
                    <a:gd name="T60" fmla="*/ 18 w 77"/>
                    <a:gd name="T61" fmla="*/ 40 h 90"/>
                    <a:gd name="T62" fmla="*/ 24 w 77"/>
                    <a:gd name="T63" fmla="*/ 33 h 90"/>
                    <a:gd name="T64" fmla="*/ 26 w 77"/>
                    <a:gd name="T65" fmla="*/ 33 h 90"/>
                    <a:gd name="T66" fmla="*/ 36 w 77"/>
                    <a:gd name="T67" fmla="*/ 26 h 90"/>
                    <a:gd name="T68" fmla="*/ 43 w 77"/>
                    <a:gd name="T69" fmla="*/ 29 h 90"/>
                    <a:gd name="T70" fmla="*/ 45 w 77"/>
                    <a:gd name="T71" fmla="*/ 28 h 90"/>
                    <a:gd name="T72" fmla="*/ 54 w 77"/>
                    <a:gd name="T73" fmla="*/ 35 h 90"/>
                    <a:gd name="T74" fmla="*/ 55 w 77"/>
                    <a:gd name="T75" fmla="*/ 35 h 90"/>
                    <a:gd name="T76" fmla="*/ 60 w 77"/>
                    <a:gd name="T77" fmla="*/ 40 h 90"/>
                    <a:gd name="T78" fmla="*/ 61 w 77"/>
                    <a:gd name="T79" fmla="*/ 45 h 90"/>
                    <a:gd name="T80" fmla="*/ 61 w 77"/>
                    <a:gd name="T81" fmla="*/ 61 h 90"/>
                    <a:gd name="T82" fmla="*/ 38 w 77"/>
                    <a:gd name="T83" fmla="*/ 84 h 90"/>
                    <a:gd name="T84" fmla="*/ 16 w 77"/>
                    <a:gd name="T85" fmla="*/ 61 h 90"/>
                    <a:gd name="T86" fmla="*/ 16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4" y="45"/>
                      </a:moveTo>
                      <a:cubicBezTo>
                        <a:pt x="3" y="46"/>
                        <a:pt x="3" y="47"/>
                        <a:pt x="3" y="49"/>
                      </a:cubicBezTo>
                      <a:cubicBezTo>
                        <a:pt x="4" y="51"/>
                        <a:pt x="5" y="52"/>
                        <a:pt x="6" y="54"/>
                      </a:cubicBezTo>
                      <a:cubicBezTo>
                        <a:pt x="5" y="54"/>
                        <a:pt x="5" y="55"/>
                        <a:pt x="6" y="56"/>
                      </a:cubicBezTo>
                      <a:cubicBezTo>
                        <a:pt x="6" y="58"/>
                        <a:pt x="8" y="60"/>
                        <a:pt x="10" y="60"/>
                      </a:cubicBezTo>
                      <a:cubicBezTo>
                        <a:pt x="10" y="61"/>
                        <a:pt x="10" y="61"/>
                        <a:pt x="10" y="61"/>
                      </a:cubicBezTo>
                      <a:cubicBezTo>
                        <a:pt x="10" y="77"/>
                        <a:pt x="23" y="90"/>
                        <a:pt x="38" y="90"/>
                      </a:cubicBezTo>
                      <a:cubicBezTo>
                        <a:pt x="54" y="90"/>
                        <a:pt x="67" y="77"/>
                        <a:pt x="67" y="62"/>
                      </a:cubicBezTo>
                      <a:cubicBezTo>
                        <a:pt x="68" y="61"/>
                        <a:pt x="69" y="59"/>
                        <a:pt x="69" y="57"/>
                      </a:cubicBezTo>
                      <a:cubicBezTo>
                        <a:pt x="69" y="57"/>
                        <a:pt x="69" y="57"/>
                        <a:pt x="69" y="57"/>
                      </a:cubicBezTo>
                      <a:cubicBezTo>
                        <a:pt x="72" y="56"/>
                        <a:pt x="74" y="54"/>
                        <a:pt x="74" y="52"/>
                      </a:cubicBezTo>
                      <a:cubicBezTo>
                        <a:pt x="75" y="50"/>
                        <a:pt x="74" y="48"/>
                        <a:pt x="73" y="47"/>
                      </a:cubicBezTo>
                      <a:cubicBezTo>
                        <a:pt x="74" y="46"/>
                        <a:pt x="74" y="44"/>
                        <a:pt x="75" y="43"/>
                      </a:cubicBezTo>
                      <a:cubicBezTo>
                        <a:pt x="75" y="40"/>
                        <a:pt x="74" y="37"/>
                        <a:pt x="73" y="35"/>
                      </a:cubicBezTo>
                      <a:cubicBezTo>
                        <a:pt x="74" y="33"/>
                        <a:pt x="75" y="31"/>
                        <a:pt x="75" y="29"/>
                      </a:cubicBezTo>
                      <a:cubicBezTo>
                        <a:pt x="77" y="22"/>
                        <a:pt x="73" y="15"/>
                        <a:pt x="67" y="15"/>
                      </a:cubicBezTo>
                      <a:cubicBezTo>
                        <a:pt x="66" y="15"/>
                        <a:pt x="65" y="16"/>
                        <a:pt x="64" y="16"/>
                      </a:cubicBezTo>
                      <a:cubicBezTo>
                        <a:pt x="63" y="12"/>
                        <a:pt x="60" y="9"/>
                        <a:pt x="56" y="9"/>
                      </a:cubicBezTo>
                      <a:cubicBezTo>
                        <a:pt x="55" y="9"/>
                        <a:pt x="54" y="9"/>
                        <a:pt x="53" y="10"/>
                      </a:cubicBezTo>
                      <a:cubicBezTo>
                        <a:pt x="52" y="4"/>
                        <a:pt x="48" y="0"/>
                        <a:pt x="43" y="0"/>
                      </a:cubicBezTo>
                      <a:cubicBezTo>
                        <a:pt x="39" y="0"/>
                        <a:pt x="35" y="3"/>
                        <a:pt x="33" y="8"/>
                      </a:cubicBezTo>
                      <a:cubicBezTo>
                        <a:pt x="31" y="5"/>
                        <a:pt x="28" y="3"/>
                        <a:pt x="24" y="3"/>
                      </a:cubicBezTo>
                      <a:cubicBezTo>
                        <a:pt x="18" y="3"/>
                        <a:pt x="14" y="8"/>
                        <a:pt x="13" y="15"/>
                      </a:cubicBezTo>
                      <a:cubicBezTo>
                        <a:pt x="13" y="15"/>
                        <a:pt x="13" y="15"/>
                        <a:pt x="12" y="15"/>
                      </a:cubicBezTo>
                      <a:cubicBezTo>
                        <a:pt x="6" y="15"/>
                        <a:pt x="3" y="22"/>
                        <a:pt x="4" y="29"/>
                      </a:cubicBezTo>
                      <a:cubicBezTo>
                        <a:pt x="4" y="29"/>
                        <a:pt x="4" y="29"/>
                        <a:pt x="4" y="30"/>
                      </a:cubicBezTo>
                      <a:cubicBezTo>
                        <a:pt x="1" y="31"/>
                        <a:pt x="0" y="34"/>
                        <a:pt x="1" y="38"/>
                      </a:cubicBezTo>
                      <a:cubicBezTo>
                        <a:pt x="1" y="41"/>
                        <a:pt x="2" y="43"/>
                        <a:pt x="4" y="45"/>
                      </a:cubicBezTo>
                      <a:moveTo>
                        <a:pt x="16" y="47"/>
                      </a:moveTo>
                      <a:cubicBezTo>
                        <a:pt x="16" y="46"/>
                        <a:pt x="16" y="45"/>
                        <a:pt x="17" y="43"/>
                      </a:cubicBezTo>
                      <a:cubicBezTo>
                        <a:pt x="17" y="42"/>
                        <a:pt x="17" y="41"/>
                        <a:pt x="18" y="40"/>
                      </a:cubicBezTo>
                      <a:cubicBezTo>
                        <a:pt x="21" y="39"/>
                        <a:pt x="23" y="37"/>
                        <a:pt x="24" y="33"/>
                      </a:cubicBezTo>
                      <a:cubicBezTo>
                        <a:pt x="25" y="33"/>
                        <a:pt x="26" y="33"/>
                        <a:pt x="26" y="33"/>
                      </a:cubicBezTo>
                      <a:cubicBezTo>
                        <a:pt x="31" y="33"/>
                        <a:pt x="34" y="30"/>
                        <a:pt x="36" y="26"/>
                      </a:cubicBezTo>
                      <a:cubicBezTo>
                        <a:pt x="38" y="28"/>
                        <a:pt x="40" y="29"/>
                        <a:pt x="43" y="29"/>
                      </a:cubicBezTo>
                      <a:cubicBezTo>
                        <a:pt x="43" y="29"/>
                        <a:pt x="44" y="28"/>
                        <a:pt x="45" y="28"/>
                      </a:cubicBezTo>
                      <a:cubicBezTo>
                        <a:pt x="47" y="32"/>
                        <a:pt x="50" y="35"/>
                        <a:pt x="54" y="35"/>
                      </a:cubicBezTo>
                      <a:cubicBezTo>
                        <a:pt x="54" y="35"/>
                        <a:pt x="55" y="35"/>
                        <a:pt x="55" y="35"/>
                      </a:cubicBezTo>
                      <a:cubicBezTo>
                        <a:pt x="56" y="37"/>
                        <a:pt x="58" y="39"/>
                        <a:pt x="60" y="40"/>
                      </a:cubicBezTo>
                      <a:cubicBezTo>
                        <a:pt x="60" y="41"/>
                        <a:pt x="61" y="43"/>
                        <a:pt x="61" y="45"/>
                      </a:cubicBezTo>
                      <a:cubicBezTo>
                        <a:pt x="61" y="61"/>
                        <a:pt x="61" y="61"/>
                        <a:pt x="61" y="61"/>
                      </a:cubicBezTo>
                      <a:cubicBezTo>
                        <a:pt x="61" y="74"/>
                        <a:pt x="51" y="84"/>
                        <a:pt x="38" y="84"/>
                      </a:cubicBezTo>
                      <a:cubicBezTo>
                        <a:pt x="26" y="84"/>
                        <a:pt x="16" y="74"/>
                        <a:pt x="16" y="61"/>
                      </a:cubicBezTo>
                      <a:lnTo>
                        <a:pt x="16" y="47"/>
                      </a:lnTo>
                      <a:close/>
                    </a:path>
                  </a:pathLst>
                </a:custGeom>
                <a:grpFill/>
                <a:ln>
                  <a:noFill/>
                </a:ln>
              </p:spPr>
              <p:txBody>
                <a:bodyPr lIns="51435" tIns="25718" rIns="51435" bIns="25718"/>
                <a:lstStyle/>
                <a:p>
                  <a:pPr>
                    <a:defRPr/>
                  </a:pPr>
                  <a:endParaRPr lang="en-GB" sz="1013" dirty="0"/>
                </a:p>
              </p:txBody>
            </p:sp>
          </p:grpSp>
          <p:sp>
            <p:nvSpPr>
              <p:cNvPr id="50" name="Oval 208">
                <a:extLst>
                  <a:ext uri="{FF2B5EF4-FFF2-40B4-BE49-F238E27FC236}">
                    <a16:creationId xmlns:a16="http://schemas.microsoft.com/office/drawing/2014/main" id="{6B29CCFE-F1B5-4C4C-A642-6D3CF2DC45AC}"/>
                  </a:ext>
                </a:extLst>
              </p:cNvPr>
              <p:cNvSpPr>
                <a:spLocks noChangeArrowheads="1"/>
              </p:cNvSpPr>
              <p:nvPr/>
            </p:nvSpPr>
            <p:spPr bwMode="auto">
              <a:xfrm>
                <a:off x="3893198" y="2297184"/>
                <a:ext cx="144717" cy="142967"/>
              </a:xfrm>
              <a:prstGeom prst="ellipse">
                <a:avLst/>
              </a:prstGeom>
              <a:solidFill>
                <a:schemeClr val="accent1"/>
              </a:solidFill>
              <a:ln w="3175">
                <a:solidFill>
                  <a:schemeClr val="accent1"/>
                </a:solidFill>
              </a:ln>
            </p:spPr>
            <p:txBody>
              <a:bodyPr lIns="51435" tIns="25718" rIns="51435" bIns="25718"/>
              <a:lstStyle/>
              <a:p>
                <a:pPr>
                  <a:defRPr/>
                </a:pPr>
                <a:endParaRPr lang="en-GB" sz="1013" dirty="0"/>
              </a:p>
            </p:txBody>
          </p:sp>
        </p:grpSp>
        <p:grpSp>
          <p:nvGrpSpPr>
            <p:cNvPr id="11" name="Group 57">
              <a:extLst>
                <a:ext uri="{FF2B5EF4-FFF2-40B4-BE49-F238E27FC236}">
                  <a16:creationId xmlns:a16="http://schemas.microsoft.com/office/drawing/2014/main" id="{B4924FD4-4494-4392-AB2A-9AB816065FCB}"/>
                </a:ext>
              </a:extLst>
            </p:cNvPr>
            <p:cNvGrpSpPr/>
            <p:nvPr/>
          </p:nvGrpSpPr>
          <p:grpSpPr>
            <a:xfrm>
              <a:off x="6533385" y="1441123"/>
              <a:ext cx="72000" cy="72000"/>
              <a:chOff x="4289425" y="3146426"/>
              <a:chExt cx="123825" cy="120650"/>
            </a:xfrm>
            <a:solidFill>
              <a:schemeClr val="bg1"/>
            </a:solidFill>
          </p:grpSpPr>
          <p:sp>
            <p:nvSpPr>
              <p:cNvPr id="59" name="Freeform 220">
                <a:extLst>
                  <a:ext uri="{FF2B5EF4-FFF2-40B4-BE49-F238E27FC236}">
                    <a16:creationId xmlns:a16="http://schemas.microsoft.com/office/drawing/2014/main" id="{BE6F1F32-5AB5-4C67-BA61-81F42A644596}"/>
                  </a:ext>
                </a:extLst>
              </p:cNvPr>
              <p:cNvSpPr>
                <a:spLocks/>
              </p:cNvSpPr>
              <p:nvPr/>
            </p:nvSpPr>
            <p:spPr bwMode="auto">
              <a:xfrm>
                <a:off x="4289425" y="3146426"/>
                <a:ext cx="123825" cy="120650"/>
              </a:xfrm>
              <a:custGeom>
                <a:avLst/>
                <a:gdLst>
                  <a:gd name="T0" fmla="*/ 5 w 102"/>
                  <a:gd name="T1" fmla="*/ 97 h 100"/>
                  <a:gd name="T2" fmla="*/ 5 w 102"/>
                  <a:gd name="T3" fmla="*/ 80 h 100"/>
                  <a:gd name="T4" fmla="*/ 5 w 102"/>
                  <a:gd name="T5" fmla="*/ 80 h 100"/>
                  <a:gd name="T6" fmla="*/ 80 w 102"/>
                  <a:gd name="T7" fmla="*/ 4 h 100"/>
                  <a:gd name="T8" fmla="*/ 97 w 102"/>
                  <a:gd name="T9" fmla="*/ 4 h 100"/>
                  <a:gd name="T10" fmla="*/ 97 w 102"/>
                  <a:gd name="T11" fmla="*/ 4 h 100"/>
                  <a:gd name="T12" fmla="*/ 97 w 102"/>
                  <a:gd name="T13" fmla="*/ 21 h 100"/>
                  <a:gd name="T14" fmla="*/ 97 w 102"/>
                  <a:gd name="T15" fmla="*/ 21 h 100"/>
                  <a:gd name="T16" fmla="*/ 22 w 102"/>
                  <a:gd name="T17" fmla="*/ 97 h 100"/>
                  <a:gd name="T18" fmla="*/ 13 w 102"/>
                  <a:gd name="T19" fmla="*/ 100 h 100"/>
                  <a:gd name="T20" fmla="*/ 13 w 102"/>
                  <a:gd name="T21" fmla="*/ 100 h 100"/>
                  <a:gd name="T22" fmla="*/ 5 w 102"/>
                  <a:gd name="T23"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0">
                    <a:moveTo>
                      <a:pt x="5" y="97"/>
                    </a:moveTo>
                    <a:cubicBezTo>
                      <a:pt x="0" y="92"/>
                      <a:pt x="0" y="84"/>
                      <a:pt x="5" y="80"/>
                    </a:cubicBezTo>
                    <a:cubicBezTo>
                      <a:pt x="5" y="80"/>
                      <a:pt x="5" y="80"/>
                      <a:pt x="5" y="80"/>
                    </a:cubicBezTo>
                    <a:cubicBezTo>
                      <a:pt x="80" y="4"/>
                      <a:pt x="80" y="4"/>
                      <a:pt x="80" y="4"/>
                    </a:cubicBezTo>
                    <a:cubicBezTo>
                      <a:pt x="85" y="0"/>
                      <a:pt x="92" y="0"/>
                      <a:pt x="97" y="4"/>
                    </a:cubicBezTo>
                    <a:cubicBezTo>
                      <a:pt x="97" y="4"/>
                      <a:pt x="97" y="4"/>
                      <a:pt x="97" y="4"/>
                    </a:cubicBezTo>
                    <a:cubicBezTo>
                      <a:pt x="102" y="9"/>
                      <a:pt x="102" y="17"/>
                      <a:pt x="97" y="21"/>
                    </a:cubicBezTo>
                    <a:cubicBezTo>
                      <a:pt x="97" y="21"/>
                      <a:pt x="97" y="21"/>
                      <a:pt x="97" y="21"/>
                    </a:cubicBezTo>
                    <a:cubicBezTo>
                      <a:pt x="22" y="97"/>
                      <a:pt x="22" y="97"/>
                      <a:pt x="22" y="97"/>
                    </a:cubicBezTo>
                    <a:cubicBezTo>
                      <a:pt x="20" y="99"/>
                      <a:pt x="16" y="100"/>
                      <a:pt x="13" y="100"/>
                    </a:cubicBezTo>
                    <a:cubicBezTo>
                      <a:pt x="13" y="100"/>
                      <a:pt x="13" y="100"/>
                      <a:pt x="13" y="100"/>
                    </a:cubicBezTo>
                    <a:cubicBezTo>
                      <a:pt x="10" y="100"/>
                      <a:pt x="7" y="99"/>
                      <a:pt x="5" y="97"/>
                    </a:cubicBezTo>
                    <a:close/>
                  </a:path>
                </a:pathLst>
              </a:custGeom>
              <a:grpFill/>
              <a:ln w="9525">
                <a:solidFill>
                  <a:schemeClr val="bg1"/>
                </a:solidFill>
                <a:round/>
                <a:headEnd/>
                <a:tailEnd/>
              </a:ln>
            </p:spPr>
            <p:txBody>
              <a:bodyPr lIns="51435" tIns="25718" rIns="51435" bIns="25718"/>
              <a:lstStyle/>
              <a:p>
                <a:pPr>
                  <a:defRPr/>
                </a:pPr>
                <a:endParaRPr lang="en-GB" sz="1013" dirty="0"/>
              </a:p>
            </p:txBody>
          </p:sp>
          <p:sp>
            <p:nvSpPr>
              <p:cNvPr id="60" name="Freeform 221">
                <a:extLst>
                  <a:ext uri="{FF2B5EF4-FFF2-40B4-BE49-F238E27FC236}">
                    <a16:creationId xmlns:a16="http://schemas.microsoft.com/office/drawing/2014/main" id="{485ADAC7-140E-4718-97FC-180D66F536E4}"/>
                  </a:ext>
                </a:extLst>
              </p:cNvPr>
              <p:cNvSpPr>
                <a:spLocks/>
              </p:cNvSpPr>
              <p:nvPr/>
            </p:nvSpPr>
            <p:spPr bwMode="auto">
              <a:xfrm>
                <a:off x="4289425" y="3146426"/>
                <a:ext cx="123825" cy="120650"/>
              </a:xfrm>
              <a:custGeom>
                <a:avLst/>
                <a:gdLst>
                  <a:gd name="T0" fmla="*/ 80 w 102"/>
                  <a:gd name="T1" fmla="*/ 97 h 100"/>
                  <a:gd name="T2" fmla="*/ 5 w 102"/>
                  <a:gd name="T3" fmla="*/ 21 h 100"/>
                  <a:gd name="T4" fmla="*/ 5 w 102"/>
                  <a:gd name="T5" fmla="*/ 4 h 100"/>
                  <a:gd name="T6" fmla="*/ 5 w 102"/>
                  <a:gd name="T7" fmla="*/ 4 h 100"/>
                  <a:gd name="T8" fmla="*/ 22 w 102"/>
                  <a:gd name="T9" fmla="*/ 4 h 100"/>
                  <a:gd name="T10" fmla="*/ 22 w 102"/>
                  <a:gd name="T11" fmla="*/ 4 h 100"/>
                  <a:gd name="T12" fmla="*/ 97 w 102"/>
                  <a:gd name="T13" fmla="*/ 80 h 100"/>
                  <a:gd name="T14" fmla="*/ 97 w 102"/>
                  <a:gd name="T15" fmla="*/ 97 h 100"/>
                  <a:gd name="T16" fmla="*/ 97 w 102"/>
                  <a:gd name="T17" fmla="*/ 97 h 100"/>
                  <a:gd name="T18" fmla="*/ 89 w 102"/>
                  <a:gd name="T19" fmla="*/ 100 h 100"/>
                  <a:gd name="T20" fmla="*/ 89 w 102"/>
                  <a:gd name="T21" fmla="*/ 100 h 100"/>
                  <a:gd name="T22" fmla="*/ 80 w 102"/>
                  <a:gd name="T23"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0">
                    <a:moveTo>
                      <a:pt x="80" y="97"/>
                    </a:moveTo>
                    <a:cubicBezTo>
                      <a:pt x="5" y="21"/>
                      <a:pt x="5" y="21"/>
                      <a:pt x="5" y="21"/>
                    </a:cubicBezTo>
                    <a:cubicBezTo>
                      <a:pt x="0" y="17"/>
                      <a:pt x="0" y="9"/>
                      <a:pt x="5" y="4"/>
                    </a:cubicBezTo>
                    <a:cubicBezTo>
                      <a:pt x="5" y="4"/>
                      <a:pt x="5" y="4"/>
                      <a:pt x="5" y="4"/>
                    </a:cubicBezTo>
                    <a:cubicBezTo>
                      <a:pt x="10" y="0"/>
                      <a:pt x="17" y="0"/>
                      <a:pt x="22" y="4"/>
                    </a:cubicBezTo>
                    <a:cubicBezTo>
                      <a:pt x="22" y="4"/>
                      <a:pt x="22" y="4"/>
                      <a:pt x="22" y="4"/>
                    </a:cubicBezTo>
                    <a:cubicBezTo>
                      <a:pt x="97" y="80"/>
                      <a:pt x="97" y="80"/>
                      <a:pt x="97" y="80"/>
                    </a:cubicBezTo>
                    <a:cubicBezTo>
                      <a:pt x="102" y="84"/>
                      <a:pt x="102" y="92"/>
                      <a:pt x="97" y="97"/>
                    </a:cubicBezTo>
                    <a:cubicBezTo>
                      <a:pt x="97" y="97"/>
                      <a:pt x="97" y="97"/>
                      <a:pt x="97" y="97"/>
                    </a:cubicBezTo>
                    <a:cubicBezTo>
                      <a:pt x="95" y="99"/>
                      <a:pt x="92" y="100"/>
                      <a:pt x="89" y="100"/>
                    </a:cubicBezTo>
                    <a:cubicBezTo>
                      <a:pt x="89" y="100"/>
                      <a:pt x="89" y="100"/>
                      <a:pt x="89" y="100"/>
                    </a:cubicBezTo>
                    <a:cubicBezTo>
                      <a:pt x="85" y="100"/>
                      <a:pt x="82" y="99"/>
                      <a:pt x="80" y="97"/>
                    </a:cubicBezTo>
                    <a:close/>
                  </a:path>
                </a:pathLst>
              </a:custGeom>
              <a:grpFill/>
              <a:ln w="9525">
                <a:solidFill>
                  <a:schemeClr val="bg1"/>
                </a:solidFill>
                <a:round/>
                <a:headEnd/>
                <a:tailEnd/>
              </a:ln>
            </p:spPr>
            <p:txBody>
              <a:bodyPr lIns="51435" tIns="25718" rIns="51435" bIns="25718"/>
              <a:lstStyle/>
              <a:p>
                <a:pPr>
                  <a:defRPr/>
                </a:pPr>
                <a:endParaRPr lang="en-GB" sz="1013" dirty="0"/>
              </a:p>
            </p:txBody>
          </p:sp>
        </p:grpSp>
      </p:grpSp>
      <p:sp>
        <p:nvSpPr>
          <p:cNvPr id="32" name="TextBox 6">
            <a:extLst>
              <a:ext uri="{FF2B5EF4-FFF2-40B4-BE49-F238E27FC236}">
                <a16:creationId xmlns:a16="http://schemas.microsoft.com/office/drawing/2014/main" id="{BC496B6F-E2D2-4A9F-8B92-2C4141D6F70A}"/>
              </a:ext>
            </a:extLst>
          </p:cNvPr>
          <p:cNvSpPr txBox="1">
            <a:spLocks/>
          </p:cNvSpPr>
          <p:nvPr/>
        </p:nvSpPr>
        <p:spPr>
          <a:xfrm>
            <a:off x="395536" y="5229200"/>
            <a:ext cx="8229600" cy="1255728"/>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900" b="0" i="0" u="none" strike="noStrike" kern="1200" cap="none" spc="0" normalizeH="0" baseline="30000" noProof="0" dirty="0" err="1">
                <a:ln>
                  <a:noFill/>
                </a:ln>
                <a:solidFill>
                  <a:schemeClr val="tx1"/>
                </a:solidFill>
                <a:effectLst/>
                <a:uLnTx/>
                <a:uFillTx/>
                <a:latin typeface="+mn-lt"/>
                <a:ea typeface="+mn-ea"/>
                <a:cs typeface="+mn-cs"/>
              </a:rPr>
              <a:t>a</a:t>
            </a:r>
            <a:r>
              <a:rPr kumimoji="0" lang="en-US" sz="900" b="1" i="0" u="none" strike="noStrike" kern="1200" cap="none" spc="0" normalizeH="0" baseline="0" noProof="0" dirty="0" err="1">
                <a:ln>
                  <a:noFill/>
                </a:ln>
                <a:solidFill>
                  <a:schemeClr val="tx1"/>
                </a:solidFill>
                <a:effectLst/>
                <a:uLnTx/>
                <a:uFillTx/>
                <a:latin typeface="+mn-lt"/>
                <a:ea typeface="+mn-ea"/>
                <a:cs typeface="+mn-cs"/>
              </a:rPr>
              <a:t>Relapsing</a:t>
            </a:r>
            <a:r>
              <a:rPr kumimoji="0" lang="en-US" sz="900" b="0" i="0" u="none" strike="noStrike" kern="1200" cap="none" spc="0" normalizeH="0" baseline="0" noProof="0" dirty="0">
                <a:ln>
                  <a:noFill/>
                </a:ln>
                <a:solidFill>
                  <a:schemeClr val="tx1"/>
                </a:solidFill>
                <a:effectLst/>
                <a:uLnTx/>
                <a:uFillTx/>
                <a:latin typeface="+mn-lt"/>
                <a:ea typeface="+mn-ea"/>
                <a:cs typeface="+mn-cs"/>
              </a:rPr>
              <a:t> was defined as r</a:t>
            </a:r>
            <a:r>
              <a:rPr kumimoji="0" lang="en-US" sz="900" b="0" i="0" u="none" strike="noStrike" kern="0" cap="none" spc="0" normalizeH="0" baseline="0" noProof="0" dirty="0">
                <a:ln>
                  <a:noFill/>
                </a:ln>
                <a:solidFill>
                  <a:schemeClr val="tx1"/>
                </a:solidFill>
                <a:effectLst/>
                <a:uLnTx/>
                <a:uFillTx/>
                <a:latin typeface="+mn-lt"/>
                <a:ea typeface="+mn-ea"/>
                <a:cs typeface="+mn-cs"/>
              </a:rPr>
              <a:t>equiring an increase in OCS dose, initiation or increased dose of immunosuppressive therapy, or </a:t>
            </a:r>
            <a:r>
              <a:rPr kumimoji="0" lang="en-US" sz="900" b="0" i="0" u="none" strike="noStrike" kern="0" cap="none" spc="0" normalizeH="0" baseline="0" noProof="0" dirty="0" err="1">
                <a:ln>
                  <a:noFill/>
                </a:ln>
                <a:solidFill>
                  <a:schemeClr val="tx1"/>
                </a:solidFill>
                <a:effectLst/>
                <a:uLnTx/>
                <a:uFillTx/>
                <a:latin typeface="+mn-lt"/>
                <a:ea typeface="+mn-ea"/>
                <a:cs typeface="+mn-cs"/>
              </a:rPr>
              <a:t>hospitalisation</a:t>
            </a:r>
            <a:r>
              <a:rPr kumimoji="0" lang="en-US" sz="900" b="0" i="0" u="none" strike="noStrike" kern="0" cap="none" spc="0" normalizeH="0" baseline="0" noProof="0" dirty="0">
                <a:ln>
                  <a:noFill/>
                </a:ln>
                <a:solidFill>
                  <a:schemeClr val="tx1"/>
                </a:solidFill>
                <a:effectLst/>
                <a:uLnTx/>
                <a:uFillTx/>
                <a:latin typeface="+mn-lt"/>
                <a:ea typeface="+mn-ea"/>
                <a:cs typeface="+mn-cs"/>
              </a:rPr>
              <a:t> within the past 2 years, which occurred at least 12 weeks prior to screening (Visit 1) while receiving a dose of prednisolone (or equivalent) of ≥7.5 mg per day.</a:t>
            </a:r>
            <a:r>
              <a:rPr kumimoji="0" lang="en-US" sz="900" b="0" i="0" u="none" strike="noStrike" kern="0" cap="none" spc="0" normalizeH="0" baseline="30000" noProof="0" dirty="0">
                <a:ln>
                  <a:noFill/>
                </a:ln>
                <a:solidFill>
                  <a:schemeClr val="tx1"/>
                </a:solidFill>
                <a:effectLst/>
                <a:uLnTx/>
                <a:uFillTx/>
                <a:latin typeface="+mn-lt"/>
                <a:ea typeface="+mn-ea"/>
                <a:cs typeface="+mn-cs"/>
              </a:rPr>
              <a:t>2</a:t>
            </a:r>
            <a:br>
              <a:rPr kumimoji="0" lang="en-US" sz="900" b="0" i="0" u="none" strike="noStrike" kern="0" cap="none" spc="0" normalizeH="0" baseline="0" noProof="0" dirty="0">
                <a:ln>
                  <a:noFill/>
                </a:ln>
                <a:solidFill>
                  <a:schemeClr val="tx1"/>
                </a:solidFill>
                <a:effectLst/>
                <a:uLnTx/>
                <a:uFillTx/>
                <a:latin typeface="+mn-lt"/>
                <a:ea typeface="+mn-ea"/>
                <a:cs typeface="+mn-cs"/>
              </a:rPr>
            </a:br>
            <a:r>
              <a:rPr kumimoji="0" lang="en-US" sz="900" b="0" i="0" u="none" strike="noStrike" kern="0" cap="none" spc="0" normalizeH="0" baseline="30000" noProof="0" dirty="0" err="1">
                <a:ln>
                  <a:noFill/>
                </a:ln>
                <a:solidFill>
                  <a:schemeClr val="tx1"/>
                </a:solidFill>
                <a:effectLst/>
                <a:uLnTx/>
                <a:uFillTx/>
                <a:latin typeface="+mn-lt"/>
                <a:ea typeface="+mn-ea"/>
                <a:cs typeface="+mn-cs"/>
              </a:rPr>
              <a:t>b</a:t>
            </a:r>
            <a:r>
              <a:rPr kumimoji="0" lang="en-US" sz="900" b="1" i="0" u="none" strike="noStrike" kern="0" cap="none" spc="0" normalizeH="0" baseline="0" noProof="0" dirty="0" err="1">
                <a:ln>
                  <a:noFill/>
                </a:ln>
                <a:solidFill>
                  <a:schemeClr val="tx1"/>
                </a:solidFill>
                <a:effectLst/>
                <a:uLnTx/>
                <a:uFillTx/>
                <a:latin typeface="+mn-lt"/>
                <a:ea typeface="+mn-ea"/>
                <a:cs typeface="+mn-cs"/>
              </a:rPr>
              <a:t>Refractory</a:t>
            </a:r>
            <a:r>
              <a:rPr kumimoji="0" lang="en-US" sz="900" b="0" i="0" u="none" strike="noStrike" kern="0" cap="none" spc="0" normalizeH="0" baseline="0" noProof="0" dirty="0">
                <a:ln>
                  <a:noFill/>
                </a:ln>
                <a:solidFill>
                  <a:schemeClr val="tx1"/>
                </a:solidFill>
                <a:effectLst/>
                <a:uLnTx/>
                <a:uFillTx/>
                <a:latin typeface="+mn-lt"/>
                <a:ea typeface="+mn-ea"/>
                <a:cs typeface="+mn-cs"/>
              </a:rPr>
              <a:t> was defined as f</a:t>
            </a:r>
            <a:r>
              <a:rPr kumimoji="0" lang="en-US" sz="900" b="0" i="0" u="none" strike="noStrike" kern="1200" cap="none" spc="0" normalizeH="0" baseline="0" noProof="0" dirty="0">
                <a:ln>
                  <a:noFill/>
                </a:ln>
                <a:solidFill>
                  <a:schemeClr val="tx1"/>
                </a:solidFill>
                <a:effectLst/>
                <a:uLnTx/>
                <a:uFillTx/>
                <a:latin typeface="+mn-lt"/>
                <a:ea typeface="+mn-ea"/>
                <a:cs typeface="+mn-cs"/>
              </a:rPr>
              <a:t>ailure to attain remission (BVAS=0 and OCS dose ≤7.5 mg/day prednisolone or equivalent) within the prior 6 months following induction treatment with a standard regimen, administered for at least 3 months; or within 6 months prior to screening (Visit 1), recurrence of symptoms of EGPA (not necessarily meeting the protocol definition of relapse) while tapering OCS, occurring at any dose level ≥7.5 mg/day prednisolone or equivalent.</a:t>
            </a:r>
            <a:r>
              <a:rPr kumimoji="0" lang="en-US" sz="900" b="0" i="0" u="none" strike="noStrike" kern="1200" cap="none" spc="0" normalizeH="0" baseline="30000" noProof="0" dirty="0">
                <a:ln>
                  <a:noFill/>
                </a:ln>
                <a:solidFill>
                  <a:schemeClr val="tx1"/>
                </a:solidFill>
                <a:effectLst/>
                <a:uLnTx/>
                <a:uFillTx/>
                <a:latin typeface="+mn-lt"/>
                <a:ea typeface="+mn-ea"/>
                <a:cs typeface="+mn-cs"/>
              </a:rPr>
              <a:t>2</a:t>
            </a:r>
          </a:p>
          <a:p>
            <a:pPr marR="0" lvl="0" algn="l" defTabSz="914400" rtl="0" eaLnBrk="1" fontAlgn="auto" latinLnBrk="0" hangingPunct="1">
              <a:lnSpc>
                <a:spcPct val="100000"/>
              </a:lnSpc>
              <a:spcBef>
                <a:spcPct val="20000"/>
              </a:spcBef>
              <a:spcAft>
                <a:spcPts val="0"/>
              </a:spcAft>
              <a:buClrTx/>
              <a:buSzTx/>
              <a:tabLst/>
              <a:defRPr/>
            </a:pPr>
            <a:r>
              <a:rPr kumimoji="0" lang="en-US" sz="900" b="0" i="0" u="none" strike="noStrike" kern="0" cap="none" spc="0" normalizeH="0" baseline="30000" noProof="0" dirty="0" err="1">
                <a:ln>
                  <a:noFill/>
                </a:ln>
                <a:solidFill>
                  <a:srgbClr val="00B0F0"/>
                </a:solidFill>
                <a:effectLst/>
                <a:uLnTx/>
                <a:uFillTx/>
                <a:latin typeface="+mn-lt"/>
                <a:ea typeface="+mn-ea"/>
                <a:cs typeface="+mn-cs"/>
              </a:rPr>
              <a:t>c</a:t>
            </a:r>
            <a:r>
              <a:rPr kumimoji="0" lang="en-US" sz="900" b="0" i="0" u="none" strike="noStrike" kern="0" cap="none" spc="0" normalizeH="0" baseline="0" noProof="0" dirty="0" err="1">
                <a:ln>
                  <a:noFill/>
                </a:ln>
                <a:solidFill>
                  <a:srgbClr val="00B0F0"/>
                </a:solidFill>
                <a:effectLst/>
                <a:uLnTx/>
                <a:uFillTx/>
                <a:latin typeface="+mn-lt"/>
                <a:ea typeface="+mn-ea"/>
                <a:cs typeface="+mn-cs"/>
              </a:rPr>
              <a:t>No</a:t>
            </a:r>
            <a:r>
              <a:rPr kumimoji="0" lang="en-US" sz="900" b="0" i="0" u="none" strike="noStrike" kern="0" cap="none" spc="0" normalizeH="0" baseline="0" noProof="0" dirty="0">
                <a:ln>
                  <a:noFill/>
                </a:ln>
                <a:solidFill>
                  <a:srgbClr val="00B0F0"/>
                </a:solidFill>
                <a:effectLst/>
                <a:uLnTx/>
                <a:uFillTx/>
                <a:latin typeface="+mn-lt"/>
                <a:ea typeface="+mn-ea"/>
                <a:cs typeface="+mn-cs"/>
              </a:rPr>
              <a:t> participant was in remission at baseline according to the co-primary endpoint definition of remission (BVAS=0 and OCS dose </a:t>
            </a:r>
            <a:r>
              <a:rPr kumimoji="0" lang="en-US" sz="900" b="0" i="0" u="none" strike="noStrike" kern="1200" cap="none" spc="0" normalizeH="0" baseline="0" noProof="0" dirty="0">
                <a:ln>
                  <a:noFill/>
                </a:ln>
                <a:solidFill>
                  <a:srgbClr val="00B0F0"/>
                </a:solidFill>
                <a:effectLst/>
                <a:uLnTx/>
                <a:uFillTx/>
                <a:latin typeface="+mn-lt"/>
                <a:ea typeface="+mn-ea"/>
                <a:cs typeface="+mn-cs"/>
              </a:rPr>
              <a:t>≤4.0 mg per day). </a:t>
            </a:r>
            <a:r>
              <a:rPr kumimoji="0" lang="en-US" sz="900" b="0" i="0" u="none" strike="noStrike" kern="0" cap="none" spc="0" normalizeH="0" baseline="0" noProof="0" dirty="0">
                <a:ln>
                  <a:noFill/>
                </a:ln>
                <a:solidFill>
                  <a:srgbClr val="00B0F0"/>
                </a:solidFill>
                <a:effectLst/>
                <a:uLnTx/>
                <a:uFillTx/>
                <a:latin typeface="+mn-lt"/>
                <a:ea typeface="+mn-ea"/>
                <a:cs typeface="+mn-cs"/>
              </a:rPr>
              <a:t>Participants may have been in remission at baseline according to the European League Against Rheumatism recommendation for definition of remission (BVAS=0 and OCS dose</a:t>
            </a:r>
            <a:r>
              <a:rPr kumimoji="0" lang="en-US" sz="900" b="0" i="0" u="none" strike="noStrike" kern="1200" cap="none" spc="0" normalizeH="0" baseline="0" noProof="0" dirty="0">
                <a:ln>
                  <a:noFill/>
                </a:ln>
                <a:solidFill>
                  <a:srgbClr val="00B0F0"/>
                </a:solidFill>
                <a:effectLst/>
                <a:uLnTx/>
                <a:uFillTx/>
                <a:latin typeface="+mn-lt"/>
                <a:ea typeface="+mn-ea"/>
                <a:cs typeface="+mn-cs"/>
              </a:rPr>
              <a:t> ≤7.5 mg per day).</a:t>
            </a:r>
            <a:r>
              <a:rPr kumimoji="0" lang="en-US" sz="900" b="0" i="0" u="none" strike="noStrike" kern="1200" cap="none" spc="0" normalizeH="0" baseline="30000" noProof="0" dirty="0">
                <a:ln>
                  <a:noFill/>
                </a:ln>
                <a:solidFill>
                  <a:srgbClr val="00B0F0"/>
                </a:solidFill>
                <a:effectLst/>
                <a:uLnTx/>
                <a:uFillTx/>
                <a:latin typeface="+mn-lt"/>
                <a:ea typeface="+mn-ea"/>
                <a:cs typeface="+mn-cs"/>
              </a:rPr>
              <a:t>1</a:t>
            </a:r>
          </a:p>
          <a:p>
            <a:pPr marR="0" lvl="0" algn="l" defTabSz="914400" rtl="0" eaLnBrk="1" fontAlgn="auto" latinLnBrk="0" hangingPunct="1">
              <a:lnSpc>
                <a:spcPct val="100000"/>
              </a:lnSpc>
              <a:spcBef>
                <a:spcPct val="20000"/>
              </a:spcBef>
              <a:spcAft>
                <a:spcPts val="0"/>
              </a:spcAft>
              <a:buClrTx/>
              <a:buSzTx/>
              <a:tabLst/>
              <a:defRPr/>
            </a:pPr>
            <a:r>
              <a:rPr kumimoji="0" lang="en-US" sz="900" b="0" i="0" u="none" strike="noStrike" kern="0" cap="none" spc="0" normalizeH="0" baseline="30000" noProof="0" dirty="0" err="1">
                <a:ln>
                  <a:noFill/>
                </a:ln>
                <a:solidFill>
                  <a:srgbClr val="00B0F0"/>
                </a:solidFill>
                <a:effectLst/>
                <a:uLnTx/>
                <a:uFillTx/>
                <a:latin typeface="+mn-lt"/>
                <a:ea typeface="+mn-ea"/>
                <a:cs typeface="+mn-cs"/>
              </a:rPr>
              <a:t>d</a:t>
            </a:r>
            <a:r>
              <a:rPr kumimoji="0" lang="en-US" sz="900" b="0" i="0" u="none" strike="noStrike" kern="0" cap="none" spc="0" normalizeH="0" baseline="0" noProof="0" dirty="0" err="1">
                <a:ln>
                  <a:noFill/>
                </a:ln>
                <a:solidFill>
                  <a:srgbClr val="00B0F0"/>
                </a:solidFill>
                <a:effectLst/>
                <a:uLnTx/>
                <a:uFillTx/>
                <a:latin typeface="+mn-lt"/>
                <a:ea typeface="+mn-ea"/>
                <a:cs typeface="+mn-cs"/>
              </a:rPr>
              <a:t>Participants</a:t>
            </a:r>
            <a:r>
              <a:rPr kumimoji="0" lang="en-US" sz="900" b="0" i="0" u="none" strike="noStrike" kern="0" cap="none" spc="0" normalizeH="0" baseline="0" noProof="0" dirty="0">
                <a:ln>
                  <a:noFill/>
                </a:ln>
                <a:solidFill>
                  <a:srgbClr val="00B0F0"/>
                </a:solidFill>
                <a:effectLst/>
                <a:uLnTx/>
                <a:uFillTx/>
                <a:latin typeface="+mn-lt"/>
                <a:ea typeface="+mn-ea"/>
                <a:cs typeface="+mn-cs"/>
              </a:rPr>
              <a:t> taking immunosuppressants had to be on a stable dose for at least 4 weeks before baseline and throughout the study.</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25C496-E892-4145-BE9B-A203A8FA05EF}"/>
              </a:ext>
            </a:extLst>
          </p:cNvPr>
          <p:cNvSpPr>
            <a:spLocks noGrp="1"/>
          </p:cNvSpPr>
          <p:nvPr>
            <p:ph type="subTitle" idx="1"/>
          </p:nvPr>
        </p:nvSpPr>
        <p:spPr>
          <a:xfrm>
            <a:off x="2485746" y="1268760"/>
            <a:ext cx="4424536" cy="720080"/>
          </a:xfrm>
        </p:spPr>
        <p:txBody>
          <a:bodyPr>
            <a:normAutofit/>
          </a:bodyPr>
          <a:lstStyle/>
          <a:p>
            <a:r>
              <a:rPr lang="cs-CZ" sz="2700" b="1" kern="0" dirty="0">
                <a:solidFill>
                  <a:srgbClr val="A50021"/>
                </a:solidFill>
                <a:effectLst>
                  <a:outerShdw blurRad="38100" dist="38100" dir="2700000" algn="tl">
                    <a:srgbClr val="C0C0C0"/>
                  </a:outerShdw>
                </a:effectLst>
                <a:latin typeface="+mj-lt"/>
                <a:ea typeface="+mj-ea"/>
                <a:cs typeface="+mj-cs"/>
              </a:rPr>
              <a:t>Disclaimers</a:t>
            </a:r>
          </a:p>
        </p:txBody>
      </p:sp>
      <p:graphicFrame>
        <p:nvGraphicFramePr>
          <p:cNvPr id="4" name="Table 4">
            <a:extLst>
              <a:ext uri="{FF2B5EF4-FFF2-40B4-BE49-F238E27FC236}">
                <a16:creationId xmlns:a16="http://schemas.microsoft.com/office/drawing/2014/main" id="{85B78B87-B1BC-407A-889B-33BE9FA7CCB7}"/>
              </a:ext>
            </a:extLst>
          </p:cNvPr>
          <p:cNvGraphicFramePr>
            <a:graphicFrameLocks noGrp="1"/>
          </p:cNvGraphicFramePr>
          <p:nvPr>
            <p:extLst>
              <p:ext uri="{D42A27DB-BD31-4B8C-83A1-F6EECF244321}">
                <p14:modId xmlns:p14="http://schemas.microsoft.com/office/powerpoint/2010/main" val="4171466607"/>
              </p:ext>
            </p:extLst>
          </p:nvPr>
        </p:nvGraphicFramePr>
        <p:xfrm>
          <a:off x="1403648" y="2780928"/>
          <a:ext cx="6588732" cy="1407900"/>
        </p:xfrm>
        <a:graphic>
          <a:graphicData uri="http://schemas.openxmlformats.org/drawingml/2006/table">
            <a:tbl>
              <a:tblPr firstRow="1" bandRow="1">
                <a:tableStyleId>{5C22544A-7EE6-4342-B048-85BDC9FD1C3A}</a:tableStyleId>
              </a:tblPr>
              <a:tblGrid>
                <a:gridCol w="2196244">
                  <a:extLst>
                    <a:ext uri="{9D8B030D-6E8A-4147-A177-3AD203B41FA5}">
                      <a16:colId xmlns:a16="http://schemas.microsoft.com/office/drawing/2014/main" val="401251255"/>
                    </a:ext>
                  </a:extLst>
                </a:gridCol>
                <a:gridCol w="2196244">
                  <a:extLst>
                    <a:ext uri="{9D8B030D-6E8A-4147-A177-3AD203B41FA5}">
                      <a16:colId xmlns:a16="http://schemas.microsoft.com/office/drawing/2014/main" val="1418398939"/>
                    </a:ext>
                  </a:extLst>
                </a:gridCol>
                <a:gridCol w="2196244">
                  <a:extLst>
                    <a:ext uri="{9D8B030D-6E8A-4147-A177-3AD203B41FA5}">
                      <a16:colId xmlns:a16="http://schemas.microsoft.com/office/drawing/2014/main" val="1478577566"/>
                    </a:ext>
                  </a:extLst>
                </a:gridCol>
              </a:tblGrid>
              <a:tr h="595415">
                <a:tc>
                  <a:txBody>
                    <a:bodyPr/>
                    <a:lstStyle/>
                    <a:p>
                      <a:pPr algn="ctr"/>
                      <a:r>
                        <a:rPr lang="cs-CZ" dirty="0"/>
                        <a:t>Advisory board</a:t>
                      </a:r>
                    </a:p>
                  </a:txBody>
                  <a:tcPr anchor="ctr">
                    <a:solidFill>
                      <a:srgbClr val="A50021"/>
                    </a:solidFill>
                  </a:tcPr>
                </a:tc>
                <a:tc>
                  <a:txBody>
                    <a:bodyPr/>
                    <a:lstStyle/>
                    <a:p>
                      <a:pPr algn="ctr"/>
                      <a:r>
                        <a:rPr lang="cs-CZ" dirty="0"/>
                        <a:t>Přednášková činnost</a:t>
                      </a:r>
                    </a:p>
                  </a:txBody>
                  <a:tcPr anchor="ctr">
                    <a:solidFill>
                      <a:srgbClr val="A50021"/>
                    </a:solidFill>
                  </a:tcPr>
                </a:tc>
                <a:tc>
                  <a:txBody>
                    <a:bodyPr/>
                    <a:lstStyle/>
                    <a:p>
                      <a:pPr algn="ctr"/>
                      <a:r>
                        <a:rPr lang="cs-CZ" dirty="0"/>
                        <a:t>Klinický výzkum</a:t>
                      </a:r>
                    </a:p>
                  </a:txBody>
                  <a:tcPr anchor="ctr">
                    <a:solidFill>
                      <a:srgbClr val="A50021"/>
                    </a:solidFill>
                  </a:tcPr>
                </a:tc>
                <a:extLst>
                  <a:ext uri="{0D108BD9-81ED-4DB2-BD59-A6C34878D82A}">
                    <a16:rowId xmlns:a16="http://schemas.microsoft.com/office/drawing/2014/main" val="2819298046"/>
                  </a:ext>
                </a:extLst>
              </a:tr>
              <a:tr h="812485">
                <a:tc>
                  <a:txBody>
                    <a:bodyPr/>
                    <a:lstStyle/>
                    <a:p>
                      <a:pPr algn="ctr"/>
                      <a:r>
                        <a:rPr lang="cs-CZ" dirty="0"/>
                        <a:t>lokální</a:t>
                      </a:r>
                    </a:p>
                  </a:txBody>
                  <a:tcPr anchor="ctr"/>
                </a:tc>
                <a:tc>
                  <a:txBody>
                    <a:bodyPr/>
                    <a:lstStyle/>
                    <a:p>
                      <a:pPr algn="ctr"/>
                      <a:r>
                        <a:rPr lang="cs-CZ" dirty="0"/>
                        <a:t>lokální</a:t>
                      </a:r>
                    </a:p>
                  </a:txBody>
                  <a:tcPr anchor="ctr"/>
                </a:tc>
                <a:tc>
                  <a:txBody>
                    <a:bodyPr/>
                    <a:lstStyle/>
                    <a:p>
                      <a:pPr algn="ctr"/>
                      <a:r>
                        <a:rPr lang="cs-CZ" dirty="0"/>
                        <a:t>ano</a:t>
                      </a:r>
                    </a:p>
                  </a:txBody>
                  <a:tcPr anchor="ctr"/>
                </a:tc>
                <a:extLst>
                  <a:ext uri="{0D108BD9-81ED-4DB2-BD59-A6C34878D82A}">
                    <a16:rowId xmlns:a16="http://schemas.microsoft.com/office/drawing/2014/main" val="741688855"/>
                  </a:ext>
                </a:extLst>
              </a:tr>
            </a:tbl>
          </a:graphicData>
        </a:graphic>
      </p:graphicFrame>
      <p:cxnSp>
        <p:nvCxnSpPr>
          <p:cNvPr id="7" name="Straight Connector 20">
            <a:extLst>
              <a:ext uri="{FF2B5EF4-FFF2-40B4-BE49-F238E27FC236}">
                <a16:creationId xmlns:a16="http://schemas.microsoft.com/office/drawing/2014/main" id="{092E19CB-2EA7-4F0B-A882-B0470339074B}"/>
              </a:ext>
            </a:extLst>
          </p:cNvPr>
          <p:cNvCxnSpPr/>
          <p:nvPr/>
        </p:nvCxnSpPr>
        <p:spPr>
          <a:xfrm>
            <a:off x="163995" y="2276872"/>
            <a:ext cx="88160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02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54">
            <a:extLst>
              <a:ext uri="{FF2B5EF4-FFF2-40B4-BE49-F238E27FC236}">
                <a16:creationId xmlns:a16="http://schemas.microsoft.com/office/drawing/2014/main" id="{87104F46-AADB-4B0F-A68C-82671E58F686}"/>
              </a:ext>
            </a:extLst>
          </p:cNvPr>
          <p:cNvSpPr/>
          <p:nvPr/>
        </p:nvSpPr>
        <p:spPr>
          <a:xfrm>
            <a:off x="1412082" y="1054100"/>
            <a:ext cx="3432572" cy="4757739"/>
          </a:xfrm>
          <a:prstGeom prst="roundRect">
            <a:avLst>
              <a:gd name="adj" fmla="val 4712"/>
            </a:avLst>
          </a:prstGeom>
          <a:noFill/>
        </p:spPr>
        <p:txBody>
          <a:bodyPr lIns="0" tIns="51435" bIns="51435"/>
          <a:lstStyle/>
          <a:p>
            <a:pPr marL="137160">
              <a:spcBef>
                <a:spcPts val="900"/>
              </a:spcBef>
              <a:spcAft>
                <a:spcPts val="900"/>
              </a:spcAft>
              <a:buClr>
                <a:schemeClr val="tx2"/>
              </a:buClr>
              <a:defRPr/>
            </a:pPr>
            <a:endParaRPr lang="en-US" altLang="en-US" sz="1050" dirty="0"/>
          </a:p>
          <a:p>
            <a:pPr marL="544711">
              <a:spcBef>
                <a:spcPts val="900"/>
              </a:spcBef>
              <a:spcAft>
                <a:spcPts val="900"/>
              </a:spcAft>
              <a:buClr>
                <a:schemeClr val="tx2"/>
              </a:buClr>
              <a:defRPr/>
            </a:pPr>
            <a:endParaRPr lang="en-US" altLang="en-US" sz="825" kern="0" dirty="0">
              <a:ea typeface="Georgia" charset="0"/>
              <a:cs typeface="Georgia" charset="0"/>
            </a:endParaRPr>
          </a:p>
          <a:p>
            <a:pPr marL="544711">
              <a:spcBef>
                <a:spcPts val="900"/>
              </a:spcBef>
              <a:spcAft>
                <a:spcPts val="900"/>
              </a:spcAft>
              <a:buClr>
                <a:schemeClr val="tx2"/>
              </a:buClr>
              <a:defRPr/>
            </a:pPr>
            <a:endParaRPr lang="en-US" altLang="en-US" sz="825" kern="0" dirty="0">
              <a:ea typeface="Georgia" charset="0"/>
              <a:cs typeface="Georgia" charset="0"/>
            </a:endParaRPr>
          </a:p>
          <a:p>
            <a:pPr marL="544711">
              <a:spcBef>
                <a:spcPts val="900"/>
              </a:spcBef>
              <a:spcAft>
                <a:spcPts val="900"/>
              </a:spcAft>
              <a:buClr>
                <a:schemeClr val="tx2"/>
              </a:buClr>
              <a:defRPr/>
            </a:pPr>
            <a:endParaRPr lang="en-US" altLang="en-US" sz="825" kern="0" dirty="0">
              <a:ea typeface="Georgia" charset="0"/>
              <a:cs typeface="Georgia" charset="0"/>
            </a:endParaRPr>
          </a:p>
          <a:p>
            <a:pPr marL="544711">
              <a:spcBef>
                <a:spcPts val="900"/>
              </a:spcBef>
              <a:spcAft>
                <a:spcPts val="900"/>
              </a:spcAft>
              <a:buClr>
                <a:schemeClr val="tx2"/>
              </a:buClr>
              <a:defRPr/>
            </a:pPr>
            <a:endParaRPr lang="en-US" altLang="en-US" sz="825" kern="0" dirty="0">
              <a:ea typeface="Georgia" charset="0"/>
              <a:cs typeface="Georgia" charset="0"/>
            </a:endParaRPr>
          </a:p>
          <a:p>
            <a:pPr marL="544711">
              <a:spcAft>
                <a:spcPts val="338"/>
              </a:spcAft>
              <a:buClr>
                <a:schemeClr val="tx2"/>
              </a:buClr>
              <a:defRPr/>
            </a:pPr>
            <a:endParaRPr lang="en-US" altLang="en-US" sz="900" dirty="0"/>
          </a:p>
        </p:txBody>
      </p:sp>
      <p:sp>
        <p:nvSpPr>
          <p:cNvPr id="51204" name="TextBox 28">
            <a:extLst>
              <a:ext uri="{FF2B5EF4-FFF2-40B4-BE49-F238E27FC236}">
                <a16:creationId xmlns:a16="http://schemas.microsoft.com/office/drawing/2014/main" id="{26BAEBBA-5686-4F76-822B-8ADF7B46B5F4}"/>
              </a:ext>
            </a:extLst>
          </p:cNvPr>
          <p:cNvSpPr txBox="1">
            <a:spLocks noChangeArrowheads="1"/>
          </p:cNvSpPr>
          <p:nvPr/>
        </p:nvSpPr>
        <p:spPr bwMode="auto">
          <a:xfrm>
            <a:off x="1619672" y="2636912"/>
            <a:ext cx="34563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18"/>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5pPr>
            <a:lvl6pPr marL="25146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6pPr>
            <a:lvl7pPr marL="29718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7pPr>
            <a:lvl8pPr marL="34290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8pPr>
            <a:lvl9pPr marL="38862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9pPr>
          </a:lstStyle>
          <a:p>
            <a:pPr>
              <a:spcBef>
                <a:spcPts val="900"/>
              </a:spcBef>
              <a:spcAft>
                <a:spcPts val="900"/>
              </a:spcAft>
              <a:buClr>
                <a:schemeClr val="tx1"/>
              </a:buClr>
              <a:buNone/>
            </a:pPr>
            <a:r>
              <a:rPr lang="en-US" altLang="en-US" sz="1400" b="1" dirty="0">
                <a:solidFill>
                  <a:schemeClr val="tx1"/>
                </a:solidFill>
                <a:latin typeface="Arial" panose="020B0604020202020204" pitchFamily="34" charset="0"/>
              </a:rPr>
              <a:t>32% </a:t>
            </a:r>
            <a:r>
              <a:rPr lang="cs-CZ" altLang="en-US" sz="1400" b="1" dirty="0">
                <a:solidFill>
                  <a:schemeClr val="tx1"/>
                </a:solidFill>
                <a:latin typeface="Arial" panose="020B0604020202020204" pitchFamily="34" charset="0"/>
              </a:rPr>
              <a:t> pacientů na </a:t>
            </a:r>
            <a:r>
              <a:rPr lang="cs-CZ" altLang="en-US" sz="1400" b="1" dirty="0" err="1">
                <a:solidFill>
                  <a:schemeClr val="tx1"/>
                </a:solidFill>
                <a:latin typeface="Arial" panose="020B0604020202020204" pitchFamily="34" charset="0"/>
              </a:rPr>
              <a:t>mepolizumabu</a:t>
            </a:r>
            <a:r>
              <a:rPr lang="cs-CZ" altLang="en-US" sz="1400" b="1" dirty="0">
                <a:solidFill>
                  <a:schemeClr val="tx1"/>
                </a:solidFill>
                <a:latin typeface="Arial" panose="020B0604020202020204" pitchFamily="34" charset="0"/>
              </a:rPr>
              <a:t> vs. 3% pacientů na placebu</a:t>
            </a:r>
            <a:r>
              <a:rPr lang="en-US" altLang="en-US" sz="1400" b="1" dirty="0">
                <a:solidFill>
                  <a:schemeClr val="tx1"/>
                </a:solidFill>
                <a:latin typeface="Arial" panose="020B0604020202020204" pitchFamily="34" charset="0"/>
              </a:rPr>
              <a:t> </a:t>
            </a:r>
            <a:r>
              <a:rPr lang="cs-CZ" altLang="en-US" sz="1400" b="1" dirty="0">
                <a:solidFill>
                  <a:schemeClr val="tx1"/>
                </a:solidFill>
                <a:latin typeface="Arial" panose="020B0604020202020204" pitchFamily="34" charset="0"/>
              </a:rPr>
              <a:t>dosáhlo remise  ve 36. i 48. týdnu </a:t>
            </a:r>
            <a:r>
              <a:rPr lang="en-US" altLang="en-US" sz="1400" dirty="0">
                <a:solidFill>
                  <a:schemeClr val="tx1"/>
                </a:solidFill>
                <a:latin typeface="Arial" panose="020B0604020202020204" pitchFamily="34" charset="0"/>
              </a:rPr>
              <a:t> </a:t>
            </a:r>
            <a:r>
              <a:rPr lang="en-GB" altLang="cs-CZ" sz="1400" dirty="0">
                <a:solidFill>
                  <a:schemeClr val="tx1"/>
                </a:solidFill>
                <a:latin typeface="Arial" panose="020B0604020202020204" pitchFamily="34" charset="0"/>
              </a:rPr>
              <a:t>(</a:t>
            </a:r>
            <a:r>
              <a:rPr lang="en-GB" altLang="cs-CZ" sz="1400" i="1" dirty="0">
                <a:solidFill>
                  <a:schemeClr val="tx1"/>
                </a:solidFill>
                <a:latin typeface="Arial" panose="020B0604020202020204" pitchFamily="34" charset="0"/>
              </a:rPr>
              <a:t>P</a:t>
            </a:r>
            <a:r>
              <a:rPr lang="en-GB" altLang="cs-CZ" sz="1400" dirty="0">
                <a:solidFill>
                  <a:schemeClr val="tx1"/>
                </a:solidFill>
                <a:latin typeface="Arial" panose="020B0604020202020204" pitchFamily="34" charset="0"/>
              </a:rPr>
              <a:t> &lt; 0.001)</a:t>
            </a:r>
            <a:endParaRPr lang="en-US" altLang="cs-CZ" sz="1400" dirty="0">
              <a:solidFill>
                <a:schemeClr val="tx1"/>
              </a:solidFill>
              <a:latin typeface="Arial" panose="020B0604020202020204" pitchFamily="34" charset="0"/>
            </a:endParaRPr>
          </a:p>
        </p:txBody>
      </p:sp>
      <p:sp>
        <p:nvSpPr>
          <p:cNvPr id="92" name="Title 6">
            <a:extLst>
              <a:ext uri="{FF2B5EF4-FFF2-40B4-BE49-F238E27FC236}">
                <a16:creationId xmlns:a16="http://schemas.microsoft.com/office/drawing/2014/main" id="{DC037519-EC07-4F29-B147-DB10FCD868AD}"/>
              </a:ext>
            </a:extLst>
          </p:cNvPr>
          <p:cNvSpPr>
            <a:spLocks noGrp="1"/>
          </p:cNvSpPr>
          <p:nvPr>
            <p:ph type="title"/>
          </p:nvPr>
        </p:nvSpPr>
        <p:spPr>
          <a:xfrm>
            <a:off x="1758554" y="279798"/>
            <a:ext cx="5682853" cy="339328"/>
          </a:xfrm>
        </p:spPr>
        <p:txBody>
          <a:bodyPr vert="horz" lIns="91440" tIns="45720" rIns="91440" bIns="45720" rtlCol="0" anchor="ctr">
            <a:noAutofit/>
          </a:bodyPr>
          <a:lstStyle/>
          <a:p>
            <a:pPr>
              <a:defRPr/>
            </a:pPr>
            <a:r>
              <a:rPr lang="en-US" altLang="cs-CZ" sz="2800" b="1" dirty="0">
                <a:solidFill>
                  <a:srgbClr val="009242"/>
                </a:solidFill>
              </a:rPr>
              <a:t>MIRRA </a:t>
            </a:r>
            <a:r>
              <a:rPr lang="cs-CZ" altLang="cs-CZ" sz="2800" b="1" dirty="0">
                <a:solidFill>
                  <a:srgbClr val="009242"/>
                </a:solidFill>
              </a:rPr>
              <a:t>přehled výsledků</a:t>
            </a:r>
            <a:endParaRPr lang="en-US" altLang="cs-CZ" sz="2800" b="1" dirty="0">
              <a:solidFill>
                <a:srgbClr val="009242"/>
              </a:solidFill>
            </a:endParaRPr>
          </a:p>
        </p:txBody>
      </p:sp>
      <p:sp>
        <p:nvSpPr>
          <p:cNvPr id="51206" name="Text Placeholder 3">
            <a:extLst>
              <a:ext uri="{FF2B5EF4-FFF2-40B4-BE49-F238E27FC236}">
                <a16:creationId xmlns:a16="http://schemas.microsoft.com/office/drawing/2014/main" id="{68557151-C818-4E6C-93A7-C267F2680ED3}"/>
              </a:ext>
            </a:extLst>
          </p:cNvPr>
          <p:cNvSpPr>
            <a:spLocks noGrp="1" noChangeArrowheads="1"/>
          </p:cNvSpPr>
          <p:nvPr>
            <p:ph type="body" sz="quarter" idx="24"/>
          </p:nvPr>
        </p:nvSpPr>
        <p:spPr>
          <a:xfrm>
            <a:off x="1396605" y="6412421"/>
            <a:ext cx="4905375" cy="367793"/>
          </a:xfrm>
        </p:spPr>
        <p:txBody>
          <a:bodyPr/>
          <a:lstStyle/>
          <a:p>
            <a:r>
              <a:rPr lang="en-GB" altLang="cs-CZ" dirty="0"/>
              <a:t>.</a:t>
            </a:r>
          </a:p>
          <a:p>
            <a:r>
              <a:rPr lang="en-GB" altLang="cs-CZ" dirty="0"/>
              <a:t>Wechsler ME, et al. N </a:t>
            </a:r>
            <a:r>
              <a:rPr lang="en-GB" altLang="cs-CZ" dirty="0" err="1"/>
              <a:t>Engl</a:t>
            </a:r>
            <a:r>
              <a:rPr lang="en-GB" altLang="cs-CZ" dirty="0"/>
              <a:t> J Med. 2017;376:1921-1932.</a:t>
            </a:r>
            <a:endParaRPr lang="en-US" altLang="cs-CZ" dirty="0"/>
          </a:p>
        </p:txBody>
      </p:sp>
      <p:grpSp>
        <p:nvGrpSpPr>
          <p:cNvPr id="2" name="Group 4">
            <a:extLst>
              <a:ext uri="{FF2B5EF4-FFF2-40B4-BE49-F238E27FC236}">
                <a16:creationId xmlns:a16="http://schemas.microsoft.com/office/drawing/2014/main" id="{9399B0C8-C52B-4225-B142-AC4E38409D41}"/>
              </a:ext>
            </a:extLst>
          </p:cNvPr>
          <p:cNvGrpSpPr>
            <a:grpSpLocks/>
          </p:cNvGrpSpPr>
          <p:nvPr/>
        </p:nvGrpSpPr>
        <p:grpSpPr bwMode="auto">
          <a:xfrm>
            <a:off x="899592" y="1772816"/>
            <a:ext cx="604887" cy="549275"/>
            <a:chOff x="455131" y="1540133"/>
            <a:chExt cx="620475" cy="571926"/>
          </a:xfrm>
        </p:grpSpPr>
        <p:sp>
          <p:nvSpPr>
            <p:cNvPr id="18" name="Oval 17">
              <a:extLst>
                <a:ext uri="{FF2B5EF4-FFF2-40B4-BE49-F238E27FC236}">
                  <a16:creationId xmlns:a16="http://schemas.microsoft.com/office/drawing/2014/main" id="{3E3B3DD0-49C6-4DEE-A86C-67DB281C4862}"/>
                </a:ext>
              </a:extLst>
            </p:cNvPr>
            <p:cNvSpPr/>
            <p:nvPr/>
          </p:nvSpPr>
          <p:spPr>
            <a:xfrm>
              <a:off x="455131" y="1540133"/>
              <a:ext cx="620475" cy="571926"/>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p>
          </p:txBody>
        </p:sp>
        <p:pic>
          <p:nvPicPr>
            <p:cNvPr id="51226" name="Graphic 18" descr="Clock">
              <a:extLst>
                <a:ext uri="{FF2B5EF4-FFF2-40B4-BE49-F238E27FC236}">
                  <a16:creationId xmlns:a16="http://schemas.microsoft.com/office/drawing/2014/main" id="{3D26E2F9-2587-4941-87EE-CB28DB0BC7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93" y="1590359"/>
              <a:ext cx="511501" cy="47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
            <a:extLst>
              <a:ext uri="{FF2B5EF4-FFF2-40B4-BE49-F238E27FC236}">
                <a16:creationId xmlns:a16="http://schemas.microsoft.com/office/drawing/2014/main" id="{579EBC4E-AD2C-4850-8CCD-A1E1E547F3CB}"/>
              </a:ext>
            </a:extLst>
          </p:cNvPr>
          <p:cNvGrpSpPr>
            <a:grpSpLocks/>
          </p:cNvGrpSpPr>
          <p:nvPr/>
        </p:nvGrpSpPr>
        <p:grpSpPr bwMode="auto">
          <a:xfrm>
            <a:off x="971600" y="3645024"/>
            <a:ext cx="604887" cy="549275"/>
            <a:chOff x="485208" y="3658319"/>
            <a:chExt cx="620475" cy="571926"/>
          </a:xfrm>
        </p:grpSpPr>
        <p:sp>
          <p:nvSpPr>
            <p:cNvPr id="21" name="Oval 20">
              <a:extLst>
                <a:ext uri="{FF2B5EF4-FFF2-40B4-BE49-F238E27FC236}">
                  <a16:creationId xmlns:a16="http://schemas.microsoft.com/office/drawing/2014/main" id="{C2B4BC47-7121-4CE0-8B41-3E1CA834B089}"/>
                </a:ext>
              </a:extLst>
            </p:cNvPr>
            <p:cNvSpPr/>
            <p:nvPr/>
          </p:nvSpPr>
          <p:spPr>
            <a:xfrm>
              <a:off x="485208" y="3658319"/>
              <a:ext cx="620475" cy="571926"/>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p>
          </p:txBody>
        </p:sp>
        <p:sp>
          <p:nvSpPr>
            <p:cNvPr id="51224" name="Freeform 16">
              <a:extLst>
                <a:ext uri="{FF2B5EF4-FFF2-40B4-BE49-F238E27FC236}">
                  <a16:creationId xmlns:a16="http://schemas.microsoft.com/office/drawing/2014/main" id="{E6DE3307-7033-4ED5-890F-388F538275E5}"/>
                </a:ext>
              </a:extLst>
            </p:cNvPr>
            <p:cNvSpPr>
              <a:spLocks noEditPoints="1"/>
            </p:cNvSpPr>
            <p:nvPr/>
          </p:nvSpPr>
          <p:spPr bwMode="auto">
            <a:xfrm>
              <a:off x="621494" y="3778752"/>
              <a:ext cx="344708" cy="317737"/>
            </a:xfrm>
            <a:custGeom>
              <a:avLst/>
              <a:gdLst>
                <a:gd name="T0" fmla="*/ 2147483646 w 196"/>
                <a:gd name="T1" fmla="*/ 2147483646 h 196"/>
                <a:gd name="T2" fmla="*/ 2147483646 w 196"/>
                <a:gd name="T3" fmla="*/ 2147483646 h 196"/>
                <a:gd name="T4" fmla="*/ 2147483646 w 196"/>
                <a:gd name="T5" fmla="*/ 2147483646 h 196"/>
                <a:gd name="T6" fmla="*/ 2147483646 w 196"/>
                <a:gd name="T7" fmla="*/ 2147483646 h 196"/>
                <a:gd name="T8" fmla="*/ 2147483646 w 196"/>
                <a:gd name="T9" fmla="*/ 2147483646 h 196"/>
                <a:gd name="T10" fmla="*/ 2147483646 w 196"/>
                <a:gd name="T11" fmla="*/ 2147483646 h 196"/>
                <a:gd name="T12" fmla="*/ 2147483646 w 196"/>
                <a:gd name="T13" fmla="*/ 2147483646 h 196"/>
                <a:gd name="T14" fmla="*/ 2147483646 w 196"/>
                <a:gd name="T15" fmla="*/ 2147483646 h 196"/>
                <a:gd name="T16" fmla="*/ 2147483646 w 196"/>
                <a:gd name="T17" fmla="*/ 2147483646 h 196"/>
                <a:gd name="T18" fmla="*/ 2147483646 w 196"/>
                <a:gd name="T19" fmla="*/ 2147483646 h 196"/>
                <a:gd name="T20" fmla="*/ 2147483646 w 196"/>
                <a:gd name="T21" fmla="*/ 2147483646 h 196"/>
                <a:gd name="T22" fmla="*/ 2147483646 w 196"/>
                <a:gd name="T23" fmla="*/ 2147483646 h 196"/>
                <a:gd name="T24" fmla="*/ 2147483646 w 196"/>
                <a:gd name="T25" fmla="*/ 2147483646 h 196"/>
                <a:gd name="T26" fmla="*/ 2147483646 w 196"/>
                <a:gd name="T27" fmla="*/ 2147483646 h 196"/>
                <a:gd name="T28" fmla="*/ 2147483646 w 196"/>
                <a:gd name="T29" fmla="*/ 0 h 196"/>
                <a:gd name="T30" fmla="*/ 0 w 196"/>
                <a:gd name="T31" fmla="*/ 2147483646 h 196"/>
                <a:gd name="T32" fmla="*/ 2147483646 w 196"/>
                <a:gd name="T33" fmla="*/ 2147483646 h 196"/>
                <a:gd name="T34" fmla="*/ 2147483646 w 196"/>
                <a:gd name="T35" fmla="*/ 2147483646 h 196"/>
                <a:gd name="T36" fmla="*/ 2147483646 w 196"/>
                <a:gd name="T37" fmla="*/ 2147483646 h 196"/>
                <a:gd name="T38" fmla="*/ 2147483646 w 196"/>
                <a:gd name="T39" fmla="*/ 2147483646 h 196"/>
                <a:gd name="T40" fmla="*/ 2147483646 w 196"/>
                <a:gd name="T41" fmla="*/ 2147483646 h 196"/>
                <a:gd name="T42" fmla="*/ 2147483646 w 196"/>
                <a:gd name="T43" fmla="*/ 2147483646 h 196"/>
                <a:gd name="T44" fmla="*/ 2147483646 w 196"/>
                <a:gd name="T45" fmla="*/ 2147483646 h 196"/>
                <a:gd name="T46" fmla="*/ 2147483646 w 196"/>
                <a:gd name="T47" fmla="*/ 2147483646 h 196"/>
                <a:gd name="T48" fmla="*/ 2147483646 w 196"/>
                <a:gd name="T49" fmla="*/ 2147483646 h 196"/>
                <a:gd name="T50" fmla="*/ 2147483646 w 196"/>
                <a:gd name="T51" fmla="*/ 2147483646 h 196"/>
                <a:gd name="T52" fmla="*/ 2147483646 w 196"/>
                <a:gd name="T53" fmla="*/ 2147483646 h 1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6"/>
                <a:gd name="T82" fmla="*/ 0 h 196"/>
                <a:gd name="T83" fmla="*/ 196 w 196"/>
                <a:gd name="T84" fmla="*/ 196 h 1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6" h="196">
                  <a:moveTo>
                    <a:pt x="135" y="74"/>
                  </a:moveTo>
                  <a:cubicBezTo>
                    <a:pt x="101" y="74"/>
                    <a:pt x="73" y="101"/>
                    <a:pt x="73" y="135"/>
                  </a:cubicBezTo>
                  <a:cubicBezTo>
                    <a:pt x="73" y="169"/>
                    <a:pt x="101" y="196"/>
                    <a:pt x="135" y="196"/>
                  </a:cubicBezTo>
                  <a:cubicBezTo>
                    <a:pt x="168" y="196"/>
                    <a:pt x="196" y="169"/>
                    <a:pt x="196" y="135"/>
                  </a:cubicBezTo>
                  <a:cubicBezTo>
                    <a:pt x="196" y="101"/>
                    <a:pt x="168" y="74"/>
                    <a:pt x="135" y="74"/>
                  </a:cubicBezTo>
                  <a:moveTo>
                    <a:pt x="171" y="142"/>
                  </a:moveTo>
                  <a:cubicBezTo>
                    <a:pt x="98" y="142"/>
                    <a:pt x="98" y="142"/>
                    <a:pt x="98" y="142"/>
                  </a:cubicBezTo>
                  <a:cubicBezTo>
                    <a:pt x="94" y="142"/>
                    <a:pt x="91" y="139"/>
                    <a:pt x="91" y="135"/>
                  </a:cubicBezTo>
                  <a:cubicBezTo>
                    <a:pt x="91" y="131"/>
                    <a:pt x="94" y="127"/>
                    <a:pt x="98" y="127"/>
                  </a:cubicBezTo>
                  <a:cubicBezTo>
                    <a:pt x="171" y="127"/>
                    <a:pt x="171" y="127"/>
                    <a:pt x="171" y="127"/>
                  </a:cubicBezTo>
                  <a:cubicBezTo>
                    <a:pt x="175" y="127"/>
                    <a:pt x="179" y="131"/>
                    <a:pt x="179" y="135"/>
                  </a:cubicBezTo>
                  <a:cubicBezTo>
                    <a:pt x="179" y="139"/>
                    <a:pt x="175" y="142"/>
                    <a:pt x="171" y="142"/>
                  </a:cubicBezTo>
                  <a:moveTo>
                    <a:pt x="122" y="67"/>
                  </a:moveTo>
                  <a:cubicBezTo>
                    <a:pt x="122" y="65"/>
                    <a:pt x="122" y="63"/>
                    <a:pt x="122" y="61"/>
                  </a:cubicBezTo>
                  <a:cubicBezTo>
                    <a:pt x="122" y="28"/>
                    <a:pt x="95" y="0"/>
                    <a:pt x="61" y="0"/>
                  </a:cubicBezTo>
                  <a:cubicBezTo>
                    <a:pt x="27" y="0"/>
                    <a:pt x="0" y="28"/>
                    <a:pt x="0" y="61"/>
                  </a:cubicBezTo>
                  <a:cubicBezTo>
                    <a:pt x="0" y="95"/>
                    <a:pt x="27" y="123"/>
                    <a:pt x="61" y="123"/>
                  </a:cubicBezTo>
                  <a:cubicBezTo>
                    <a:pt x="63" y="123"/>
                    <a:pt x="65" y="122"/>
                    <a:pt x="67" y="122"/>
                  </a:cubicBezTo>
                  <a:cubicBezTo>
                    <a:pt x="72" y="94"/>
                    <a:pt x="94" y="73"/>
                    <a:pt x="122" y="67"/>
                  </a:cubicBezTo>
                  <a:moveTo>
                    <a:pt x="40" y="92"/>
                  </a:moveTo>
                  <a:cubicBezTo>
                    <a:pt x="39" y="94"/>
                    <a:pt x="37" y="95"/>
                    <a:pt x="35" y="95"/>
                  </a:cubicBezTo>
                  <a:cubicBezTo>
                    <a:pt x="33" y="95"/>
                    <a:pt x="32" y="94"/>
                    <a:pt x="30" y="92"/>
                  </a:cubicBezTo>
                  <a:cubicBezTo>
                    <a:pt x="27" y="90"/>
                    <a:pt x="27" y="85"/>
                    <a:pt x="30" y="82"/>
                  </a:cubicBezTo>
                  <a:cubicBezTo>
                    <a:pt x="82" y="30"/>
                    <a:pt x="82" y="30"/>
                    <a:pt x="82" y="30"/>
                  </a:cubicBezTo>
                  <a:cubicBezTo>
                    <a:pt x="85" y="27"/>
                    <a:pt x="89" y="27"/>
                    <a:pt x="92" y="30"/>
                  </a:cubicBezTo>
                  <a:cubicBezTo>
                    <a:pt x="95" y="33"/>
                    <a:pt x="95" y="38"/>
                    <a:pt x="92" y="41"/>
                  </a:cubicBezTo>
                  <a:lnTo>
                    <a:pt x="40" y="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cs-CZ" sz="1350"/>
            </a:p>
          </p:txBody>
        </p:sp>
      </p:grpSp>
      <p:grpSp>
        <p:nvGrpSpPr>
          <p:cNvPr id="4" name="Group 88">
            <a:extLst>
              <a:ext uri="{FF2B5EF4-FFF2-40B4-BE49-F238E27FC236}">
                <a16:creationId xmlns:a16="http://schemas.microsoft.com/office/drawing/2014/main" id="{FF94DF59-2E54-49AE-8D11-3C88CD9FCBB3}"/>
              </a:ext>
            </a:extLst>
          </p:cNvPr>
          <p:cNvGrpSpPr>
            <a:grpSpLocks/>
          </p:cNvGrpSpPr>
          <p:nvPr/>
        </p:nvGrpSpPr>
        <p:grpSpPr bwMode="auto">
          <a:xfrm>
            <a:off x="899592" y="2708920"/>
            <a:ext cx="668412" cy="549275"/>
            <a:chOff x="7646490" y="3251103"/>
            <a:chExt cx="827300" cy="762568"/>
          </a:xfrm>
        </p:grpSpPr>
        <p:sp>
          <p:nvSpPr>
            <p:cNvPr id="90" name="Oval 89">
              <a:extLst>
                <a:ext uri="{FF2B5EF4-FFF2-40B4-BE49-F238E27FC236}">
                  <a16:creationId xmlns:a16="http://schemas.microsoft.com/office/drawing/2014/main" id="{3CFBCF44-AFA0-4430-A156-5CB9CEA1C114}"/>
                </a:ext>
              </a:extLst>
            </p:cNvPr>
            <p:cNvSpPr/>
            <p:nvPr/>
          </p:nvSpPr>
          <p:spPr>
            <a:xfrm>
              <a:off x="7646490" y="3251103"/>
              <a:ext cx="827300" cy="762568"/>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p>
          </p:txBody>
        </p:sp>
        <p:sp>
          <p:nvSpPr>
            <p:cNvPr id="91" name="Arrow: Down 90">
              <a:extLst>
                <a:ext uri="{FF2B5EF4-FFF2-40B4-BE49-F238E27FC236}">
                  <a16:creationId xmlns:a16="http://schemas.microsoft.com/office/drawing/2014/main" id="{FD9691DA-F8BA-4D30-A9EF-4E14FB46E2B6}"/>
                </a:ext>
              </a:extLst>
            </p:cNvPr>
            <p:cNvSpPr/>
            <p:nvPr/>
          </p:nvSpPr>
          <p:spPr>
            <a:xfrm rot="10800000">
              <a:off x="7886055" y="3429624"/>
              <a:ext cx="348170" cy="385691"/>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p>
          </p:txBody>
        </p:sp>
      </p:grpSp>
      <p:grpSp>
        <p:nvGrpSpPr>
          <p:cNvPr id="5" name="Group 24">
            <a:extLst>
              <a:ext uri="{FF2B5EF4-FFF2-40B4-BE49-F238E27FC236}">
                <a16:creationId xmlns:a16="http://schemas.microsoft.com/office/drawing/2014/main" id="{6B5B13C8-304E-4E60-AF14-76A7B3DD2987}"/>
              </a:ext>
            </a:extLst>
          </p:cNvPr>
          <p:cNvGrpSpPr>
            <a:grpSpLocks/>
          </p:cNvGrpSpPr>
          <p:nvPr/>
        </p:nvGrpSpPr>
        <p:grpSpPr bwMode="auto">
          <a:xfrm>
            <a:off x="971600" y="4797152"/>
            <a:ext cx="648072" cy="549275"/>
            <a:chOff x="602365" y="4810834"/>
            <a:chExt cx="827300" cy="762568"/>
          </a:xfrm>
        </p:grpSpPr>
        <p:sp>
          <p:nvSpPr>
            <p:cNvPr id="26" name="Oval 25">
              <a:extLst>
                <a:ext uri="{FF2B5EF4-FFF2-40B4-BE49-F238E27FC236}">
                  <a16:creationId xmlns:a16="http://schemas.microsoft.com/office/drawing/2014/main" id="{3C3ECCB2-2823-4FAD-BD3E-B82BBBC59E88}"/>
                </a:ext>
              </a:extLst>
            </p:cNvPr>
            <p:cNvSpPr/>
            <p:nvPr/>
          </p:nvSpPr>
          <p:spPr>
            <a:xfrm>
              <a:off x="602365" y="4810834"/>
              <a:ext cx="827300" cy="762568"/>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p>
          </p:txBody>
        </p:sp>
        <p:sp>
          <p:nvSpPr>
            <p:cNvPr id="27" name="Freeform 6">
              <a:hlinkClick r:id="" action="ppaction://noaction"/>
              <a:extLst>
                <a:ext uri="{FF2B5EF4-FFF2-40B4-BE49-F238E27FC236}">
                  <a16:creationId xmlns:a16="http://schemas.microsoft.com/office/drawing/2014/main" id="{3DAEBE4F-56D8-4512-BE82-C64FC12DFE78}"/>
                </a:ext>
              </a:extLst>
            </p:cNvPr>
            <p:cNvSpPr>
              <a:spLocks noEditPoints="1"/>
            </p:cNvSpPr>
            <p:nvPr/>
          </p:nvSpPr>
          <p:spPr bwMode="auto">
            <a:xfrm>
              <a:off x="809988" y="4973927"/>
              <a:ext cx="412054" cy="361448"/>
            </a:xfrm>
            <a:custGeom>
              <a:avLst/>
              <a:gdLst>
                <a:gd name="T0" fmla="*/ 0 w 74"/>
                <a:gd name="T1" fmla="*/ 65 h 65"/>
                <a:gd name="T2" fmla="*/ 0 w 74"/>
                <a:gd name="T3" fmla="*/ 65 h 65"/>
                <a:gd name="T4" fmla="*/ 74 w 74"/>
                <a:gd name="T5" fmla="*/ 65 h 65"/>
                <a:gd name="T6" fmla="*/ 37 w 74"/>
                <a:gd name="T7" fmla="*/ 0 h 65"/>
                <a:gd name="T8" fmla="*/ 0 w 74"/>
                <a:gd name="T9" fmla="*/ 65 h 65"/>
                <a:gd name="T10" fmla="*/ 41 w 74"/>
                <a:gd name="T11" fmla="*/ 59 h 65"/>
                <a:gd name="T12" fmla="*/ 40 w 74"/>
                <a:gd name="T13" fmla="*/ 60 h 65"/>
                <a:gd name="T14" fmla="*/ 35 w 74"/>
                <a:gd name="T15" fmla="*/ 60 h 65"/>
                <a:gd name="T16" fmla="*/ 34 w 74"/>
                <a:gd name="T17" fmla="*/ 59 h 65"/>
                <a:gd name="T18" fmla="*/ 34 w 74"/>
                <a:gd name="T19" fmla="*/ 53 h 65"/>
                <a:gd name="T20" fmla="*/ 35 w 74"/>
                <a:gd name="T21" fmla="*/ 52 h 65"/>
                <a:gd name="T22" fmla="*/ 40 w 74"/>
                <a:gd name="T23" fmla="*/ 52 h 65"/>
                <a:gd name="T24" fmla="*/ 41 w 74"/>
                <a:gd name="T25" fmla="*/ 53 h 65"/>
                <a:gd name="T26" fmla="*/ 41 w 74"/>
                <a:gd name="T27" fmla="*/ 59 h 65"/>
                <a:gd name="T28" fmla="*/ 41 w 74"/>
                <a:gd name="T29" fmla="*/ 16 h 65"/>
                <a:gd name="T30" fmla="*/ 41 w 74"/>
                <a:gd name="T31" fmla="*/ 17 h 65"/>
                <a:gd name="T32" fmla="*/ 40 w 74"/>
                <a:gd name="T33" fmla="*/ 48 h 65"/>
                <a:gd name="T34" fmla="*/ 39 w 74"/>
                <a:gd name="T35" fmla="*/ 49 h 65"/>
                <a:gd name="T36" fmla="*/ 36 w 74"/>
                <a:gd name="T37" fmla="*/ 49 h 65"/>
                <a:gd name="T38" fmla="*/ 34 w 74"/>
                <a:gd name="T39" fmla="*/ 48 h 65"/>
                <a:gd name="T40" fmla="*/ 33 w 74"/>
                <a:gd name="T41" fmla="*/ 17 h 65"/>
                <a:gd name="T42" fmla="*/ 34 w 74"/>
                <a:gd name="T43" fmla="*/ 16 h 65"/>
                <a:gd name="T44" fmla="*/ 35 w 74"/>
                <a:gd name="T45" fmla="*/ 16 h 65"/>
                <a:gd name="T46" fmla="*/ 40 w 74"/>
                <a:gd name="T47" fmla="*/ 16 h 65"/>
                <a:gd name="T48" fmla="*/ 41 w 74"/>
                <a:gd name="T49"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65">
                  <a:moveTo>
                    <a:pt x="0" y="65"/>
                  </a:moveTo>
                  <a:cubicBezTo>
                    <a:pt x="0" y="65"/>
                    <a:pt x="0" y="65"/>
                    <a:pt x="0" y="65"/>
                  </a:cubicBezTo>
                  <a:cubicBezTo>
                    <a:pt x="74" y="65"/>
                    <a:pt x="74" y="65"/>
                    <a:pt x="74" y="65"/>
                  </a:cubicBezTo>
                  <a:cubicBezTo>
                    <a:pt x="37" y="0"/>
                    <a:pt x="37" y="0"/>
                    <a:pt x="37" y="0"/>
                  </a:cubicBezTo>
                  <a:lnTo>
                    <a:pt x="0" y="65"/>
                  </a:lnTo>
                  <a:close/>
                  <a:moveTo>
                    <a:pt x="41" y="59"/>
                  </a:moveTo>
                  <a:cubicBezTo>
                    <a:pt x="41" y="59"/>
                    <a:pt x="40" y="60"/>
                    <a:pt x="40" y="60"/>
                  </a:cubicBezTo>
                  <a:cubicBezTo>
                    <a:pt x="35" y="60"/>
                    <a:pt x="35" y="60"/>
                    <a:pt x="35" y="60"/>
                  </a:cubicBezTo>
                  <a:cubicBezTo>
                    <a:pt x="34" y="60"/>
                    <a:pt x="34" y="59"/>
                    <a:pt x="34" y="59"/>
                  </a:cubicBezTo>
                  <a:cubicBezTo>
                    <a:pt x="34" y="53"/>
                    <a:pt x="34" y="53"/>
                    <a:pt x="34" y="53"/>
                  </a:cubicBezTo>
                  <a:cubicBezTo>
                    <a:pt x="34" y="52"/>
                    <a:pt x="34" y="52"/>
                    <a:pt x="35" y="52"/>
                  </a:cubicBezTo>
                  <a:cubicBezTo>
                    <a:pt x="40" y="52"/>
                    <a:pt x="40" y="52"/>
                    <a:pt x="40" y="52"/>
                  </a:cubicBezTo>
                  <a:cubicBezTo>
                    <a:pt x="40" y="52"/>
                    <a:pt x="41" y="52"/>
                    <a:pt x="41" y="53"/>
                  </a:cubicBezTo>
                  <a:lnTo>
                    <a:pt x="41" y="59"/>
                  </a:lnTo>
                  <a:close/>
                  <a:moveTo>
                    <a:pt x="41" y="16"/>
                  </a:moveTo>
                  <a:cubicBezTo>
                    <a:pt x="41" y="17"/>
                    <a:pt x="41" y="17"/>
                    <a:pt x="41" y="17"/>
                  </a:cubicBezTo>
                  <a:cubicBezTo>
                    <a:pt x="40" y="48"/>
                    <a:pt x="40" y="48"/>
                    <a:pt x="40" y="48"/>
                  </a:cubicBezTo>
                  <a:cubicBezTo>
                    <a:pt x="40" y="48"/>
                    <a:pt x="40" y="49"/>
                    <a:pt x="39" y="49"/>
                  </a:cubicBezTo>
                  <a:cubicBezTo>
                    <a:pt x="36" y="49"/>
                    <a:pt x="36" y="49"/>
                    <a:pt x="36" y="49"/>
                  </a:cubicBezTo>
                  <a:cubicBezTo>
                    <a:pt x="35" y="49"/>
                    <a:pt x="34" y="48"/>
                    <a:pt x="34" y="48"/>
                  </a:cubicBezTo>
                  <a:cubicBezTo>
                    <a:pt x="33" y="17"/>
                    <a:pt x="33" y="17"/>
                    <a:pt x="33" y="17"/>
                  </a:cubicBezTo>
                  <a:cubicBezTo>
                    <a:pt x="33" y="17"/>
                    <a:pt x="34" y="17"/>
                    <a:pt x="34" y="16"/>
                  </a:cubicBezTo>
                  <a:cubicBezTo>
                    <a:pt x="34" y="16"/>
                    <a:pt x="35" y="16"/>
                    <a:pt x="35" y="16"/>
                  </a:cubicBezTo>
                  <a:cubicBezTo>
                    <a:pt x="40" y="16"/>
                    <a:pt x="40" y="16"/>
                    <a:pt x="40" y="16"/>
                  </a:cubicBezTo>
                  <a:cubicBezTo>
                    <a:pt x="40" y="16"/>
                    <a:pt x="40" y="16"/>
                    <a:pt x="41" y="16"/>
                  </a:cubicBezTo>
                  <a:close/>
                </a:path>
              </a:pathLst>
            </a:custGeom>
            <a:solidFill>
              <a:schemeClr val="bg1"/>
            </a:solidFill>
            <a:ln>
              <a:noFill/>
            </a:ln>
          </p:spPr>
          <p:txBody>
            <a:bodyPr lIns="51435" tIns="25718" rIns="51435" bIns="25718"/>
            <a:lstStyle/>
            <a:p>
              <a:pPr>
                <a:defRPr/>
              </a:pPr>
              <a:endParaRPr lang="en-GB" sz="1013" dirty="0"/>
            </a:p>
          </p:txBody>
        </p:sp>
      </p:grpSp>
      <p:sp>
        <p:nvSpPr>
          <p:cNvPr id="51214" name="TextBox 5">
            <a:extLst>
              <a:ext uri="{FF2B5EF4-FFF2-40B4-BE49-F238E27FC236}">
                <a16:creationId xmlns:a16="http://schemas.microsoft.com/office/drawing/2014/main" id="{5B92DEB0-6E32-47D5-A17D-D256C83CE1AD}"/>
              </a:ext>
            </a:extLst>
          </p:cNvPr>
          <p:cNvSpPr txBox="1">
            <a:spLocks noChangeArrowheads="1"/>
          </p:cNvSpPr>
          <p:nvPr/>
        </p:nvSpPr>
        <p:spPr bwMode="auto">
          <a:xfrm>
            <a:off x="1619672" y="1635126"/>
            <a:ext cx="33843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18"/>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5pPr>
            <a:lvl6pPr marL="25146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6pPr>
            <a:lvl7pPr marL="29718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7pPr>
            <a:lvl8pPr marL="34290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8pPr>
            <a:lvl9pPr marL="38862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9pPr>
          </a:lstStyle>
          <a:p>
            <a:pPr eaLnBrk="1" hangingPunct="1">
              <a:spcBef>
                <a:spcPct val="0"/>
              </a:spcBef>
              <a:buClr>
                <a:schemeClr val="tx1"/>
              </a:buClr>
              <a:buFontTx/>
              <a:buNone/>
            </a:pPr>
            <a:r>
              <a:rPr lang="cs-CZ" altLang="en-US" sz="1400" b="1" dirty="0">
                <a:solidFill>
                  <a:schemeClr val="tx1"/>
                </a:solidFill>
                <a:latin typeface="Arial" panose="020B0604020202020204" pitchFamily="34" charset="0"/>
              </a:rPr>
              <a:t>Delší  setrvání  v remisi </a:t>
            </a:r>
            <a:r>
              <a:rPr lang="en-US" altLang="en-US" sz="1400" b="1" dirty="0">
                <a:solidFill>
                  <a:schemeClr val="tx1"/>
                </a:solidFill>
                <a:latin typeface="Arial" panose="020B0604020202020204" pitchFamily="34" charset="0"/>
              </a:rPr>
              <a:t> </a:t>
            </a:r>
            <a:r>
              <a:rPr lang="en-US" altLang="en-US" sz="1400" dirty="0">
                <a:solidFill>
                  <a:schemeClr val="tx1"/>
                </a:solidFill>
                <a:latin typeface="Arial" panose="020B0604020202020204" pitchFamily="34" charset="0"/>
              </a:rPr>
              <a:t>(</a:t>
            </a:r>
            <a:r>
              <a:rPr lang="en-GB" altLang="cs-CZ" sz="1400" i="1" dirty="0">
                <a:solidFill>
                  <a:schemeClr val="tx1"/>
                </a:solidFill>
                <a:latin typeface="Arial" panose="020B0604020202020204" pitchFamily="34" charset="0"/>
              </a:rPr>
              <a:t>P </a:t>
            </a:r>
            <a:r>
              <a:rPr lang="en-US" altLang="en-US" sz="1400" dirty="0">
                <a:solidFill>
                  <a:schemeClr val="tx1"/>
                </a:solidFill>
                <a:latin typeface="Arial" panose="020B0604020202020204" pitchFamily="34" charset="0"/>
              </a:rPr>
              <a:t>&lt; 0.001)</a:t>
            </a:r>
            <a:r>
              <a:rPr lang="cs-CZ" altLang="en-US" sz="1400" dirty="0">
                <a:solidFill>
                  <a:schemeClr val="tx1"/>
                </a:solidFill>
                <a:latin typeface="Arial" panose="020B0604020202020204" pitchFamily="34" charset="0"/>
              </a:rPr>
              <a:t> a delší doba do prvního </a:t>
            </a:r>
            <a:r>
              <a:rPr lang="cs-CZ" altLang="en-US" sz="1400" dirty="0" err="1">
                <a:solidFill>
                  <a:schemeClr val="tx1"/>
                </a:solidFill>
                <a:latin typeface="Arial" panose="020B0604020202020204" pitchFamily="34" charset="0"/>
              </a:rPr>
              <a:t>relapsu</a:t>
            </a:r>
            <a:r>
              <a:rPr lang="cs-CZ" altLang="en-US" sz="1400" dirty="0">
                <a:solidFill>
                  <a:schemeClr val="tx1"/>
                </a:solidFill>
                <a:latin typeface="Arial" panose="020B0604020202020204" pitchFamily="34" charset="0"/>
              </a:rPr>
              <a:t> </a:t>
            </a:r>
            <a:r>
              <a:rPr lang="en-US" altLang="en-US" sz="1400" b="1" dirty="0">
                <a:solidFill>
                  <a:schemeClr val="tx1"/>
                </a:solidFill>
                <a:latin typeface="Arial" panose="020B0604020202020204" pitchFamily="34" charset="0"/>
              </a:rPr>
              <a:t> </a:t>
            </a:r>
            <a:r>
              <a:rPr lang="en-US" altLang="en-US" sz="1400" dirty="0">
                <a:solidFill>
                  <a:schemeClr val="tx1"/>
                </a:solidFill>
                <a:latin typeface="Arial" panose="020B0604020202020204" pitchFamily="34" charset="0"/>
              </a:rPr>
              <a:t>(</a:t>
            </a:r>
            <a:r>
              <a:rPr lang="en-GB" altLang="cs-CZ" sz="1400" i="1" dirty="0">
                <a:solidFill>
                  <a:schemeClr val="tx1"/>
                </a:solidFill>
                <a:latin typeface="Arial" panose="020B0604020202020204" pitchFamily="34" charset="0"/>
              </a:rPr>
              <a:t>P </a:t>
            </a:r>
            <a:r>
              <a:rPr lang="en-US" altLang="en-US" sz="1400" dirty="0">
                <a:solidFill>
                  <a:schemeClr val="tx1"/>
                </a:solidFill>
                <a:latin typeface="Arial" panose="020B0604020202020204" pitchFamily="34" charset="0"/>
              </a:rPr>
              <a:t>&lt; 0.001)</a:t>
            </a:r>
            <a:r>
              <a:rPr lang="cs-CZ" altLang="en-US" sz="1400" dirty="0">
                <a:solidFill>
                  <a:schemeClr val="tx1"/>
                </a:solidFill>
                <a:latin typeface="Arial" panose="020B0604020202020204" pitchFamily="34" charset="0"/>
              </a:rPr>
              <a:t> s </a:t>
            </a:r>
            <a:r>
              <a:rPr lang="cs-CZ" altLang="en-US" sz="1400" dirty="0" err="1">
                <a:solidFill>
                  <a:schemeClr val="tx1"/>
                </a:solidFill>
                <a:latin typeface="Arial" panose="020B0604020202020204" pitchFamily="34" charset="0"/>
              </a:rPr>
              <a:t>mepolizumabem</a:t>
            </a:r>
            <a:r>
              <a:rPr lang="cs-CZ" altLang="en-US" sz="1400" dirty="0">
                <a:solidFill>
                  <a:schemeClr val="tx1"/>
                </a:solidFill>
                <a:latin typeface="Arial" panose="020B0604020202020204" pitchFamily="34" charset="0"/>
              </a:rPr>
              <a:t> </a:t>
            </a:r>
            <a:r>
              <a:rPr lang="cs-CZ" altLang="en-US" sz="1400" dirty="0" err="1">
                <a:solidFill>
                  <a:schemeClr val="tx1"/>
                </a:solidFill>
                <a:latin typeface="Arial" panose="020B0604020202020204" pitchFamily="34" charset="0"/>
              </a:rPr>
              <a:t>vs.placebo</a:t>
            </a:r>
            <a:endParaRPr lang="en-US" altLang="en-US" sz="1400" dirty="0">
              <a:solidFill>
                <a:schemeClr val="tx1"/>
              </a:solidFill>
              <a:latin typeface="Arial" panose="020B0604020202020204" pitchFamily="34" charset="0"/>
            </a:endParaRPr>
          </a:p>
          <a:p>
            <a:pPr eaLnBrk="1" hangingPunct="1">
              <a:spcBef>
                <a:spcPct val="0"/>
              </a:spcBef>
              <a:buClr>
                <a:schemeClr val="tx1"/>
              </a:buClr>
              <a:buFontTx/>
              <a:buNone/>
            </a:pPr>
            <a:endParaRPr lang="en-US" altLang="cs-CZ" sz="1400" dirty="0">
              <a:solidFill>
                <a:schemeClr val="tx1"/>
              </a:solidFill>
              <a:latin typeface="Arial" panose="020B0604020202020204" pitchFamily="34" charset="0"/>
            </a:endParaRPr>
          </a:p>
        </p:txBody>
      </p:sp>
      <p:sp>
        <p:nvSpPr>
          <p:cNvPr id="8" name="TextBox 7">
            <a:extLst>
              <a:ext uri="{FF2B5EF4-FFF2-40B4-BE49-F238E27FC236}">
                <a16:creationId xmlns:a16="http://schemas.microsoft.com/office/drawing/2014/main" id="{B8492244-3006-4C3E-98A2-97CC9E74F834}"/>
              </a:ext>
            </a:extLst>
          </p:cNvPr>
          <p:cNvSpPr txBox="1"/>
          <p:nvPr/>
        </p:nvSpPr>
        <p:spPr>
          <a:xfrm>
            <a:off x="1691680" y="3501008"/>
            <a:ext cx="3240360" cy="954107"/>
          </a:xfrm>
          <a:prstGeom prst="rect">
            <a:avLst/>
          </a:prstGeom>
          <a:noFill/>
        </p:spPr>
        <p:txBody>
          <a:bodyPr wrap="square">
            <a:spAutoFit/>
          </a:bodyPr>
          <a:lstStyle/>
          <a:p>
            <a:pPr>
              <a:spcAft>
                <a:spcPts val="338"/>
              </a:spcAft>
              <a:buClr>
                <a:schemeClr val="tx1"/>
              </a:buClr>
              <a:defRPr/>
            </a:pPr>
            <a:r>
              <a:rPr lang="cs-CZ" altLang="en-US" sz="1400" b="1" dirty="0">
                <a:latin typeface="Arial" panose="020B0604020202020204" pitchFamily="34" charset="0"/>
                <a:cs typeface="Arial" panose="020B0604020202020204" pitchFamily="34" charset="0"/>
              </a:rPr>
              <a:t>Nižší průměrná dávka OCS v průběhu 48.-52. týdne na </a:t>
            </a:r>
            <a:r>
              <a:rPr lang="cs-CZ" altLang="en-US" sz="1400" b="1" dirty="0" err="1">
                <a:latin typeface="Arial" panose="020B0604020202020204" pitchFamily="34" charset="0"/>
                <a:cs typeface="Arial" panose="020B0604020202020204" pitchFamily="34" charset="0"/>
              </a:rPr>
              <a:t>mepolizumabu</a:t>
            </a:r>
            <a:r>
              <a:rPr lang="cs-CZ" altLang="en-US" sz="1400" b="1" dirty="0">
                <a:latin typeface="Arial" panose="020B0604020202020204" pitchFamily="34" charset="0"/>
                <a:cs typeface="Arial" panose="020B0604020202020204" pitchFamily="34" charset="0"/>
              </a:rPr>
              <a:t> </a:t>
            </a:r>
            <a:r>
              <a:rPr lang="cs-CZ" altLang="en-US" sz="1400" b="1" dirty="0" err="1">
                <a:latin typeface="Arial" panose="020B0604020202020204" pitchFamily="34" charset="0"/>
                <a:cs typeface="Arial" panose="020B0604020202020204" pitchFamily="34" charset="0"/>
              </a:rPr>
              <a:t>vs</a:t>
            </a:r>
            <a:r>
              <a:rPr lang="cs-CZ" altLang="en-US" sz="1400" b="1" dirty="0">
                <a:latin typeface="Arial" panose="020B0604020202020204" pitchFamily="34" charset="0"/>
                <a:cs typeface="Arial" panose="020B0604020202020204" pitchFamily="34" charset="0"/>
              </a:rPr>
              <a:t> placebo </a:t>
            </a:r>
            <a:r>
              <a:rPr lang="en-GB" altLang="en-US" sz="1400"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P</a:t>
            </a:r>
            <a:r>
              <a:rPr lang="en-US" sz="1400" dirty="0">
                <a:latin typeface="Arial" panose="020B0604020202020204" pitchFamily="34" charset="0"/>
                <a:cs typeface="Arial" panose="020B0604020202020204" pitchFamily="34" charset="0"/>
              </a:rPr>
              <a:t> </a:t>
            </a:r>
            <a:r>
              <a:rPr lang="en-GB" altLang="en-US" sz="1400" dirty="0">
                <a:latin typeface="Arial" panose="020B0604020202020204" pitchFamily="34" charset="0"/>
                <a:cs typeface="Arial" panose="020B0604020202020204" pitchFamily="34" charset="0"/>
              </a:rPr>
              <a:t>&lt; 0.001)</a:t>
            </a:r>
            <a:endParaRPr lang="en-US" altLang="en-US" sz="1400" kern="0" dirty="0">
              <a:latin typeface="Arial" panose="020B0604020202020204" pitchFamily="34" charset="0"/>
              <a:ea typeface="Georgia" charset="0"/>
              <a:cs typeface="Arial" panose="020B0604020202020204" pitchFamily="34" charset="0"/>
            </a:endParaRPr>
          </a:p>
        </p:txBody>
      </p:sp>
      <p:sp>
        <p:nvSpPr>
          <p:cNvPr id="51216" name="TextBox 35">
            <a:extLst>
              <a:ext uri="{FF2B5EF4-FFF2-40B4-BE49-F238E27FC236}">
                <a16:creationId xmlns:a16="http://schemas.microsoft.com/office/drawing/2014/main" id="{4FAB672F-DE94-4A3F-886E-8E25DE6EB15C}"/>
              </a:ext>
            </a:extLst>
          </p:cNvPr>
          <p:cNvSpPr txBox="1">
            <a:spLocks noChangeArrowheads="1"/>
          </p:cNvSpPr>
          <p:nvPr/>
        </p:nvSpPr>
        <p:spPr bwMode="auto">
          <a:xfrm>
            <a:off x="1763688" y="4581128"/>
            <a:ext cx="3600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18"/>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5pPr>
            <a:lvl6pPr marL="25146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6pPr>
            <a:lvl7pPr marL="29718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7pPr>
            <a:lvl8pPr marL="34290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8pPr>
            <a:lvl9pPr marL="38862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9pPr>
          </a:lstStyle>
          <a:p>
            <a:pPr>
              <a:spcBef>
                <a:spcPts val="900"/>
              </a:spcBef>
              <a:spcAft>
                <a:spcPts val="900"/>
              </a:spcAft>
              <a:buClr>
                <a:schemeClr val="tx1"/>
              </a:buClr>
              <a:buNone/>
            </a:pPr>
            <a:r>
              <a:rPr lang="cs-CZ" altLang="en-US" sz="1400" dirty="0">
                <a:solidFill>
                  <a:schemeClr val="tx1"/>
                </a:solidFill>
                <a:latin typeface="Arial" panose="020B0604020202020204" pitchFamily="34" charset="0"/>
              </a:rPr>
              <a:t>Nejčastější </a:t>
            </a:r>
            <a:r>
              <a:rPr lang="cs-CZ" altLang="en-US" sz="1400" dirty="0" err="1">
                <a:solidFill>
                  <a:schemeClr val="tx1"/>
                </a:solidFill>
                <a:latin typeface="Arial" panose="020B0604020202020204" pitchFamily="34" charset="0"/>
              </a:rPr>
              <a:t>AEs</a:t>
            </a:r>
            <a:r>
              <a:rPr lang="cs-CZ" altLang="en-US" sz="1400" dirty="0">
                <a:solidFill>
                  <a:schemeClr val="tx1"/>
                </a:solidFill>
                <a:latin typeface="Arial" panose="020B0604020202020204" pitchFamily="34" charset="0"/>
              </a:rPr>
              <a:t> byly bolesti hlavy, </a:t>
            </a:r>
            <a:r>
              <a:rPr lang="cs-CZ" altLang="en-US" sz="1400" dirty="0" err="1">
                <a:solidFill>
                  <a:schemeClr val="tx1"/>
                </a:solidFill>
                <a:latin typeface="Arial" panose="020B0604020202020204" pitchFamily="34" charset="0"/>
              </a:rPr>
              <a:t>nasofaryngitis</a:t>
            </a:r>
            <a:r>
              <a:rPr lang="cs-CZ" altLang="en-US" sz="1400" dirty="0">
                <a:solidFill>
                  <a:schemeClr val="tx1"/>
                </a:solidFill>
                <a:latin typeface="Arial" panose="020B0604020202020204" pitchFamily="34" charset="0"/>
              </a:rPr>
              <a:t>, </a:t>
            </a:r>
            <a:r>
              <a:rPr lang="en-US" altLang="en-US" sz="1400" b="1" dirty="0">
                <a:solidFill>
                  <a:schemeClr val="tx1"/>
                </a:solidFill>
                <a:latin typeface="Arial" panose="020B0604020202020204" pitchFamily="34" charset="0"/>
              </a:rPr>
              <a:t> art</a:t>
            </a:r>
            <a:r>
              <a:rPr lang="cs-CZ" altLang="en-US" sz="1400" b="1" dirty="0">
                <a:solidFill>
                  <a:schemeClr val="tx1"/>
                </a:solidFill>
                <a:latin typeface="Arial" panose="020B0604020202020204" pitchFamily="34" charset="0"/>
              </a:rPr>
              <a:t>r</a:t>
            </a:r>
            <a:r>
              <a:rPr lang="en-US" altLang="en-US" sz="1400" b="1" dirty="0" err="1">
                <a:solidFill>
                  <a:schemeClr val="tx1"/>
                </a:solidFill>
                <a:latin typeface="Arial" panose="020B0604020202020204" pitchFamily="34" charset="0"/>
              </a:rPr>
              <a:t>algi</a:t>
            </a:r>
            <a:r>
              <a:rPr lang="cs-CZ" altLang="en-US" sz="1400" b="1" dirty="0">
                <a:solidFill>
                  <a:schemeClr val="tx1"/>
                </a:solidFill>
                <a:latin typeface="Arial" panose="020B0604020202020204" pitchFamily="34" charset="0"/>
              </a:rPr>
              <a:t>e,</a:t>
            </a:r>
            <a:r>
              <a:rPr lang="en-US" altLang="en-US" sz="1400" b="1" dirty="0">
                <a:solidFill>
                  <a:schemeClr val="tx1"/>
                </a:solidFill>
                <a:latin typeface="Arial" panose="020B0604020202020204" pitchFamily="34" charset="0"/>
              </a:rPr>
              <a:t> sinusitis</a:t>
            </a:r>
            <a:r>
              <a:rPr lang="cs-CZ" altLang="en-US" sz="1400" b="1" dirty="0">
                <a:solidFill>
                  <a:schemeClr val="tx1"/>
                </a:solidFill>
                <a:latin typeface="Arial" panose="020B0604020202020204" pitchFamily="34" charset="0"/>
              </a:rPr>
              <a:t> a </a:t>
            </a:r>
            <a:r>
              <a:rPr lang="cs-CZ" altLang="en-US" sz="1400" b="1" dirty="0" err="1">
                <a:solidFill>
                  <a:schemeClr val="tx1"/>
                </a:solidFill>
                <a:latin typeface="Arial" panose="020B0604020202020204" pitchFamily="34" charset="0"/>
              </a:rPr>
              <a:t>inf.HCD</a:t>
            </a:r>
            <a:r>
              <a:rPr lang="en-US" altLang="en-US" sz="1400" dirty="0">
                <a:solidFill>
                  <a:schemeClr val="tx1"/>
                </a:solidFill>
                <a:latin typeface="Arial" panose="020B0604020202020204" pitchFamily="34" charset="0"/>
              </a:rPr>
              <a:t>. </a:t>
            </a:r>
            <a:r>
              <a:rPr lang="cs-CZ" altLang="en-US" sz="1400" dirty="0">
                <a:solidFill>
                  <a:schemeClr val="tx1"/>
                </a:solidFill>
                <a:latin typeface="Arial" panose="020B0604020202020204" pitchFamily="34" charset="0"/>
              </a:rPr>
              <a:t> Počet závažných AES v souvislosti s léčbou byl nízký ( 4%) </a:t>
            </a:r>
            <a:r>
              <a:rPr lang="en-US" altLang="en-US" sz="1400" dirty="0">
                <a:solidFill>
                  <a:schemeClr val="tx1"/>
                </a:solidFill>
                <a:latin typeface="Arial" panose="020B0604020202020204" pitchFamily="34" charset="0"/>
              </a:rPr>
              <a:t>. </a:t>
            </a:r>
            <a:r>
              <a:rPr lang="cs-CZ" altLang="en-US" sz="1400" dirty="0">
                <a:solidFill>
                  <a:schemeClr val="tx1"/>
                </a:solidFill>
                <a:latin typeface="Arial" panose="020B0604020202020204" pitchFamily="34" charset="0"/>
              </a:rPr>
              <a:t>Nebyla pozorována žádná nová bezpečnostní rizika </a:t>
            </a:r>
            <a:endParaRPr lang="en-US" altLang="en-US" sz="1400" dirty="0">
              <a:solidFill>
                <a:schemeClr val="tx1"/>
              </a:solidFill>
              <a:latin typeface="Arial" panose="020B0604020202020204" pitchFamily="34" charset="0"/>
            </a:endParaRPr>
          </a:p>
        </p:txBody>
      </p:sp>
      <p:sp>
        <p:nvSpPr>
          <p:cNvPr id="51217" name="TextBox 36">
            <a:extLst>
              <a:ext uri="{FF2B5EF4-FFF2-40B4-BE49-F238E27FC236}">
                <a16:creationId xmlns:a16="http://schemas.microsoft.com/office/drawing/2014/main" id="{94BE9984-53B5-4DA1-901F-CB6C91C571AB}"/>
              </a:ext>
            </a:extLst>
          </p:cNvPr>
          <p:cNvSpPr txBox="1">
            <a:spLocks noChangeArrowheads="1"/>
          </p:cNvSpPr>
          <p:nvPr/>
        </p:nvSpPr>
        <p:spPr bwMode="auto">
          <a:xfrm>
            <a:off x="1622532" y="1168400"/>
            <a:ext cx="1509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2"/>
              </a:buClr>
              <a:buFont typeface="Arial" panose="020B0604020202020204" pitchFamily="34" charset="0"/>
              <a:buChar char="•"/>
              <a:defRPr>
                <a:solidFill>
                  <a:srgbClr val="262626"/>
                </a:solidFill>
                <a:latin typeface="Gill Sans MT" panose="020B0502020104020203" pitchFamily="34" charset="-18"/>
              </a:defRPr>
            </a:lvl1pPr>
            <a:lvl2pPr marL="742950" indent="-28575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2pPr>
            <a:lvl3pPr marL="11430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3pPr>
            <a:lvl4pPr marL="16002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4pPr>
            <a:lvl5pPr marL="2057400" indent="-228600">
              <a:spcBef>
                <a:spcPts val="1000"/>
              </a:spcBef>
              <a:buClr>
                <a:schemeClr val="accent2"/>
              </a:buClr>
              <a:buFont typeface="Arial" panose="020B0604020202020204" pitchFamily="34" charset="0"/>
              <a:buChar char="•"/>
              <a:defRPr sz="1600">
                <a:solidFill>
                  <a:srgbClr val="262626"/>
                </a:solidFill>
                <a:latin typeface="Gill Sans MT" panose="020B0502020104020203" pitchFamily="34" charset="-18"/>
              </a:defRPr>
            </a:lvl5pPr>
            <a:lvl6pPr marL="25146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6pPr>
            <a:lvl7pPr marL="29718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7pPr>
            <a:lvl8pPr marL="34290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8pPr>
            <a:lvl9pPr marL="3886200" indent="-228600" defTabSz="457200" fontAlgn="base">
              <a:spcBef>
                <a:spcPts val="1000"/>
              </a:spcBef>
              <a:spcAft>
                <a:spcPct val="0"/>
              </a:spcAft>
              <a:buClr>
                <a:schemeClr val="accent2"/>
              </a:buClr>
              <a:buFont typeface="Arial" panose="020B0604020202020204" pitchFamily="34" charset="0"/>
              <a:buChar char="•"/>
              <a:defRPr sz="1600">
                <a:solidFill>
                  <a:srgbClr val="262626"/>
                </a:solidFill>
                <a:latin typeface="Gill Sans MT" panose="020B0502020104020203" pitchFamily="34" charset="-18"/>
              </a:defRPr>
            </a:lvl9pPr>
          </a:lstStyle>
          <a:p>
            <a:pPr eaLnBrk="1" hangingPunct="1">
              <a:spcBef>
                <a:spcPct val="0"/>
              </a:spcBef>
              <a:buClrTx/>
              <a:buFontTx/>
              <a:buNone/>
            </a:pPr>
            <a:r>
              <a:rPr lang="cs-CZ" altLang="cs-CZ" b="1" dirty="0">
                <a:solidFill>
                  <a:srgbClr val="009242"/>
                </a:solidFill>
                <a:latin typeface="Arial" panose="020B0604020202020204" pitchFamily="34" charset="0"/>
              </a:rPr>
              <a:t>VÝSLEDKY</a:t>
            </a:r>
            <a:endParaRPr lang="en-US" altLang="cs-CZ" b="1" baseline="30000" dirty="0">
              <a:solidFill>
                <a:srgbClr val="009242"/>
              </a:solidFill>
              <a:latin typeface="Arial" panose="020B0604020202020204" pitchFamily="34" charset="0"/>
            </a:endParaRPr>
          </a:p>
        </p:txBody>
      </p:sp>
      <p:grpSp>
        <p:nvGrpSpPr>
          <p:cNvPr id="22" name="Group 4">
            <a:extLst>
              <a:ext uri="{FF2B5EF4-FFF2-40B4-BE49-F238E27FC236}">
                <a16:creationId xmlns:a16="http://schemas.microsoft.com/office/drawing/2014/main" id="{0E4CA305-D880-432E-8D50-B871E0AA08B5}"/>
              </a:ext>
            </a:extLst>
          </p:cNvPr>
          <p:cNvGrpSpPr>
            <a:grpSpLocks/>
          </p:cNvGrpSpPr>
          <p:nvPr/>
        </p:nvGrpSpPr>
        <p:grpSpPr bwMode="auto">
          <a:xfrm>
            <a:off x="5076057" y="1801142"/>
            <a:ext cx="3804139" cy="3933130"/>
            <a:chOff x="121223" y="1527883"/>
            <a:chExt cx="5071947" cy="2950156"/>
          </a:xfrm>
        </p:grpSpPr>
        <p:sp>
          <p:nvSpPr>
            <p:cNvPr id="24" name="TextBox 22">
              <a:extLst>
                <a:ext uri="{FF2B5EF4-FFF2-40B4-BE49-F238E27FC236}">
                  <a16:creationId xmlns:a16="http://schemas.microsoft.com/office/drawing/2014/main" id="{DAF7DE9F-246D-48B1-BA64-0EBFF2A3CD75}"/>
                </a:ext>
              </a:extLst>
            </p:cNvPr>
            <p:cNvSpPr txBox="1"/>
            <p:nvPr/>
          </p:nvSpPr>
          <p:spPr>
            <a:xfrm>
              <a:off x="121223" y="4045183"/>
              <a:ext cx="1248080" cy="432856"/>
            </a:xfrm>
            <a:prstGeom prst="rect">
              <a:avLst/>
            </a:prstGeom>
            <a:noFill/>
          </p:spPr>
          <p:txBody>
            <a:bodyPr wrap="square">
              <a:spAutoFit/>
            </a:bodyPr>
            <a:lstStyle/>
            <a:p>
              <a:pPr>
                <a:defRPr/>
              </a:pPr>
              <a:r>
                <a:rPr lang="en-US" sz="1050" b="1" dirty="0">
                  <a:latin typeface="+mj-lt"/>
                </a:rPr>
                <a:t>No. at Risk</a:t>
              </a:r>
            </a:p>
            <a:p>
              <a:pPr>
                <a:defRPr/>
              </a:pPr>
              <a:r>
                <a:rPr lang="en-US" sz="1050" dirty="0">
                  <a:solidFill>
                    <a:srgbClr val="A19A84"/>
                  </a:solidFill>
                  <a:latin typeface="+mj-lt"/>
                </a:rPr>
                <a:t>Placebo</a:t>
              </a:r>
            </a:p>
            <a:p>
              <a:pPr>
                <a:defRPr/>
              </a:pPr>
              <a:r>
                <a:rPr lang="en-US" sz="1050" dirty="0">
                  <a:solidFill>
                    <a:srgbClr val="C00000"/>
                  </a:solidFill>
                  <a:latin typeface="+mj-lt"/>
                </a:rPr>
                <a:t>Mepolizumab</a:t>
              </a:r>
            </a:p>
          </p:txBody>
        </p:sp>
        <p:sp>
          <p:nvSpPr>
            <p:cNvPr id="25" name="TextBox 23">
              <a:extLst>
                <a:ext uri="{FF2B5EF4-FFF2-40B4-BE49-F238E27FC236}">
                  <a16:creationId xmlns:a16="http://schemas.microsoft.com/office/drawing/2014/main" id="{129D3B68-FF11-4BE1-A1AA-77C95F26C25E}"/>
                </a:ext>
              </a:extLst>
            </p:cNvPr>
            <p:cNvSpPr txBox="1"/>
            <p:nvPr/>
          </p:nvSpPr>
          <p:spPr>
            <a:xfrm>
              <a:off x="1230766" y="4173728"/>
              <a:ext cx="387267" cy="259714"/>
            </a:xfrm>
            <a:prstGeom prst="rect">
              <a:avLst/>
            </a:prstGeom>
            <a:noFill/>
          </p:spPr>
          <p:txBody>
            <a:bodyPr wrap="none">
              <a:spAutoFit/>
            </a:bodyPr>
            <a:lstStyle/>
            <a:p>
              <a:pPr>
                <a:defRPr/>
              </a:pPr>
              <a:r>
                <a:rPr lang="en-US" sz="825" dirty="0">
                  <a:latin typeface="+mj-lt"/>
                </a:rPr>
                <a:t>68</a:t>
              </a:r>
            </a:p>
            <a:p>
              <a:pPr>
                <a:defRPr/>
              </a:pPr>
              <a:r>
                <a:rPr lang="en-US" sz="825" dirty="0">
                  <a:latin typeface="+mj-lt"/>
                </a:rPr>
                <a:t>68</a:t>
              </a:r>
              <a:endParaRPr lang="en-US" sz="750" dirty="0">
                <a:latin typeface="+mj-lt"/>
              </a:endParaRPr>
            </a:p>
          </p:txBody>
        </p:sp>
        <p:sp>
          <p:nvSpPr>
            <p:cNvPr id="28" name="TextBox 24">
              <a:extLst>
                <a:ext uri="{FF2B5EF4-FFF2-40B4-BE49-F238E27FC236}">
                  <a16:creationId xmlns:a16="http://schemas.microsoft.com/office/drawing/2014/main" id="{E9092444-AA20-4012-BDB1-A11AFF58694E}"/>
                </a:ext>
              </a:extLst>
            </p:cNvPr>
            <p:cNvSpPr txBox="1"/>
            <p:nvPr/>
          </p:nvSpPr>
          <p:spPr>
            <a:xfrm>
              <a:off x="2278464" y="4158248"/>
              <a:ext cx="387267" cy="259714"/>
            </a:xfrm>
            <a:prstGeom prst="rect">
              <a:avLst/>
            </a:prstGeom>
            <a:noFill/>
          </p:spPr>
          <p:txBody>
            <a:bodyPr wrap="none">
              <a:spAutoFit/>
            </a:bodyPr>
            <a:lstStyle/>
            <a:p>
              <a:pPr>
                <a:defRPr/>
              </a:pPr>
              <a:r>
                <a:rPr lang="en-US" sz="825" dirty="0">
                  <a:latin typeface="+mj-lt"/>
                </a:rPr>
                <a:t>33</a:t>
              </a:r>
            </a:p>
            <a:p>
              <a:pPr>
                <a:defRPr/>
              </a:pPr>
              <a:r>
                <a:rPr lang="en-US" sz="825" dirty="0">
                  <a:latin typeface="+mj-lt"/>
                </a:rPr>
                <a:t>55</a:t>
              </a:r>
              <a:endParaRPr lang="en-US" sz="788" dirty="0">
                <a:latin typeface="+mj-lt"/>
              </a:endParaRPr>
            </a:p>
          </p:txBody>
        </p:sp>
        <p:sp>
          <p:nvSpPr>
            <p:cNvPr id="29" name="TextBox 25">
              <a:extLst>
                <a:ext uri="{FF2B5EF4-FFF2-40B4-BE49-F238E27FC236}">
                  <a16:creationId xmlns:a16="http://schemas.microsoft.com/office/drawing/2014/main" id="{2F4D6B99-E0B8-4140-BCCF-F69BAE7BBDA4}"/>
                </a:ext>
              </a:extLst>
            </p:cNvPr>
            <p:cNvSpPr txBox="1"/>
            <p:nvPr/>
          </p:nvSpPr>
          <p:spPr>
            <a:xfrm>
              <a:off x="3281720" y="4158248"/>
              <a:ext cx="387267" cy="259714"/>
            </a:xfrm>
            <a:prstGeom prst="rect">
              <a:avLst/>
            </a:prstGeom>
            <a:noFill/>
          </p:spPr>
          <p:txBody>
            <a:bodyPr wrap="none">
              <a:spAutoFit/>
            </a:bodyPr>
            <a:lstStyle/>
            <a:p>
              <a:pPr>
                <a:defRPr/>
              </a:pPr>
              <a:r>
                <a:rPr lang="en-US" sz="825" dirty="0">
                  <a:latin typeface="+mj-lt"/>
                </a:rPr>
                <a:t>16</a:t>
              </a:r>
            </a:p>
            <a:p>
              <a:pPr>
                <a:defRPr/>
              </a:pPr>
              <a:r>
                <a:rPr lang="en-US" sz="825" dirty="0">
                  <a:latin typeface="+mj-lt"/>
                </a:rPr>
                <a:t>43</a:t>
              </a:r>
              <a:endParaRPr lang="en-US" sz="675" dirty="0">
                <a:latin typeface="+mj-lt"/>
              </a:endParaRPr>
            </a:p>
          </p:txBody>
        </p:sp>
        <p:sp>
          <p:nvSpPr>
            <p:cNvPr id="30" name="TextBox 26">
              <a:extLst>
                <a:ext uri="{FF2B5EF4-FFF2-40B4-BE49-F238E27FC236}">
                  <a16:creationId xmlns:a16="http://schemas.microsoft.com/office/drawing/2014/main" id="{4F72C4D7-81AD-4C24-A375-F1299773F4DE}"/>
                </a:ext>
              </a:extLst>
            </p:cNvPr>
            <p:cNvSpPr txBox="1"/>
            <p:nvPr/>
          </p:nvSpPr>
          <p:spPr>
            <a:xfrm>
              <a:off x="4610394" y="4158248"/>
              <a:ext cx="387267" cy="259714"/>
            </a:xfrm>
            <a:prstGeom prst="rect">
              <a:avLst/>
            </a:prstGeom>
            <a:noFill/>
          </p:spPr>
          <p:txBody>
            <a:bodyPr wrap="none">
              <a:spAutoFit/>
            </a:bodyPr>
            <a:lstStyle/>
            <a:p>
              <a:pPr>
                <a:defRPr/>
              </a:pPr>
              <a:r>
                <a:rPr lang="en-US" sz="750" dirty="0">
                  <a:latin typeface="+mj-lt"/>
                </a:rPr>
                <a:t> </a:t>
              </a:r>
              <a:r>
                <a:rPr lang="en-US" sz="825" dirty="0">
                  <a:latin typeface="+mj-lt"/>
                </a:rPr>
                <a:t>9</a:t>
              </a:r>
            </a:p>
            <a:p>
              <a:pPr>
                <a:defRPr/>
              </a:pPr>
              <a:r>
                <a:rPr lang="en-US" sz="825" dirty="0">
                  <a:latin typeface="+mj-lt"/>
                </a:rPr>
                <a:t>25</a:t>
              </a:r>
              <a:endParaRPr lang="en-US" sz="675" dirty="0">
                <a:latin typeface="+mj-lt"/>
              </a:endParaRPr>
            </a:p>
          </p:txBody>
        </p:sp>
        <p:sp>
          <p:nvSpPr>
            <p:cNvPr id="31" name="Freeform 5">
              <a:extLst>
                <a:ext uri="{FF2B5EF4-FFF2-40B4-BE49-F238E27FC236}">
                  <a16:creationId xmlns:a16="http://schemas.microsoft.com/office/drawing/2014/main" id="{230AA426-30CF-428A-B5CB-1A521D2FED44}"/>
                </a:ext>
              </a:extLst>
            </p:cNvPr>
            <p:cNvSpPr>
              <a:spLocks/>
            </p:cNvSpPr>
            <p:nvPr/>
          </p:nvSpPr>
          <p:spPr bwMode="auto">
            <a:xfrm>
              <a:off x="1368871" y="1604091"/>
              <a:ext cx="46036" cy="2033800"/>
            </a:xfrm>
            <a:custGeom>
              <a:avLst/>
              <a:gdLst>
                <a:gd name="T0" fmla="*/ 0 h 1962"/>
                <a:gd name="T1" fmla="*/ 1962 h 1962"/>
                <a:gd name="T2" fmla="*/ 0 h 1962"/>
              </a:gdLst>
              <a:ahLst/>
              <a:cxnLst>
                <a:cxn ang="0">
                  <a:pos x="0" y="T0"/>
                </a:cxn>
                <a:cxn ang="0">
                  <a:pos x="0" y="T1"/>
                </a:cxn>
                <a:cxn ang="0">
                  <a:pos x="0" y="T2"/>
                </a:cxn>
              </a:cxnLst>
              <a:rect l="0" t="0" r="r" b="b"/>
              <a:pathLst>
                <a:path h="1962">
                  <a:moveTo>
                    <a:pt x="0" y="0"/>
                  </a:moveTo>
                  <a:lnTo>
                    <a:pt x="0" y="1962"/>
                  </a:lnTo>
                  <a:lnTo>
                    <a:pt x="0" y="0"/>
                  </a:lnTo>
                  <a:close/>
                </a:path>
              </a:pathLst>
            </a:custGeom>
            <a:solidFill>
              <a:srgbClr val="FFFFFF"/>
            </a:solidFill>
            <a:ln w="9525">
              <a:solidFill>
                <a:schemeClr val="bg1">
                  <a:lumMod val="85000"/>
                </a:schemeClr>
              </a:solidFill>
              <a:round/>
              <a:headEnd/>
              <a:tailEnd/>
            </a:ln>
          </p:spPr>
          <p:txBody>
            <a:bodyPr lIns="51435" tIns="25718" rIns="51435" bIns="25718"/>
            <a:lstStyle/>
            <a:p>
              <a:pPr>
                <a:defRPr/>
              </a:pPr>
              <a:endParaRPr lang="en-US" sz="675" dirty="0">
                <a:latin typeface="+mj-lt"/>
              </a:endParaRPr>
            </a:p>
          </p:txBody>
        </p:sp>
        <p:sp>
          <p:nvSpPr>
            <p:cNvPr id="32" name="Freeform 7">
              <a:extLst>
                <a:ext uri="{FF2B5EF4-FFF2-40B4-BE49-F238E27FC236}">
                  <a16:creationId xmlns:a16="http://schemas.microsoft.com/office/drawing/2014/main" id="{66291BAB-29DE-4600-B945-6FAB9E149BAA}"/>
                </a:ext>
              </a:extLst>
            </p:cNvPr>
            <p:cNvSpPr>
              <a:spLocks/>
            </p:cNvSpPr>
            <p:nvPr/>
          </p:nvSpPr>
          <p:spPr bwMode="auto">
            <a:xfrm>
              <a:off x="1341886" y="1611236"/>
              <a:ext cx="26986" cy="0"/>
            </a:xfrm>
            <a:custGeom>
              <a:avLst/>
              <a:gdLst>
                <a:gd name="T0" fmla="*/ 0 w 64"/>
                <a:gd name="T1" fmla="*/ 64 w 64"/>
                <a:gd name="T2" fmla="*/ 0 w 64"/>
              </a:gdLst>
              <a:ahLst/>
              <a:cxnLst>
                <a:cxn ang="0">
                  <a:pos x="T0" y="0"/>
                </a:cxn>
                <a:cxn ang="0">
                  <a:pos x="T1" y="0"/>
                </a:cxn>
                <a:cxn ang="0">
                  <a:pos x="T2" y="0"/>
                </a:cxn>
              </a:cxnLst>
              <a:rect l="0" t="0" r="r" b="b"/>
              <a:pathLst>
                <a:path w="64">
                  <a:moveTo>
                    <a:pt x="0" y="0"/>
                  </a:moveTo>
                  <a:lnTo>
                    <a:pt x="64" y="0"/>
                  </a:lnTo>
                  <a:lnTo>
                    <a:pt x="0" y="0"/>
                  </a:lnTo>
                  <a:close/>
                </a:path>
              </a:pathLst>
            </a:custGeom>
            <a:solidFill>
              <a:srgbClr val="FFFFFF"/>
            </a:solidFill>
            <a:ln w="9525">
              <a:solidFill>
                <a:schemeClr val="bg1">
                  <a:lumMod val="85000"/>
                </a:schemeClr>
              </a:solidFill>
              <a:round/>
              <a:headEnd/>
              <a:tailEnd/>
            </a:ln>
          </p:spPr>
          <p:txBody>
            <a:bodyPr lIns="51435" tIns="25718" rIns="51435" bIns="25718"/>
            <a:lstStyle/>
            <a:p>
              <a:pPr>
                <a:defRPr/>
              </a:pPr>
              <a:endParaRPr lang="en-US" sz="675" dirty="0">
                <a:latin typeface="+mj-lt"/>
              </a:endParaRPr>
            </a:p>
          </p:txBody>
        </p:sp>
        <p:sp>
          <p:nvSpPr>
            <p:cNvPr id="33" name="Freeform 9">
              <a:extLst>
                <a:ext uri="{FF2B5EF4-FFF2-40B4-BE49-F238E27FC236}">
                  <a16:creationId xmlns:a16="http://schemas.microsoft.com/office/drawing/2014/main" id="{906ABB66-A5F4-469D-9850-3FBE63749600}"/>
                </a:ext>
              </a:extLst>
            </p:cNvPr>
            <p:cNvSpPr>
              <a:spLocks/>
            </p:cNvSpPr>
            <p:nvPr/>
          </p:nvSpPr>
          <p:spPr bwMode="auto">
            <a:xfrm>
              <a:off x="1341886" y="1805328"/>
              <a:ext cx="28574" cy="0"/>
            </a:xfrm>
            <a:custGeom>
              <a:avLst/>
              <a:gdLst>
                <a:gd name="T0" fmla="*/ 0 w 64"/>
                <a:gd name="T1" fmla="*/ 64 w 64"/>
                <a:gd name="T2" fmla="*/ 0 w 64"/>
              </a:gdLst>
              <a:ahLst/>
              <a:cxnLst>
                <a:cxn ang="0">
                  <a:pos x="T0" y="0"/>
                </a:cxn>
                <a:cxn ang="0">
                  <a:pos x="T1" y="0"/>
                </a:cxn>
                <a:cxn ang="0">
                  <a:pos x="T2" y="0"/>
                </a:cxn>
              </a:cxnLst>
              <a:rect l="0" t="0" r="r" b="b"/>
              <a:pathLst>
                <a:path w="64">
                  <a:moveTo>
                    <a:pt x="0" y="0"/>
                  </a:moveTo>
                  <a:lnTo>
                    <a:pt x="64" y="0"/>
                  </a:lnTo>
                  <a:lnTo>
                    <a:pt x="0" y="0"/>
                  </a:lnTo>
                  <a:close/>
                </a:path>
              </a:pathLst>
            </a:custGeom>
            <a:solidFill>
              <a:srgbClr val="FFFFFF"/>
            </a:solidFill>
            <a:ln w="9525">
              <a:solidFill>
                <a:schemeClr val="bg1">
                  <a:lumMod val="85000"/>
                </a:schemeClr>
              </a:solidFill>
              <a:round/>
              <a:headEnd/>
              <a:tailEnd/>
            </a:ln>
          </p:spPr>
          <p:txBody>
            <a:bodyPr lIns="51435" tIns="25718" rIns="51435" bIns="25718"/>
            <a:lstStyle/>
            <a:p>
              <a:pPr>
                <a:defRPr/>
              </a:pPr>
              <a:endParaRPr lang="en-US" sz="675" dirty="0">
                <a:latin typeface="+mj-lt"/>
              </a:endParaRPr>
            </a:p>
          </p:txBody>
        </p:sp>
        <p:sp>
          <p:nvSpPr>
            <p:cNvPr id="34" name="Freeform 11">
              <a:extLst>
                <a:ext uri="{FF2B5EF4-FFF2-40B4-BE49-F238E27FC236}">
                  <a16:creationId xmlns:a16="http://schemas.microsoft.com/office/drawing/2014/main" id="{0B77402E-3286-4AA9-89DA-5E1D7E4EC402}"/>
                </a:ext>
              </a:extLst>
            </p:cNvPr>
            <p:cNvSpPr>
              <a:spLocks/>
            </p:cNvSpPr>
            <p:nvPr/>
          </p:nvSpPr>
          <p:spPr bwMode="auto">
            <a:xfrm>
              <a:off x="1341886" y="2006565"/>
              <a:ext cx="28574" cy="0"/>
            </a:xfrm>
            <a:custGeom>
              <a:avLst/>
              <a:gdLst>
                <a:gd name="T0" fmla="*/ 0 w 64"/>
                <a:gd name="T1" fmla="*/ 64 w 64"/>
                <a:gd name="T2" fmla="*/ 0 w 64"/>
              </a:gdLst>
              <a:ahLst/>
              <a:cxnLst>
                <a:cxn ang="0">
                  <a:pos x="T0" y="0"/>
                </a:cxn>
                <a:cxn ang="0">
                  <a:pos x="T1" y="0"/>
                </a:cxn>
                <a:cxn ang="0">
                  <a:pos x="T2" y="0"/>
                </a:cxn>
              </a:cxnLst>
              <a:rect l="0" t="0" r="r" b="b"/>
              <a:pathLst>
                <a:path w="64">
                  <a:moveTo>
                    <a:pt x="0" y="0"/>
                  </a:moveTo>
                  <a:lnTo>
                    <a:pt x="64" y="0"/>
                  </a:lnTo>
                  <a:lnTo>
                    <a:pt x="0" y="0"/>
                  </a:lnTo>
                  <a:close/>
                </a:path>
              </a:pathLst>
            </a:custGeom>
            <a:solidFill>
              <a:srgbClr val="FFFFFF"/>
            </a:solidFill>
            <a:ln w="9525">
              <a:solidFill>
                <a:schemeClr val="bg1">
                  <a:lumMod val="85000"/>
                </a:schemeClr>
              </a:solidFill>
              <a:round/>
              <a:headEnd/>
              <a:tailEnd/>
            </a:ln>
          </p:spPr>
          <p:txBody>
            <a:bodyPr lIns="51435" tIns="25718" rIns="51435" bIns="25718"/>
            <a:lstStyle/>
            <a:p>
              <a:pPr>
                <a:defRPr/>
              </a:pPr>
              <a:endParaRPr lang="en-US" sz="675" dirty="0">
                <a:latin typeface="+mj-lt"/>
              </a:endParaRPr>
            </a:p>
          </p:txBody>
        </p:sp>
        <p:sp>
          <p:nvSpPr>
            <p:cNvPr id="35" name="Freeform 27">
              <a:extLst>
                <a:ext uri="{FF2B5EF4-FFF2-40B4-BE49-F238E27FC236}">
                  <a16:creationId xmlns:a16="http://schemas.microsoft.com/office/drawing/2014/main" id="{DC2BC67E-613A-4460-AEC4-21F326C91167}"/>
                </a:ext>
              </a:extLst>
            </p:cNvPr>
            <p:cNvSpPr>
              <a:spLocks/>
            </p:cNvSpPr>
            <p:nvPr/>
          </p:nvSpPr>
          <p:spPr bwMode="auto">
            <a:xfrm>
              <a:off x="1629209" y="3612885"/>
              <a:ext cx="0" cy="27388"/>
            </a:xfrm>
            <a:custGeom>
              <a:avLst/>
              <a:gdLst>
                <a:gd name="T0" fmla="*/ 0 h 64"/>
                <a:gd name="T1" fmla="*/ 64 h 64"/>
                <a:gd name="T2" fmla="*/ 0 h 64"/>
              </a:gdLst>
              <a:ahLst/>
              <a:cxnLst>
                <a:cxn ang="0">
                  <a:pos x="0" y="T0"/>
                </a:cxn>
                <a:cxn ang="0">
                  <a:pos x="0" y="T1"/>
                </a:cxn>
                <a:cxn ang="0">
                  <a:pos x="0" y="T2"/>
                </a:cxn>
              </a:cxnLst>
              <a:rect l="0" t="0" r="r" b="b"/>
              <a:pathLst>
                <a:path h="64">
                  <a:moveTo>
                    <a:pt x="0" y="0"/>
                  </a:moveTo>
                  <a:lnTo>
                    <a:pt x="0" y="64"/>
                  </a:lnTo>
                  <a:lnTo>
                    <a:pt x="0" y="0"/>
                  </a:lnTo>
                  <a:close/>
                </a:path>
              </a:pathLst>
            </a:custGeom>
            <a:solidFill>
              <a:srgbClr val="FFFFFF"/>
            </a:solidFill>
            <a:ln w="9525">
              <a:solidFill>
                <a:schemeClr val="bg1">
                  <a:lumMod val="85000"/>
                </a:schemeClr>
              </a:solidFill>
              <a:round/>
              <a:headEnd/>
              <a:tailEnd/>
            </a:ln>
          </p:spPr>
          <p:txBody>
            <a:bodyPr lIns="51435" tIns="25718" rIns="51435" bIns="25718"/>
            <a:lstStyle/>
            <a:p>
              <a:pPr>
                <a:defRPr/>
              </a:pPr>
              <a:endParaRPr lang="en-US" sz="675" dirty="0">
                <a:latin typeface="+mj-lt"/>
              </a:endParaRPr>
            </a:p>
          </p:txBody>
        </p:sp>
        <p:sp>
          <p:nvSpPr>
            <p:cNvPr id="36" name="Rectangle 57">
              <a:extLst>
                <a:ext uri="{FF2B5EF4-FFF2-40B4-BE49-F238E27FC236}">
                  <a16:creationId xmlns:a16="http://schemas.microsoft.com/office/drawing/2014/main" id="{E1DD2D06-0A3F-46FE-9AE6-84E281329FC0}"/>
                </a:ext>
              </a:extLst>
            </p:cNvPr>
            <p:cNvSpPr>
              <a:spLocks noChangeArrowheads="1"/>
            </p:cNvSpPr>
            <p:nvPr/>
          </p:nvSpPr>
          <p:spPr bwMode="auto">
            <a:xfrm>
              <a:off x="1072024" y="1527883"/>
              <a:ext cx="21158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100</a:t>
              </a:r>
              <a:endParaRPr lang="en-US" altLang="en-US" sz="750" dirty="0">
                <a:latin typeface="+mj-lt"/>
              </a:endParaRPr>
            </a:p>
          </p:txBody>
        </p:sp>
        <p:sp>
          <p:nvSpPr>
            <p:cNvPr id="37" name="Rectangle 58">
              <a:extLst>
                <a:ext uri="{FF2B5EF4-FFF2-40B4-BE49-F238E27FC236}">
                  <a16:creationId xmlns:a16="http://schemas.microsoft.com/office/drawing/2014/main" id="{129AF650-1D49-4135-9FAF-4C7252945D3E}"/>
                </a:ext>
              </a:extLst>
            </p:cNvPr>
            <p:cNvSpPr>
              <a:spLocks noChangeArrowheads="1"/>
            </p:cNvSpPr>
            <p:nvPr/>
          </p:nvSpPr>
          <p:spPr bwMode="auto">
            <a:xfrm>
              <a:off x="1138695" y="1729120"/>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90</a:t>
              </a:r>
              <a:endParaRPr lang="en-US" altLang="en-US" sz="675" dirty="0">
                <a:latin typeface="+mj-lt"/>
              </a:endParaRPr>
            </a:p>
          </p:txBody>
        </p:sp>
        <p:sp>
          <p:nvSpPr>
            <p:cNvPr id="38" name="Rectangle 59">
              <a:extLst>
                <a:ext uri="{FF2B5EF4-FFF2-40B4-BE49-F238E27FC236}">
                  <a16:creationId xmlns:a16="http://schemas.microsoft.com/office/drawing/2014/main" id="{CFA1D93E-3124-41FD-B104-E5B5340D441E}"/>
                </a:ext>
              </a:extLst>
            </p:cNvPr>
            <p:cNvSpPr>
              <a:spLocks noChangeArrowheads="1"/>
            </p:cNvSpPr>
            <p:nvPr/>
          </p:nvSpPr>
          <p:spPr bwMode="auto">
            <a:xfrm>
              <a:off x="1138695" y="1931547"/>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80</a:t>
              </a:r>
              <a:endParaRPr lang="en-US" altLang="en-US" sz="675" dirty="0">
                <a:latin typeface="+mj-lt"/>
              </a:endParaRPr>
            </a:p>
          </p:txBody>
        </p:sp>
        <p:sp>
          <p:nvSpPr>
            <p:cNvPr id="39" name="Rectangle 60">
              <a:extLst>
                <a:ext uri="{FF2B5EF4-FFF2-40B4-BE49-F238E27FC236}">
                  <a16:creationId xmlns:a16="http://schemas.microsoft.com/office/drawing/2014/main" id="{A9AAD17F-BA30-4A10-B03C-C17DCBB44802}"/>
                </a:ext>
              </a:extLst>
            </p:cNvPr>
            <p:cNvSpPr>
              <a:spLocks noChangeArrowheads="1"/>
            </p:cNvSpPr>
            <p:nvPr/>
          </p:nvSpPr>
          <p:spPr bwMode="auto">
            <a:xfrm>
              <a:off x="1138695" y="2132784"/>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70</a:t>
              </a:r>
              <a:endParaRPr lang="en-US" altLang="en-US" sz="675" dirty="0">
                <a:latin typeface="+mj-lt"/>
              </a:endParaRPr>
            </a:p>
          </p:txBody>
        </p:sp>
        <p:sp>
          <p:nvSpPr>
            <p:cNvPr id="40" name="Rectangle 61">
              <a:extLst>
                <a:ext uri="{FF2B5EF4-FFF2-40B4-BE49-F238E27FC236}">
                  <a16:creationId xmlns:a16="http://schemas.microsoft.com/office/drawing/2014/main" id="{3A2CE560-A062-4C91-8D7D-50226EF20652}"/>
                </a:ext>
              </a:extLst>
            </p:cNvPr>
            <p:cNvSpPr>
              <a:spLocks noChangeArrowheads="1"/>
            </p:cNvSpPr>
            <p:nvPr/>
          </p:nvSpPr>
          <p:spPr bwMode="auto">
            <a:xfrm>
              <a:off x="1138695" y="2334020"/>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60</a:t>
              </a:r>
              <a:endParaRPr lang="en-US" altLang="en-US" sz="675" dirty="0">
                <a:latin typeface="+mj-lt"/>
              </a:endParaRPr>
            </a:p>
          </p:txBody>
        </p:sp>
        <p:sp>
          <p:nvSpPr>
            <p:cNvPr id="41" name="Rectangle 62">
              <a:extLst>
                <a:ext uri="{FF2B5EF4-FFF2-40B4-BE49-F238E27FC236}">
                  <a16:creationId xmlns:a16="http://schemas.microsoft.com/office/drawing/2014/main" id="{9D46780F-E024-4B67-B17B-2C28255C5384}"/>
                </a:ext>
              </a:extLst>
            </p:cNvPr>
            <p:cNvSpPr>
              <a:spLocks noChangeArrowheads="1"/>
            </p:cNvSpPr>
            <p:nvPr/>
          </p:nvSpPr>
          <p:spPr bwMode="auto">
            <a:xfrm>
              <a:off x="1138695" y="2528113"/>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50</a:t>
              </a:r>
              <a:endParaRPr lang="en-US" altLang="en-US" sz="675" dirty="0">
                <a:latin typeface="+mj-lt"/>
              </a:endParaRPr>
            </a:p>
          </p:txBody>
        </p:sp>
        <p:sp>
          <p:nvSpPr>
            <p:cNvPr id="42" name="Rectangle 63">
              <a:extLst>
                <a:ext uri="{FF2B5EF4-FFF2-40B4-BE49-F238E27FC236}">
                  <a16:creationId xmlns:a16="http://schemas.microsoft.com/office/drawing/2014/main" id="{3EA310C6-67ED-4CFE-8614-8AF68B828DA5}"/>
                </a:ext>
              </a:extLst>
            </p:cNvPr>
            <p:cNvSpPr>
              <a:spLocks noChangeArrowheads="1"/>
            </p:cNvSpPr>
            <p:nvPr/>
          </p:nvSpPr>
          <p:spPr bwMode="auto">
            <a:xfrm>
              <a:off x="1138695" y="2730540"/>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40</a:t>
              </a:r>
              <a:endParaRPr lang="en-US" altLang="en-US" sz="675" dirty="0">
                <a:latin typeface="+mj-lt"/>
              </a:endParaRPr>
            </a:p>
          </p:txBody>
        </p:sp>
        <p:sp>
          <p:nvSpPr>
            <p:cNvPr id="43" name="Rectangle 64">
              <a:extLst>
                <a:ext uri="{FF2B5EF4-FFF2-40B4-BE49-F238E27FC236}">
                  <a16:creationId xmlns:a16="http://schemas.microsoft.com/office/drawing/2014/main" id="{1CABD606-A3A4-4AFC-B346-B5020D97D6D8}"/>
                </a:ext>
              </a:extLst>
            </p:cNvPr>
            <p:cNvSpPr>
              <a:spLocks noChangeArrowheads="1"/>
            </p:cNvSpPr>
            <p:nvPr/>
          </p:nvSpPr>
          <p:spPr bwMode="auto">
            <a:xfrm rot="16200000">
              <a:off x="278134" y="2490147"/>
              <a:ext cx="1230610" cy="246210"/>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1200" b="1" dirty="0">
                  <a:latin typeface="+mj-lt"/>
                </a:rPr>
                <a:t>Patients With Relapse (%)</a:t>
              </a:r>
              <a:endParaRPr lang="en-US" altLang="en-US" sz="1200" dirty="0">
                <a:latin typeface="+mj-lt"/>
              </a:endParaRPr>
            </a:p>
          </p:txBody>
        </p:sp>
        <p:sp>
          <p:nvSpPr>
            <p:cNvPr id="44" name="Rectangle 66">
              <a:extLst>
                <a:ext uri="{FF2B5EF4-FFF2-40B4-BE49-F238E27FC236}">
                  <a16:creationId xmlns:a16="http://schemas.microsoft.com/office/drawing/2014/main" id="{892E6D7E-284A-4D99-98C7-F9693D3C0311}"/>
                </a:ext>
              </a:extLst>
            </p:cNvPr>
            <p:cNvSpPr>
              <a:spLocks noChangeArrowheads="1"/>
            </p:cNvSpPr>
            <p:nvPr/>
          </p:nvSpPr>
          <p:spPr bwMode="auto">
            <a:xfrm>
              <a:off x="2589602" y="3862942"/>
              <a:ext cx="1307135" cy="138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1200" b="1" dirty="0">
                  <a:latin typeface="+mj-lt"/>
                </a:rPr>
                <a:t>Weeks to Event</a:t>
              </a:r>
              <a:endParaRPr lang="en-US" altLang="en-US" sz="1200" dirty="0">
                <a:latin typeface="+mj-lt"/>
              </a:endParaRPr>
            </a:p>
          </p:txBody>
        </p:sp>
        <p:sp>
          <p:nvSpPr>
            <p:cNvPr id="45" name="Rectangle 67">
              <a:extLst>
                <a:ext uri="{FF2B5EF4-FFF2-40B4-BE49-F238E27FC236}">
                  <a16:creationId xmlns:a16="http://schemas.microsoft.com/office/drawing/2014/main" id="{82BF12CE-99E3-45AF-901B-EB4A634F44BB}"/>
                </a:ext>
              </a:extLst>
            </p:cNvPr>
            <p:cNvSpPr>
              <a:spLocks noChangeArrowheads="1"/>
            </p:cNvSpPr>
            <p:nvPr/>
          </p:nvSpPr>
          <p:spPr bwMode="auto">
            <a:xfrm>
              <a:off x="1435543" y="1543363"/>
              <a:ext cx="2272055" cy="138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1200" dirty="0">
                  <a:latin typeface="+mj-lt"/>
                </a:rPr>
                <a:t>Hazard</a:t>
              </a:r>
              <a:r>
                <a:rPr lang="en-US" altLang="en-US" sz="1000" dirty="0">
                  <a:latin typeface="+mj-lt"/>
                </a:rPr>
                <a:t> ratio with mepolizumab</a:t>
              </a:r>
            </a:p>
          </p:txBody>
        </p:sp>
        <p:sp>
          <p:nvSpPr>
            <p:cNvPr id="46" name="Rectangle 68">
              <a:extLst>
                <a:ext uri="{FF2B5EF4-FFF2-40B4-BE49-F238E27FC236}">
                  <a16:creationId xmlns:a16="http://schemas.microsoft.com/office/drawing/2014/main" id="{CF496929-9099-49CF-B229-BD0896006657}"/>
                </a:ext>
              </a:extLst>
            </p:cNvPr>
            <p:cNvSpPr>
              <a:spLocks noChangeArrowheads="1"/>
            </p:cNvSpPr>
            <p:nvPr/>
          </p:nvSpPr>
          <p:spPr bwMode="auto">
            <a:xfrm>
              <a:off x="3829380" y="1729120"/>
              <a:ext cx="412487" cy="8657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750" dirty="0">
                  <a:latin typeface="+mj-lt"/>
                </a:rPr>
                <a:t>Placebo</a:t>
              </a:r>
            </a:p>
          </p:txBody>
        </p:sp>
        <p:sp>
          <p:nvSpPr>
            <p:cNvPr id="47" name="Rectangle 69">
              <a:extLst>
                <a:ext uri="{FF2B5EF4-FFF2-40B4-BE49-F238E27FC236}">
                  <a16:creationId xmlns:a16="http://schemas.microsoft.com/office/drawing/2014/main" id="{D0F6F3FF-B4A0-47CD-B844-B0E440B5BD60}"/>
                </a:ext>
              </a:extLst>
            </p:cNvPr>
            <p:cNvSpPr>
              <a:spLocks noChangeArrowheads="1"/>
            </p:cNvSpPr>
            <p:nvPr/>
          </p:nvSpPr>
          <p:spPr bwMode="auto">
            <a:xfrm>
              <a:off x="3721437" y="2450714"/>
              <a:ext cx="722386" cy="8657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750" dirty="0">
                  <a:latin typeface="+mj-lt"/>
                </a:rPr>
                <a:t>Mepolizumab</a:t>
              </a:r>
            </a:p>
          </p:txBody>
        </p:sp>
        <p:sp>
          <p:nvSpPr>
            <p:cNvPr id="48" name="Rectangle 70">
              <a:extLst>
                <a:ext uri="{FF2B5EF4-FFF2-40B4-BE49-F238E27FC236}">
                  <a16:creationId xmlns:a16="http://schemas.microsoft.com/office/drawing/2014/main" id="{EAE92973-A775-4CBA-AB93-18B9346BDB3F}"/>
                </a:ext>
              </a:extLst>
            </p:cNvPr>
            <p:cNvSpPr>
              <a:spLocks noChangeArrowheads="1"/>
            </p:cNvSpPr>
            <p:nvPr/>
          </p:nvSpPr>
          <p:spPr bwMode="auto">
            <a:xfrm>
              <a:off x="1435543" y="1681490"/>
              <a:ext cx="1337910" cy="1154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750" dirty="0">
                  <a:latin typeface="+mj-lt"/>
                </a:rPr>
                <a:t>0.32 (95% CI: 0.21, </a:t>
              </a:r>
              <a:r>
                <a:rPr lang="en-US" altLang="en-US" sz="1000" dirty="0">
                  <a:latin typeface="+mj-lt"/>
                </a:rPr>
                <a:t>0.50</a:t>
              </a:r>
              <a:r>
                <a:rPr lang="en-US" altLang="en-US" sz="750" dirty="0">
                  <a:latin typeface="+mj-lt"/>
                </a:rPr>
                <a:t>)</a:t>
              </a:r>
            </a:p>
          </p:txBody>
        </p:sp>
        <p:sp>
          <p:nvSpPr>
            <p:cNvPr id="49" name="Rectangle 71">
              <a:extLst>
                <a:ext uri="{FF2B5EF4-FFF2-40B4-BE49-F238E27FC236}">
                  <a16:creationId xmlns:a16="http://schemas.microsoft.com/office/drawing/2014/main" id="{B4D37DBD-4F29-46F2-8432-317A58988A4C}"/>
                </a:ext>
              </a:extLst>
            </p:cNvPr>
            <p:cNvSpPr>
              <a:spLocks noChangeArrowheads="1"/>
            </p:cNvSpPr>
            <p:nvPr/>
          </p:nvSpPr>
          <p:spPr bwMode="auto">
            <a:xfrm>
              <a:off x="1435543" y="1819617"/>
              <a:ext cx="643308" cy="1154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1000" i="1" dirty="0">
                  <a:latin typeface="+mj-lt"/>
                </a:rPr>
                <a:t>P </a:t>
              </a:r>
              <a:r>
                <a:rPr lang="en-US" altLang="en-US" sz="1000" dirty="0">
                  <a:latin typeface="+mj-lt"/>
                </a:rPr>
                <a:t>&lt; 0.001</a:t>
              </a:r>
            </a:p>
          </p:txBody>
        </p:sp>
        <p:sp>
          <p:nvSpPr>
            <p:cNvPr id="50" name="Rectangle 72">
              <a:extLst>
                <a:ext uri="{FF2B5EF4-FFF2-40B4-BE49-F238E27FC236}">
                  <a16:creationId xmlns:a16="http://schemas.microsoft.com/office/drawing/2014/main" id="{0D79068D-99E6-465A-B96D-4F328675D6A8}"/>
                </a:ext>
              </a:extLst>
            </p:cNvPr>
            <p:cNvSpPr>
              <a:spLocks noChangeArrowheads="1"/>
            </p:cNvSpPr>
            <p:nvPr/>
          </p:nvSpPr>
          <p:spPr bwMode="auto">
            <a:xfrm>
              <a:off x="1138695" y="2931776"/>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30</a:t>
              </a:r>
              <a:endParaRPr lang="en-US" altLang="en-US" sz="675" dirty="0">
                <a:latin typeface="+mj-lt"/>
              </a:endParaRPr>
            </a:p>
          </p:txBody>
        </p:sp>
        <p:sp>
          <p:nvSpPr>
            <p:cNvPr id="51" name="Rectangle 73">
              <a:extLst>
                <a:ext uri="{FF2B5EF4-FFF2-40B4-BE49-F238E27FC236}">
                  <a16:creationId xmlns:a16="http://schemas.microsoft.com/office/drawing/2014/main" id="{6C693C93-901C-40A1-B4CB-D25CC109DC89}"/>
                </a:ext>
              </a:extLst>
            </p:cNvPr>
            <p:cNvSpPr>
              <a:spLocks noChangeArrowheads="1"/>
            </p:cNvSpPr>
            <p:nvPr/>
          </p:nvSpPr>
          <p:spPr bwMode="auto">
            <a:xfrm>
              <a:off x="1138695" y="3133013"/>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20</a:t>
              </a:r>
              <a:endParaRPr lang="en-US" altLang="en-US" sz="675" dirty="0">
                <a:latin typeface="+mj-lt"/>
              </a:endParaRPr>
            </a:p>
          </p:txBody>
        </p:sp>
        <p:sp>
          <p:nvSpPr>
            <p:cNvPr id="52" name="Rectangle 74">
              <a:extLst>
                <a:ext uri="{FF2B5EF4-FFF2-40B4-BE49-F238E27FC236}">
                  <a16:creationId xmlns:a16="http://schemas.microsoft.com/office/drawing/2014/main" id="{9AA05218-40FE-4B91-B37A-810781A8D33A}"/>
                </a:ext>
              </a:extLst>
            </p:cNvPr>
            <p:cNvSpPr>
              <a:spLocks noChangeArrowheads="1"/>
            </p:cNvSpPr>
            <p:nvPr/>
          </p:nvSpPr>
          <p:spPr bwMode="auto">
            <a:xfrm>
              <a:off x="1138695" y="3335441"/>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10</a:t>
              </a:r>
              <a:endParaRPr lang="en-US" altLang="en-US" sz="675" dirty="0">
                <a:latin typeface="+mj-lt"/>
              </a:endParaRPr>
            </a:p>
          </p:txBody>
        </p:sp>
        <p:sp>
          <p:nvSpPr>
            <p:cNvPr id="53" name="Rectangle 75">
              <a:extLst>
                <a:ext uri="{FF2B5EF4-FFF2-40B4-BE49-F238E27FC236}">
                  <a16:creationId xmlns:a16="http://schemas.microsoft.com/office/drawing/2014/main" id="{C03B5B81-B0B2-43B7-A156-90CA16F4BD0B}"/>
                </a:ext>
              </a:extLst>
            </p:cNvPr>
            <p:cNvSpPr>
              <a:spLocks noChangeArrowheads="1"/>
            </p:cNvSpPr>
            <p:nvPr/>
          </p:nvSpPr>
          <p:spPr bwMode="auto">
            <a:xfrm>
              <a:off x="1206955" y="3529533"/>
              <a:ext cx="70530"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0</a:t>
              </a:r>
              <a:endParaRPr lang="en-US" altLang="en-US" sz="788" dirty="0">
                <a:latin typeface="+mj-lt"/>
              </a:endParaRPr>
            </a:p>
          </p:txBody>
        </p:sp>
        <p:sp>
          <p:nvSpPr>
            <p:cNvPr id="54" name="Rectangle 76">
              <a:extLst>
                <a:ext uri="{FF2B5EF4-FFF2-40B4-BE49-F238E27FC236}">
                  <a16:creationId xmlns:a16="http://schemas.microsoft.com/office/drawing/2014/main" id="{EA0FD08D-FF20-44E1-A4F3-440BA1B44D71}"/>
                </a:ext>
              </a:extLst>
            </p:cNvPr>
            <p:cNvSpPr>
              <a:spLocks noChangeArrowheads="1"/>
            </p:cNvSpPr>
            <p:nvPr/>
          </p:nvSpPr>
          <p:spPr bwMode="auto">
            <a:xfrm>
              <a:off x="1338711" y="3685521"/>
              <a:ext cx="70530"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0</a:t>
              </a:r>
            </a:p>
          </p:txBody>
        </p:sp>
        <p:sp>
          <p:nvSpPr>
            <p:cNvPr id="55" name="Rectangle 77">
              <a:extLst>
                <a:ext uri="{FF2B5EF4-FFF2-40B4-BE49-F238E27FC236}">
                  <a16:creationId xmlns:a16="http://schemas.microsoft.com/office/drawing/2014/main" id="{50F84155-7FBF-4618-80A2-26E788066E99}"/>
                </a:ext>
              </a:extLst>
            </p:cNvPr>
            <p:cNvSpPr>
              <a:spLocks noChangeArrowheads="1"/>
            </p:cNvSpPr>
            <p:nvPr/>
          </p:nvSpPr>
          <p:spPr bwMode="auto">
            <a:xfrm>
              <a:off x="1586349" y="3685521"/>
              <a:ext cx="70530"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4</a:t>
              </a:r>
            </a:p>
          </p:txBody>
        </p:sp>
        <p:sp>
          <p:nvSpPr>
            <p:cNvPr id="56" name="Rectangle 78">
              <a:extLst>
                <a:ext uri="{FF2B5EF4-FFF2-40B4-BE49-F238E27FC236}">
                  <a16:creationId xmlns:a16="http://schemas.microsoft.com/office/drawing/2014/main" id="{E20034DD-C6CA-4009-A95A-CB5522A2E03C}"/>
                </a:ext>
              </a:extLst>
            </p:cNvPr>
            <p:cNvSpPr>
              <a:spLocks noChangeArrowheads="1"/>
            </p:cNvSpPr>
            <p:nvPr/>
          </p:nvSpPr>
          <p:spPr bwMode="auto">
            <a:xfrm>
              <a:off x="1853036" y="3685521"/>
              <a:ext cx="70530"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8</a:t>
              </a:r>
            </a:p>
          </p:txBody>
        </p:sp>
        <p:sp>
          <p:nvSpPr>
            <p:cNvPr id="57" name="Rectangle 79">
              <a:extLst>
                <a:ext uri="{FF2B5EF4-FFF2-40B4-BE49-F238E27FC236}">
                  <a16:creationId xmlns:a16="http://schemas.microsoft.com/office/drawing/2014/main" id="{90007297-29E1-4D40-B2AD-97E2786D5094}"/>
                </a:ext>
              </a:extLst>
            </p:cNvPr>
            <p:cNvSpPr>
              <a:spLocks noChangeArrowheads="1"/>
            </p:cNvSpPr>
            <p:nvPr/>
          </p:nvSpPr>
          <p:spPr bwMode="auto">
            <a:xfrm>
              <a:off x="2070513" y="3685521"/>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12</a:t>
              </a:r>
            </a:p>
          </p:txBody>
        </p:sp>
        <p:sp>
          <p:nvSpPr>
            <p:cNvPr id="58" name="Rectangle 80">
              <a:extLst>
                <a:ext uri="{FF2B5EF4-FFF2-40B4-BE49-F238E27FC236}">
                  <a16:creationId xmlns:a16="http://schemas.microsoft.com/office/drawing/2014/main" id="{56D569B8-4C53-48C5-925A-C7F2981DCDAA}"/>
                </a:ext>
              </a:extLst>
            </p:cNvPr>
            <p:cNvSpPr>
              <a:spLocks noChangeArrowheads="1"/>
            </p:cNvSpPr>
            <p:nvPr/>
          </p:nvSpPr>
          <p:spPr bwMode="auto">
            <a:xfrm>
              <a:off x="2327677" y="3685521"/>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16</a:t>
              </a:r>
              <a:endParaRPr lang="en-US" altLang="en-US" sz="675" dirty="0">
                <a:latin typeface="+mj-lt"/>
              </a:endParaRPr>
            </a:p>
          </p:txBody>
        </p:sp>
        <p:sp>
          <p:nvSpPr>
            <p:cNvPr id="59" name="Rectangle 81">
              <a:extLst>
                <a:ext uri="{FF2B5EF4-FFF2-40B4-BE49-F238E27FC236}">
                  <a16:creationId xmlns:a16="http://schemas.microsoft.com/office/drawing/2014/main" id="{32DEB19D-2FE4-490E-BB4D-A52F87D7BAB2}"/>
                </a:ext>
              </a:extLst>
            </p:cNvPr>
            <p:cNvSpPr>
              <a:spLocks noChangeArrowheads="1"/>
            </p:cNvSpPr>
            <p:nvPr/>
          </p:nvSpPr>
          <p:spPr bwMode="auto">
            <a:xfrm>
              <a:off x="2588014" y="3685521"/>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20</a:t>
              </a:r>
            </a:p>
          </p:txBody>
        </p:sp>
        <p:sp>
          <p:nvSpPr>
            <p:cNvPr id="60" name="Rectangle 82">
              <a:extLst>
                <a:ext uri="{FF2B5EF4-FFF2-40B4-BE49-F238E27FC236}">
                  <a16:creationId xmlns:a16="http://schemas.microsoft.com/office/drawing/2014/main" id="{71D21557-3572-43DE-B2C8-497104194989}"/>
                </a:ext>
              </a:extLst>
            </p:cNvPr>
            <p:cNvSpPr>
              <a:spLocks noChangeArrowheads="1"/>
            </p:cNvSpPr>
            <p:nvPr/>
          </p:nvSpPr>
          <p:spPr bwMode="auto">
            <a:xfrm>
              <a:off x="2849940" y="3685521"/>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24</a:t>
              </a:r>
            </a:p>
          </p:txBody>
        </p:sp>
        <p:sp>
          <p:nvSpPr>
            <p:cNvPr id="61" name="Rectangle 83">
              <a:extLst>
                <a:ext uri="{FF2B5EF4-FFF2-40B4-BE49-F238E27FC236}">
                  <a16:creationId xmlns:a16="http://schemas.microsoft.com/office/drawing/2014/main" id="{062ACAE2-E057-4104-8EB3-51587A0C42F9}"/>
                </a:ext>
              </a:extLst>
            </p:cNvPr>
            <p:cNvSpPr>
              <a:spLocks noChangeArrowheads="1"/>
            </p:cNvSpPr>
            <p:nvPr/>
          </p:nvSpPr>
          <p:spPr bwMode="auto">
            <a:xfrm>
              <a:off x="3107101" y="3685521"/>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28</a:t>
              </a:r>
              <a:endParaRPr lang="en-US" altLang="en-US" sz="675" dirty="0">
                <a:latin typeface="+mj-lt"/>
              </a:endParaRPr>
            </a:p>
          </p:txBody>
        </p:sp>
        <p:sp>
          <p:nvSpPr>
            <p:cNvPr id="62" name="Rectangle 84">
              <a:extLst>
                <a:ext uri="{FF2B5EF4-FFF2-40B4-BE49-F238E27FC236}">
                  <a16:creationId xmlns:a16="http://schemas.microsoft.com/office/drawing/2014/main" id="{9C580211-2880-47B7-9789-308A6EF504BC}"/>
                </a:ext>
              </a:extLst>
            </p:cNvPr>
            <p:cNvSpPr>
              <a:spLocks noChangeArrowheads="1"/>
            </p:cNvSpPr>
            <p:nvPr/>
          </p:nvSpPr>
          <p:spPr bwMode="auto">
            <a:xfrm>
              <a:off x="3364265" y="3685521"/>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32</a:t>
              </a:r>
            </a:p>
          </p:txBody>
        </p:sp>
        <p:sp>
          <p:nvSpPr>
            <p:cNvPr id="63" name="Rectangle 85">
              <a:extLst>
                <a:ext uri="{FF2B5EF4-FFF2-40B4-BE49-F238E27FC236}">
                  <a16:creationId xmlns:a16="http://schemas.microsoft.com/office/drawing/2014/main" id="{F75E49F4-C315-42BE-A3FB-09108CC200B6}"/>
                </a:ext>
              </a:extLst>
            </p:cNvPr>
            <p:cNvSpPr>
              <a:spLocks noChangeArrowheads="1"/>
            </p:cNvSpPr>
            <p:nvPr/>
          </p:nvSpPr>
          <p:spPr bwMode="auto">
            <a:xfrm>
              <a:off x="3629365" y="3685521"/>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36</a:t>
              </a:r>
              <a:endParaRPr lang="en-US" altLang="en-US" sz="675" dirty="0">
                <a:latin typeface="+mj-lt"/>
              </a:endParaRPr>
            </a:p>
          </p:txBody>
        </p:sp>
        <p:sp>
          <p:nvSpPr>
            <p:cNvPr id="64" name="Rectangle 86">
              <a:extLst>
                <a:ext uri="{FF2B5EF4-FFF2-40B4-BE49-F238E27FC236}">
                  <a16:creationId xmlns:a16="http://schemas.microsoft.com/office/drawing/2014/main" id="{0AC72EC7-E673-40A0-A09F-551CBCC11736}"/>
                </a:ext>
              </a:extLst>
            </p:cNvPr>
            <p:cNvSpPr>
              <a:spLocks noChangeArrowheads="1"/>
            </p:cNvSpPr>
            <p:nvPr/>
          </p:nvSpPr>
          <p:spPr bwMode="auto">
            <a:xfrm>
              <a:off x="3883353" y="3685521"/>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40</a:t>
              </a:r>
            </a:p>
          </p:txBody>
        </p:sp>
        <p:sp>
          <p:nvSpPr>
            <p:cNvPr id="65" name="Rectangle 87">
              <a:extLst>
                <a:ext uri="{FF2B5EF4-FFF2-40B4-BE49-F238E27FC236}">
                  <a16:creationId xmlns:a16="http://schemas.microsoft.com/office/drawing/2014/main" id="{3DF522F8-1C77-43F1-B567-E82084D8E79C}"/>
                </a:ext>
              </a:extLst>
            </p:cNvPr>
            <p:cNvSpPr>
              <a:spLocks noChangeArrowheads="1"/>
            </p:cNvSpPr>
            <p:nvPr/>
          </p:nvSpPr>
          <p:spPr bwMode="auto">
            <a:xfrm>
              <a:off x="4138929" y="3685521"/>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44</a:t>
              </a:r>
              <a:endParaRPr lang="en-US" altLang="en-US" sz="675" dirty="0">
                <a:latin typeface="+mj-lt"/>
              </a:endParaRPr>
            </a:p>
          </p:txBody>
        </p:sp>
        <p:sp>
          <p:nvSpPr>
            <p:cNvPr id="66" name="Rectangle 88">
              <a:extLst>
                <a:ext uri="{FF2B5EF4-FFF2-40B4-BE49-F238E27FC236}">
                  <a16:creationId xmlns:a16="http://schemas.microsoft.com/office/drawing/2014/main" id="{0838C96C-2B3D-4AFF-9A7D-3A2AD1B6623E}"/>
                </a:ext>
              </a:extLst>
            </p:cNvPr>
            <p:cNvSpPr>
              <a:spLocks noChangeArrowheads="1"/>
            </p:cNvSpPr>
            <p:nvPr/>
          </p:nvSpPr>
          <p:spPr bwMode="auto">
            <a:xfrm>
              <a:off x="4399267" y="3685521"/>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48</a:t>
              </a:r>
              <a:endParaRPr lang="en-US" altLang="en-US" sz="675" dirty="0">
                <a:latin typeface="+mj-lt"/>
              </a:endParaRPr>
            </a:p>
          </p:txBody>
        </p:sp>
        <p:sp>
          <p:nvSpPr>
            <p:cNvPr id="67" name="Rectangle 89">
              <a:extLst>
                <a:ext uri="{FF2B5EF4-FFF2-40B4-BE49-F238E27FC236}">
                  <a16:creationId xmlns:a16="http://schemas.microsoft.com/office/drawing/2014/main" id="{2B86861B-A79A-4DA2-B39C-BB36E63BDF8F}"/>
                </a:ext>
              </a:extLst>
            </p:cNvPr>
            <p:cNvSpPr>
              <a:spLocks noChangeArrowheads="1"/>
            </p:cNvSpPr>
            <p:nvPr/>
          </p:nvSpPr>
          <p:spPr bwMode="auto">
            <a:xfrm>
              <a:off x="4661191" y="3685521"/>
              <a:ext cx="141057" cy="9522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50">
                <a:defRPr/>
              </a:pPr>
              <a:r>
                <a:rPr lang="en-US" altLang="en-US" sz="825" dirty="0">
                  <a:latin typeface="+mj-lt"/>
                </a:rPr>
                <a:t>52</a:t>
              </a:r>
              <a:endParaRPr lang="en-US" altLang="en-US" sz="675" dirty="0">
                <a:latin typeface="+mj-lt"/>
              </a:endParaRPr>
            </a:p>
          </p:txBody>
        </p:sp>
        <p:sp>
          <p:nvSpPr>
            <p:cNvPr id="68" name="Freeform 90">
              <a:extLst>
                <a:ext uri="{FF2B5EF4-FFF2-40B4-BE49-F238E27FC236}">
                  <a16:creationId xmlns:a16="http://schemas.microsoft.com/office/drawing/2014/main" id="{787FF37C-4EB8-4B69-9A8F-4AE7FC6C25A9}"/>
                </a:ext>
              </a:extLst>
            </p:cNvPr>
            <p:cNvSpPr>
              <a:spLocks/>
            </p:cNvSpPr>
            <p:nvPr/>
          </p:nvSpPr>
          <p:spPr bwMode="auto">
            <a:xfrm>
              <a:off x="1372046" y="1914876"/>
              <a:ext cx="3339943" cy="1694437"/>
            </a:xfrm>
            <a:custGeom>
              <a:avLst/>
              <a:gdLst>
                <a:gd name="T0" fmla="*/ 2528 w 3181"/>
                <a:gd name="T1" fmla="*/ 0 h 1614"/>
                <a:gd name="T2" fmla="*/ 2492 w 3181"/>
                <a:gd name="T3" fmla="*/ 36 h 1614"/>
                <a:gd name="T4" fmla="*/ 2464 w 3181"/>
                <a:gd name="T5" fmla="*/ 72 h 1614"/>
                <a:gd name="T6" fmla="*/ 2215 w 3181"/>
                <a:gd name="T7" fmla="*/ 93 h 1614"/>
                <a:gd name="T8" fmla="*/ 2052 w 3181"/>
                <a:gd name="T9" fmla="*/ 128 h 1614"/>
                <a:gd name="T10" fmla="*/ 2002 w 3181"/>
                <a:gd name="T11" fmla="*/ 157 h 1614"/>
                <a:gd name="T12" fmla="*/ 1832 w 3181"/>
                <a:gd name="T13" fmla="*/ 185 h 1614"/>
                <a:gd name="T14" fmla="*/ 1718 w 3181"/>
                <a:gd name="T15" fmla="*/ 214 h 1614"/>
                <a:gd name="T16" fmla="*/ 1711 w 3181"/>
                <a:gd name="T17" fmla="*/ 278 h 1614"/>
                <a:gd name="T18" fmla="*/ 1477 w 3181"/>
                <a:gd name="T19" fmla="*/ 306 h 1614"/>
                <a:gd name="T20" fmla="*/ 1463 w 3181"/>
                <a:gd name="T21" fmla="*/ 335 h 1614"/>
                <a:gd name="T22" fmla="*/ 1370 w 3181"/>
                <a:gd name="T23" fmla="*/ 370 h 1614"/>
                <a:gd name="T24" fmla="*/ 1264 w 3181"/>
                <a:gd name="T25" fmla="*/ 406 h 1614"/>
                <a:gd name="T26" fmla="*/ 1228 w 3181"/>
                <a:gd name="T27" fmla="*/ 434 h 1614"/>
                <a:gd name="T28" fmla="*/ 1171 w 3181"/>
                <a:gd name="T29" fmla="*/ 448 h 1614"/>
                <a:gd name="T30" fmla="*/ 1157 w 3181"/>
                <a:gd name="T31" fmla="*/ 477 h 1614"/>
                <a:gd name="T32" fmla="*/ 1065 w 3181"/>
                <a:gd name="T33" fmla="*/ 541 h 1614"/>
                <a:gd name="T34" fmla="*/ 1022 w 3181"/>
                <a:gd name="T35" fmla="*/ 569 h 1614"/>
                <a:gd name="T36" fmla="*/ 1015 w 3181"/>
                <a:gd name="T37" fmla="*/ 598 h 1614"/>
                <a:gd name="T38" fmla="*/ 980 w 3181"/>
                <a:gd name="T39" fmla="*/ 626 h 1614"/>
                <a:gd name="T40" fmla="*/ 916 w 3181"/>
                <a:gd name="T41" fmla="*/ 655 h 1614"/>
                <a:gd name="T42" fmla="*/ 852 w 3181"/>
                <a:gd name="T43" fmla="*/ 676 h 1614"/>
                <a:gd name="T44" fmla="*/ 838 w 3181"/>
                <a:gd name="T45" fmla="*/ 704 h 1614"/>
                <a:gd name="T46" fmla="*/ 831 w 3181"/>
                <a:gd name="T47" fmla="*/ 740 h 1614"/>
                <a:gd name="T48" fmla="*/ 824 w 3181"/>
                <a:gd name="T49" fmla="*/ 775 h 1614"/>
                <a:gd name="T50" fmla="*/ 802 w 3181"/>
                <a:gd name="T51" fmla="*/ 832 h 1614"/>
                <a:gd name="T52" fmla="*/ 753 w 3181"/>
                <a:gd name="T53" fmla="*/ 882 h 1614"/>
                <a:gd name="T54" fmla="*/ 731 w 3181"/>
                <a:gd name="T55" fmla="*/ 911 h 1614"/>
                <a:gd name="T56" fmla="*/ 710 w 3181"/>
                <a:gd name="T57" fmla="*/ 946 h 1614"/>
                <a:gd name="T58" fmla="*/ 696 w 3181"/>
                <a:gd name="T59" fmla="*/ 975 h 1614"/>
                <a:gd name="T60" fmla="*/ 682 w 3181"/>
                <a:gd name="T61" fmla="*/ 1003 h 1614"/>
                <a:gd name="T62" fmla="*/ 596 w 3181"/>
                <a:gd name="T63" fmla="*/ 1031 h 1614"/>
                <a:gd name="T64" fmla="*/ 582 w 3181"/>
                <a:gd name="T65" fmla="*/ 1053 h 1614"/>
                <a:gd name="T66" fmla="*/ 561 w 3181"/>
                <a:gd name="T67" fmla="*/ 1117 h 1614"/>
                <a:gd name="T68" fmla="*/ 547 w 3181"/>
                <a:gd name="T69" fmla="*/ 1145 h 1614"/>
                <a:gd name="T70" fmla="*/ 547 w 3181"/>
                <a:gd name="T71" fmla="*/ 1202 h 1614"/>
                <a:gd name="T72" fmla="*/ 525 w 3181"/>
                <a:gd name="T73" fmla="*/ 1231 h 1614"/>
                <a:gd name="T74" fmla="*/ 440 w 3181"/>
                <a:gd name="T75" fmla="*/ 1252 h 1614"/>
                <a:gd name="T76" fmla="*/ 426 w 3181"/>
                <a:gd name="T77" fmla="*/ 1280 h 1614"/>
                <a:gd name="T78" fmla="*/ 398 w 3181"/>
                <a:gd name="T79" fmla="*/ 1316 h 1614"/>
                <a:gd name="T80" fmla="*/ 383 w 3181"/>
                <a:gd name="T81" fmla="*/ 1344 h 1614"/>
                <a:gd name="T82" fmla="*/ 334 w 3181"/>
                <a:gd name="T83" fmla="*/ 1394 h 1614"/>
                <a:gd name="T84" fmla="*/ 248 w 3181"/>
                <a:gd name="T85" fmla="*/ 1423 h 1614"/>
                <a:gd name="T86" fmla="*/ 192 w 3181"/>
                <a:gd name="T87" fmla="*/ 1451 h 1614"/>
                <a:gd name="T88" fmla="*/ 177 w 3181"/>
                <a:gd name="T89" fmla="*/ 1487 h 1614"/>
                <a:gd name="T90" fmla="*/ 156 w 3181"/>
                <a:gd name="T91" fmla="*/ 1515 h 1614"/>
                <a:gd name="T92" fmla="*/ 135 w 3181"/>
                <a:gd name="T93" fmla="*/ 1536 h 1614"/>
                <a:gd name="T94" fmla="*/ 71 w 3181"/>
                <a:gd name="T95" fmla="*/ 1558 h 1614"/>
                <a:gd name="T96" fmla="*/ 35 w 3181"/>
                <a:gd name="T97" fmla="*/ 1593 h 1614"/>
                <a:gd name="T98" fmla="*/ 0 w 3181"/>
                <a:gd name="T99" fmla="*/ 1614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1" h="1614">
                  <a:moveTo>
                    <a:pt x="3181" y="0"/>
                  </a:moveTo>
                  <a:lnTo>
                    <a:pt x="2528" y="0"/>
                  </a:lnTo>
                  <a:lnTo>
                    <a:pt x="2528" y="36"/>
                  </a:lnTo>
                  <a:lnTo>
                    <a:pt x="2492" y="36"/>
                  </a:lnTo>
                  <a:lnTo>
                    <a:pt x="2492" y="72"/>
                  </a:lnTo>
                  <a:lnTo>
                    <a:pt x="2464" y="72"/>
                  </a:lnTo>
                  <a:lnTo>
                    <a:pt x="2464" y="93"/>
                  </a:lnTo>
                  <a:lnTo>
                    <a:pt x="2215" y="93"/>
                  </a:lnTo>
                  <a:lnTo>
                    <a:pt x="2215" y="128"/>
                  </a:lnTo>
                  <a:lnTo>
                    <a:pt x="2052" y="128"/>
                  </a:lnTo>
                  <a:lnTo>
                    <a:pt x="2052" y="157"/>
                  </a:lnTo>
                  <a:lnTo>
                    <a:pt x="2002" y="157"/>
                  </a:lnTo>
                  <a:lnTo>
                    <a:pt x="2002" y="185"/>
                  </a:lnTo>
                  <a:lnTo>
                    <a:pt x="1832" y="185"/>
                  </a:lnTo>
                  <a:lnTo>
                    <a:pt x="1832" y="214"/>
                  </a:lnTo>
                  <a:lnTo>
                    <a:pt x="1718" y="214"/>
                  </a:lnTo>
                  <a:lnTo>
                    <a:pt x="1718" y="278"/>
                  </a:lnTo>
                  <a:lnTo>
                    <a:pt x="1711" y="278"/>
                  </a:lnTo>
                  <a:lnTo>
                    <a:pt x="1711" y="306"/>
                  </a:lnTo>
                  <a:lnTo>
                    <a:pt x="1477" y="306"/>
                  </a:lnTo>
                  <a:lnTo>
                    <a:pt x="1477" y="335"/>
                  </a:lnTo>
                  <a:lnTo>
                    <a:pt x="1463" y="335"/>
                  </a:lnTo>
                  <a:lnTo>
                    <a:pt x="1463" y="370"/>
                  </a:lnTo>
                  <a:lnTo>
                    <a:pt x="1370" y="370"/>
                  </a:lnTo>
                  <a:lnTo>
                    <a:pt x="1370" y="406"/>
                  </a:lnTo>
                  <a:lnTo>
                    <a:pt x="1264" y="406"/>
                  </a:lnTo>
                  <a:lnTo>
                    <a:pt x="1264" y="434"/>
                  </a:lnTo>
                  <a:lnTo>
                    <a:pt x="1228" y="434"/>
                  </a:lnTo>
                  <a:lnTo>
                    <a:pt x="1228" y="448"/>
                  </a:lnTo>
                  <a:lnTo>
                    <a:pt x="1171" y="448"/>
                  </a:lnTo>
                  <a:lnTo>
                    <a:pt x="1171" y="477"/>
                  </a:lnTo>
                  <a:lnTo>
                    <a:pt x="1157" y="477"/>
                  </a:lnTo>
                  <a:lnTo>
                    <a:pt x="1157" y="541"/>
                  </a:lnTo>
                  <a:lnTo>
                    <a:pt x="1065" y="541"/>
                  </a:lnTo>
                  <a:lnTo>
                    <a:pt x="1065" y="569"/>
                  </a:lnTo>
                  <a:lnTo>
                    <a:pt x="1022" y="569"/>
                  </a:lnTo>
                  <a:lnTo>
                    <a:pt x="1022" y="598"/>
                  </a:lnTo>
                  <a:lnTo>
                    <a:pt x="1015" y="598"/>
                  </a:lnTo>
                  <a:lnTo>
                    <a:pt x="1015" y="626"/>
                  </a:lnTo>
                  <a:lnTo>
                    <a:pt x="980" y="626"/>
                  </a:lnTo>
                  <a:lnTo>
                    <a:pt x="980" y="655"/>
                  </a:lnTo>
                  <a:lnTo>
                    <a:pt x="916" y="655"/>
                  </a:lnTo>
                  <a:lnTo>
                    <a:pt x="916" y="676"/>
                  </a:lnTo>
                  <a:lnTo>
                    <a:pt x="852" y="676"/>
                  </a:lnTo>
                  <a:lnTo>
                    <a:pt x="852" y="704"/>
                  </a:lnTo>
                  <a:lnTo>
                    <a:pt x="838" y="704"/>
                  </a:lnTo>
                  <a:lnTo>
                    <a:pt x="838" y="740"/>
                  </a:lnTo>
                  <a:lnTo>
                    <a:pt x="831" y="740"/>
                  </a:lnTo>
                  <a:lnTo>
                    <a:pt x="831" y="775"/>
                  </a:lnTo>
                  <a:lnTo>
                    <a:pt x="824" y="775"/>
                  </a:lnTo>
                  <a:lnTo>
                    <a:pt x="824" y="832"/>
                  </a:lnTo>
                  <a:lnTo>
                    <a:pt x="802" y="832"/>
                  </a:lnTo>
                  <a:lnTo>
                    <a:pt x="802" y="882"/>
                  </a:lnTo>
                  <a:lnTo>
                    <a:pt x="753" y="882"/>
                  </a:lnTo>
                  <a:lnTo>
                    <a:pt x="753" y="911"/>
                  </a:lnTo>
                  <a:lnTo>
                    <a:pt x="731" y="911"/>
                  </a:lnTo>
                  <a:lnTo>
                    <a:pt x="731" y="946"/>
                  </a:lnTo>
                  <a:lnTo>
                    <a:pt x="710" y="946"/>
                  </a:lnTo>
                  <a:lnTo>
                    <a:pt x="710" y="975"/>
                  </a:lnTo>
                  <a:lnTo>
                    <a:pt x="696" y="975"/>
                  </a:lnTo>
                  <a:lnTo>
                    <a:pt x="696" y="1003"/>
                  </a:lnTo>
                  <a:lnTo>
                    <a:pt x="682" y="1003"/>
                  </a:lnTo>
                  <a:lnTo>
                    <a:pt x="682" y="1031"/>
                  </a:lnTo>
                  <a:lnTo>
                    <a:pt x="596" y="1031"/>
                  </a:lnTo>
                  <a:lnTo>
                    <a:pt x="596" y="1053"/>
                  </a:lnTo>
                  <a:lnTo>
                    <a:pt x="582" y="1053"/>
                  </a:lnTo>
                  <a:lnTo>
                    <a:pt x="582" y="1117"/>
                  </a:lnTo>
                  <a:lnTo>
                    <a:pt x="561" y="1117"/>
                  </a:lnTo>
                  <a:lnTo>
                    <a:pt x="561" y="1145"/>
                  </a:lnTo>
                  <a:lnTo>
                    <a:pt x="547" y="1145"/>
                  </a:lnTo>
                  <a:lnTo>
                    <a:pt x="547" y="1159"/>
                  </a:lnTo>
                  <a:lnTo>
                    <a:pt x="547" y="1202"/>
                  </a:lnTo>
                  <a:lnTo>
                    <a:pt x="525" y="1202"/>
                  </a:lnTo>
                  <a:lnTo>
                    <a:pt x="525" y="1231"/>
                  </a:lnTo>
                  <a:lnTo>
                    <a:pt x="440" y="1231"/>
                  </a:lnTo>
                  <a:lnTo>
                    <a:pt x="440" y="1252"/>
                  </a:lnTo>
                  <a:lnTo>
                    <a:pt x="426" y="1252"/>
                  </a:lnTo>
                  <a:lnTo>
                    <a:pt x="426" y="1280"/>
                  </a:lnTo>
                  <a:lnTo>
                    <a:pt x="398" y="1280"/>
                  </a:lnTo>
                  <a:lnTo>
                    <a:pt x="398" y="1316"/>
                  </a:lnTo>
                  <a:lnTo>
                    <a:pt x="383" y="1316"/>
                  </a:lnTo>
                  <a:lnTo>
                    <a:pt x="383" y="1344"/>
                  </a:lnTo>
                  <a:lnTo>
                    <a:pt x="334" y="1344"/>
                  </a:lnTo>
                  <a:lnTo>
                    <a:pt x="334" y="1394"/>
                  </a:lnTo>
                  <a:lnTo>
                    <a:pt x="248" y="1394"/>
                  </a:lnTo>
                  <a:lnTo>
                    <a:pt x="248" y="1423"/>
                  </a:lnTo>
                  <a:lnTo>
                    <a:pt x="192" y="1423"/>
                  </a:lnTo>
                  <a:lnTo>
                    <a:pt x="192" y="1451"/>
                  </a:lnTo>
                  <a:lnTo>
                    <a:pt x="177" y="1451"/>
                  </a:lnTo>
                  <a:lnTo>
                    <a:pt x="177" y="1487"/>
                  </a:lnTo>
                  <a:lnTo>
                    <a:pt x="156" y="1487"/>
                  </a:lnTo>
                  <a:lnTo>
                    <a:pt x="156" y="1515"/>
                  </a:lnTo>
                  <a:lnTo>
                    <a:pt x="135" y="1515"/>
                  </a:lnTo>
                  <a:lnTo>
                    <a:pt x="135" y="1536"/>
                  </a:lnTo>
                  <a:lnTo>
                    <a:pt x="71" y="1536"/>
                  </a:lnTo>
                  <a:lnTo>
                    <a:pt x="71" y="1558"/>
                  </a:lnTo>
                  <a:lnTo>
                    <a:pt x="35" y="1558"/>
                  </a:lnTo>
                  <a:lnTo>
                    <a:pt x="35" y="1593"/>
                  </a:lnTo>
                  <a:lnTo>
                    <a:pt x="0" y="1593"/>
                  </a:lnTo>
                  <a:lnTo>
                    <a:pt x="0" y="1614"/>
                  </a:lnTo>
                </a:path>
              </a:pathLst>
            </a:custGeom>
            <a:noFill/>
            <a:ln w="33338" cap="flat">
              <a:solidFill>
                <a:srgbClr val="A19A84"/>
              </a:solidFill>
              <a:prstDash val="solid"/>
              <a:miter lim="800000"/>
              <a:headEnd/>
              <a:tailEnd/>
            </a:ln>
          </p:spPr>
          <p:txBody>
            <a:bodyPr lIns="51435" tIns="25718" rIns="51435" bIns="25718"/>
            <a:lstStyle/>
            <a:p>
              <a:pPr>
                <a:defRPr/>
              </a:pPr>
              <a:endParaRPr lang="en-US" sz="675" dirty="0">
                <a:latin typeface="+mj-lt"/>
              </a:endParaRPr>
            </a:p>
          </p:txBody>
        </p:sp>
        <p:sp>
          <p:nvSpPr>
            <p:cNvPr id="69" name="Line 91">
              <a:extLst>
                <a:ext uri="{FF2B5EF4-FFF2-40B4-BE49-F238E27FC236}">
                  <a16:creationId xmlns:a16="http://schemas.microsoft.com/office/drawing/2014/main" id="{795B49DA-EAD2-4027-B14A-DA893035C4A1}"/>
                </a:ext>
              </a:extLst>
            </p:cNvPr>
            <p:cNvSpPr>
              <a:spLocks noChangeShapeType="1"/>
            </p:cNvSpPr>
            <p:nvPr/>
          </p:nvSpPr>
          <p:spPr bwMode="auto">
            <a:xfrm>
              <a:off x="4686590" y="1767224"/>
              <a:ext cx="66672" cy="0"/>
            </a:xfrm>
            <a:prstGeom prst="line">
              <a:avLst/>
            </a:prstGeom>
            <a:noFill/>
            <a:ln w="11113" cap="flat">
              <a:solidFill>
                <a:srgbClr val="A19A84"/>
              </a:solidFill>
              <a:prstDash val="solid"/>
              <a:miter lim="800000"/>
              <a:headEnd/>
              <a:tailEnd/>
            </a:ln>
          </p:spPr>
          <p:txBody>
            <a:bodyPr lIns="51435" tIns="25718" rIns="51435" bIns="25718"/>
            <a:lstStyle/>
            <a:p>
              <a:pPr>
                <a:defRPr/>
              </a:pPr>
              <a:endParaRPr lang="en-US" sz="675" dirty="0">
                <a:latin typeface="+mj-lt"/>
              </a:endParaRPr>
            </a:p>
          </p:txBody>
        </p:sp>
        <p:sp>
          <p:nvSpPr>
            <p:cNvPr id="70" name="Line 92">
              <a:extLst>
                <a:ext uri="{FF2B5EF4-FFF2-40B4-BE49-F238E27FC236}">
                  <a16:creationId xmlns:a16="http://schemas.microsoft.com/office/drawing/2014/main" id="{A5CA54C6-36C3-4F4E-A7B3-4FF3413E173C}"/>
                </a:ext>
              </a:extLst>
            </p:cNvPr>
            <p:cNvSpPr>
              <a:spLocks noChangeShapeType="1"/>
            </p:cNvSpPr>
            <p:nvPr/>
          </p:nvSpPr>
          <p:spPr bwMode="auto">
            <a:xfrm>
              <a:off x="4686590" y="2119685"/>
              <a:ext cx="66672" cy="0"/>
            </a:xfrm>
            <a:prstGeom prst="line">
              <a:avLst/>
            </a:prstGeom>
            <a:noFill/>
            <a:ln w="11113" cap="flat">
              <a:solidFill>
                <a:srgbClr val="A19A84"/>
              </a:solidFill>
              <a:prstDash val="solid"/>
              <a:miter lim="800000"/>
              <a:headEnd/>
              <a:tailEnd/>
            </a:ln>
          </p:spPr>
          <p:txBody>
            <a:bodyPr lIns="51435" tIns="25718" rIns="51435" bIns="25718"/>
            <a:lstStyle/>
            <a:p>
              <a:pPr>
                <a:defRPr/>
              </a:pPr>
              <a:endParaRPr lang="en-US" sz="675" dirty="0">
                <a:latin typeface="+mj-lt"/>
              </a:endParaRPr>
            </a:p>
          </p:txBody>
        </p:sp>
        <p:sp>
          <p:nvSpPr>
            <p:cNvPr id="71" name="Line 93">
              <a:extLst>
                <a:ext uri="{FF2B5EF4-FFF2-40B4-BE49-F238E27FC236}">
                  <a16:creationId xmlns:a16="http://schemas.microsoft.com/office/drawing/2014/main" id="{06945ACB-C67D-43C1-912A-675D900A8C2D}"/>
                </a:ext>
              </a:extLst>
            </p:cNvPr>
            <p:cNvSpPr>
              <a:spLocks noChangeShapeType="1"/>
            </p:cNvSpPr>
            <p:nvPr/>
          </p:nvSpPr>
          <p:spPr bwMode="auto">
            <a:xfrm>
              <a:off x="4723101" y="1767224"/>
              <a:ext cx="0" cy="352462"/>
            </a:xfrm>
            <a:prstGeom prst="line">
              <a:avLst/>
            </a:prstGeom>
            <a:noFill/>
            <a:ln w="11113" cap="flat">
              <a:solidFill>
                <a:srgbClr val="A19A84"/>
              </a:solidFill>
              <a:prstDash val="solid"/>
              <a:miter lim="800000"/>
              <a:headEnd/>
              <a:tailEnd/>
            </a:ln>
          </p:spPr>
          <p:txBody>
            <a:bodyPr lIns="51435" tIns="25718" rIns="51435" bIns="25718"/>
            <a:lstStyle/>
            <a:p>
              <a:pPr>
                <a:defRPr/>
              </a:pPr>
              <a:endParaRPr lang="en-US" sz="675" dirty="0">
                <a:latin typeface="+mj-lt"/>
              </a:endParaRPr>
            </a:p>
          </p:txBody>
        </p:sp>
        <p:sp>
          <p:nvSpPr>
            <p:cNvPr id="72" name="Line 94">
              <a:extLst>
                <a:ext uri="{FF2B5EF4-FFF2-40B4-BE49-F238E27FC236}">
                  <a16:creationId xmlns:a16="http://schemas.microsoft.com/office/drawing/2014/main" id="{55211170-B80E-4850-8FD0-FCAC7C8CC110}"/>
                </a:ext>
              </a:extLst>
            </p:cNvPr>
            <p:cNvSpPr>
              <a:spLocks noChangeShapeType="1"/>
            </p:cNvSpPr>
            <p:nvPr/>
          </p:nvSpPr>
          <p:spPr bwMode="auto">
            <a:xfrm>
              <a:off x="3411888" y="2637662"/>
              <a:ext cx="73022" cy="0"/>
            </a:xfrm>
            <a:prstGeom prst="line">
              <a:avLst/>
            </a:prstGeom>
            <a:noFill/>
            <a:ln w="11113" cap="flat">
              <a:solidFill>
                <a:srgbClr val="CB333B"/>
              </a:solidFill>
              <a:prstDash val="solid"/>
              <a:miter lim="800000"/>
              <a:headEnd/>
              <a:tailEnd/>
            </a:ln>
          </p:spPr>
          <p:txBody>
            <a:bodyPr lIns="51435" tIns="25718" rIns="51435" bIns="25718"/>
            <a:lstStyle/>
            <a:p>
              <a:pPr>
                <a:defRPr/>
              </a:pPr>
              <a:endParaRPr lang="en-US" sz="675" dirty="0">
                <a:latin typeface="+mj-lt"/>
              </a:endParaRPr>
            </a:p>
          </p:txBody>
        </p:sp>
        <p:sp>
          <p:nvSpPr>
            <p:cNvPr id="73" name="Line 95">
              <a:extLst>
                <a:ext uri="{FF2B5EF4-FFF2-40B4-BE49-F238E27FC236}">
                  <a16:creationId xmlns:a16="http://schemas.microsoft.com/office/drawing/2014/main" id="{7F688C8B-4B48-46DA-8FB2-30BB880C4C20}"/>
                </a:ext>
              </a:extLst>
            </p:cNvPr>
            <p:cNvSpPr>
              <a:spLocks noChangeShapeType="1"/>
            </p:cNvSpPr>
            <p:nvPr/>
          </p:nvSpPr>
          <p:spPr bwMode="auto">
            <a:xfrm>
              <a:off x="3411888" y="3052042"/>
              <a:ext cx="73022" cy="0"/>
            </a:xfrm>
            <a:prstGeom prst="line">
              <a:avLst/>
            </a:prstGeom>
            <a:noFill/>
            <a:ln w="11113" cap="flat">
              <a:solidFill>
                <a:srgbClr val="CB333B"/>
              </a:solidFill>
              <a:prstDash val="solid"/>
              <a:miter lim="800000"/>
              <a:headEnd/>
              <a:tailEnd/>
            </a:ln>
          </p:spPr>
          <p:txBody>
            <a:bodyPr lIns="51435" tIns="25718" rIns="51435" bIns="25718"/>
            <a:lstStyle/>
            <a:p>
              <a:pPr>
                <a:defRPr/>
              </a:pPr>
              <a:endParaRPr lang="en-US" sz="675" dirty="0">
                <a:latin typeface="+mj-lt"/>
              </a:endParaRPr>
            </a:p>
          </p:txBody>
        </p:sp>
        <p:sp>
          <p:nvSpPr>
            <p:cNvPr id="74" name="Line 96">
              <a:extLst>
                <a:ext uri="{FF2B5EF4-FFF2-40B4-BE49-F238E27FC236}">
                  <a16:creationId xmlns:a16="http://schemas.microsoft.com/office/drawing/2014/main" id="{29FCDA58-90C7-43A0-B7AC-43377A1245C4}"/>
                </a:ext>
              </a:extLst>
            </p:cNvPr>
            <p:cNvSpPr>
              <a:spLocks noChangeShapeType="1"/>
            </p:cNvSpPr>
            <p:nvPr/>
          </p:nvSpPr>
          <p:spPr bwMode="auto">
            <a:xfrm>
              <a:off x="3448398" y="2641234"/>
              <a:ext cx="0" cy="410809"/>
            </a:xfrm>
            <a:prstGeom prst="line">
              <a:avLst/>
            </a:prstGeom>
            <a:noFill/>
            <a:ln w="11113" cap="flat">
              <a:solidFill>
                <a:srgbClr val="CB333B"/>
              </a:solidFill>
              <a:prstDash val="solid"/>
              <a:miter lim="800000"/>
              <a:headEnd/>
              <a:tailEnd/>
            </a:ln>
          </p:spPr>
          <p:txBody>
            <a:bodyPr lIns="51435" tIns="25718" rIns="51435" bIns="25718"/>
            <a:lstStyle/>
            <a:p>
              <a:pPr>
                <a:defRPr/>
              </a:pPr>
              <a:endParaRPr lang="en-US" sz="675" dirty="0">
                <a:latin typeface="+mj-lt"/>
              </a:endParaRPr>
            </a:p>
          </p:txBody>
        </p:sp>
        <p:sp>
          <p:nvSpPr>
            <p:cNvPr id="75" name="Line 97">
              <a:extLst>
                <a:ext uri="{FF2B5EF4-FFF2-40B4-BE49-F238E27FC236}">
                  <a16:creationId xmlns:a16="http://schemas.microsoft.com/office/drawing/2014/main" id="{5ED533B1-D1FD-4931-A16A-17E2C34F9578}"/>
                </a:ext>
              </a:extLst>
            </p:cNvPr>
            <p:cNvSpPr>
              <a:spLocks noChangeShapeType="1"/>
            </p:cNvSpPr>
            <p:nvPr/>
          </p:nvSpPr>
          <p:spPr bwMode="auto">
            <a:xfrm>
              <a:off x="4700877" y="2320922"/>
              <a:ext cx="74608" cy="0"/>
            </a:xfrm>
            <a:prstGeom prst="line">
              <a:avLst/>
            </a:prstGeom>
            <a:noFill/>
            <a:ln w="11113" cap="flat">
              <a:solidFill>
                <a:srgbClr val="CB333B"/>
              </a:solidFill>
              <a:prstDash val="solid"/>
              <a:miter lim="800000"/>
              <a:headEnd/>
              <a:tailEnd/>
            </a:ln>
          </p:spPr>
          <p:txBody>
            <a:bodyPr lIns="51435" tIns="25718" rIns="51435" bIns="25718"/>
            <a:lstStyle/>
            <a:p>
              <a:pPr>
                <a:defRPr/>
              </a:pPr>
              <a:endParaRPr lang="en-US" sz="675" dirty="0">
                <a:latin typeface="+mj-lt"/>
              </a:endParaRPr>
            </a:p>
          </p:txBody>
        </p:sp>
        <p:sp>
          <p:nvSpPr>
            <p:cNvPr id="76" name="Line 98">
              <a:extLst>
                <a:ext uri="{FF2B5EF4-FFF2-40B4-BE49-F238E27FC236}">
                  <a16:creationId xmlns:a16="http://schemas.microsoft.com/office/drawing/2014/main" id="{21ED6FFB-8A52-4B3E-AC42-5C6D71CEC766}"/>
                </a:ext>
              </a:extLst>
            </p:cNvPr>
            <p:cNvSpPr>
              <a:spLocks noChangeShapeType="1"/>
            </p:cNvSpPr>
            <p:nvPr/>
          </p:nvSpPr>
          <p:spPr bwMode="auto">
            <a:xfrm>
              <a:off x="4700877" y="2738875"/>
              <a:ext cx="74608" cy="0"/>
            </a:xfrm>
            <a:prstGeom prst="line">
              <a:avLst/>
            </a:prstGeom>
            <a:noFill/>
            <a:ln w="11113" cap="flat">
              <a:solidFill>
                <a:srgbClr val="CB333B"/>
              </a:solidFill>
              <a:prstDash val="solid"/>
              <a:miter lim="800000"/>
              <a:headEnd/>
              <a:tailEnd/>
            </a:ln>
          </p:spPr>
          <p:txBody>
            <a:bodyPr lIns="51435" tIns="25718" rIns="51435" bIns="25718"/>
            <a:lstStyle/>
            <a:p>
              <a:pPr>
                <a:defRPr/>
              </a:pPr>
              <a:endParaRPr lang="en-US" sz="675" dirty="0">
                <a:latin typeface="+mj-lt"/>
              </a:endParaRPr>
            </a:p>
          </p:txBody>
        </p:sp>
        <p:sp>
          <p:nvSpPr>
            <p:cNvPr id="77" name="Line 99">
              <a:extLst>
                <a:ext uri="{FF2B5EF4-FFF2-40B4-BE49-F238E27FC236}">
                  <a16:creationId xmlns:a16="http://schemas.microsoft.com/office/drawing/2014/main" id="{E230DC1A-FFE2-4FCC-907D-240151894375}"/>
                </a:ext>
              </a:extLst>
            </p:cNvPr>
            <p:cNvSpPr>
              <a:spLocks noChangeShapeType="1"/>
            </p:cNvSpPr>
            <p:nvPr/>
          </p:nvSpPr>
          <p:spPr bwMode="auto">
            <a:xfrm>
              <a:off x="4738976" y="2320922"/>
              <a:ext cx="0" cy="417953"/>
            </a:xfrm>
            <a:prstGeom prst="line">
              <a:avLst/>
            </a:prstGeom>
            <a:noFill/>
            <a:ln w="11113" cap="flat">
              <a:solidFill>
                <a:srgbClr val="CB333B"/>
              </a:solidFill>
              <a:prstDash val="solid"/>
              <a:miter lim="800000"/>
              <a:headEnd/>
              <a:tailEnd/>
            </a:ln>
          </p:spPr>
          <p:txBody>
            <a:bodyPr lIns="51435" tIns="25718" rIns="51435" bIns="25718"/>
            <a:lstStyle/>
            <a:p>
              <a:pPr>
                <a:defRPr/>
              </a:pPr>
              <a:endParaRPr lang="en-US" sz="675" dirty="0">
                <a:latin typeface="+mj-lt"/>
              </a:endParaRPr>
            </a:p>
          </p:txBody>
        </p:sp>
        <p:sp>
          <p:nvSpPr>
            <p:cNvPr id="78" name="Line 100">
              <a:extLst>
                <a:ext uri="{FF2B5EF4-FFF2-40B4-BE49-F238E27FC236}">
                  <a16:creationId xmlns:a16="http://schemas.microsoft.com/office/drawing/2014/main" id="{26858E5F-185A-4119-AA33-E4C73D04760C}"/>
                </a:ext>
              </a:extLst>
            </p:cNvPr>
            <p:cNvSpPr>
              <a:spLocks noChangeShapeType="1"/>
            </p:cNvSpPr>
            <p:nvPr/>
          </p:nvSpPr>
          <p:spPr bwMode="auto">
            <a:xfrm>
              <a:off x="2375299" y="2977025"/>
              <a:ext cx="66672" cy="0"/>
            </a:xfrm>
            <a:prstGeom prst="line">
              <a:avLst/>
            </a:prstGeom>
            <a:noFill/>
            <a:ln w="11113" cap="flat">
              <a:solidFill>
                <a:srgbClr val="CB333B"/>
              </a:solidFill>
              <a:prstDash val="solid"/>
              <a:miter lim="800000"/>
              <a:headEnd/>
              <a:tailEnd/>
            </a:ln>
          </p:spPr>
          <p:txBody>
            <a:bodyPr lIns="51435" tIns="25718" rIns="51435" bIns="25718"/>
            <a:lstStyle/>
            <a:p>
              <a:pPr>
                <a:defRPr/>
              </a:pPr>
              <a:endParaRPr lang="en-US" sz="675" dirty="0">
                <a:latin typeface="+mj-lt"/>
              </a:endParaRPr>
            </a:p>
          </p:txBody>
        </p:sp>
        <p:sp>
          <p:nvSpPr>
            <p:cNvPr id="79" name="Line 101">
              <a:extLst>
                <a:ext uri="{FF2B5EF4-FFF2-40B4-BE49-F238E27FC236}">
                  <a16:creationId xmlns:a16="http://schemas.microsoft.com/office/drawing/2014/main" id="{CBD9F918-2708-4B23-9F14-F2AE3AECD0D0}"/>
                </a:ext>
              </a:extLst>
            </p:cNvPr>
            <p:cNvSpPr>
              <a:spLocks noChangeShapeType="1"/>
            </p:cNvSpPr>
            <p:nvPr/>
          </p:nvSpPr>
          <p:spPr bwMode="auto">
            <a:xfrm>
              <a:off x="2375299" y="3394978"/>
              <a:ext cx="66672" cy="0"/>
            </a:xfrm>
            <a:prstGeom prst="line">
              <a:avLst/>
            </a:prstGeom>
            <a:noFill/>
            <a:ln w="11113" cap="flat">
              <a:solidFill>
                <a:srgbClr val="CB333B"/>
              </a:solidFill>
              <a:prstDash val="solid"/>
              <a:miter lim="800000"/>
              <a:headEnd/>
              <a:tailEnd/>
            </a:ln>
          </p:spPr>
          <p:txBody>
            <a:bodyPr lIns="51435" tIns="25718" rIns="51435" bIns="25718"/>
            <a:lstStyle/>
            <a:p>
              <a:pPr>
                <a:defRPr/>
              </a:pPr>
              <a:endParaRPr lang="en-US" sz="675" dirty="0">
                <a:latin typeface="+mj-lt"/>
              </a:endParaRPr>
            </a:p>
          </p:txBody>
        </p:sp>
        <p:sp>
          <p:nvSpPr>
            <p:cNvPr id="80" name="Line 102">
              <a:extLst>
                <a:ext uri="{FF2B5EF4-FFF2-40B4-BE49-F238E27FC236}">
                  <a16:creationId xmlns:a16="http://schemas.microsoft.com/office/drawing/2014/main" id="{0218CC9B-9DD8-4884-8759-387240782F3E}"/>
                </a:ext>
              </a:extLst>
            </p:cNvPr>
            <p:cNvSpPr>
              <a:spLocks noChangeShapeType="1"/>
            </p:cNvSpPr>
            <p:nvPr/>
          </p:nvSpPr>
          <p:spPr bwMode="auto">
            <a:xfrm>
              <a:off x="2411810" y="2977025"/>
              <a:ext cx="0" cy="417953"/>
            </a:xfrm>
            <a:prstGeom prst="line">
              <a:avLst/>
            </a:prstGeom>
            <a:noFill/>
            <a:ln w="11113" cap="flat">
              <a:solidFill>
                <a:srgbClr val="CB333B"/>
              </a:solidFill>
              <a:prstDash val="solid"/>
              <a:miter lim="800000"/>
              <a:headEnd/>
              <a:tailEnd/>
            </a:ln>
          </p:spPr>
          <p:txBody>
            <a:bodyPr lIns="51435" tIns="25718" rIns="51435" bIns="25718"/>
            <a:lstStyle/>
            <a:p>
              <a:pPr>
                <a:defRPr/>
              </a:pPr>
              <a:endParaRPr lang="en-US" sz="675" dirty="0">
                <a:latin typeface="+mj-lt"/>
              </a:endParaRPr>
            </a:p>
          </p:txBody>
        </p:sp>
        <p:sp>
          <p:nvSpPr>
            <p:cNvPr id="81" name="Line 103">
              <a:extLst>
                <a:ext uri="{FF2B5EF4-FFF2-40B4-BE49-F238E27FC236}">
                  <a16:creationId xmlns:a16="http://schemas.microsoft.com/office/drawing/2014/main" id="{9D405729-1F2C-4BF3-BEF7-A2AA7234C5ED}"/>
                </a:ext>
              </a:extLst>
            </p:cNvPr>
            <p:cNvSpPr>
              <a:spLocks noChangeShapeType="1"/>
            </p:cNvSpPr>
            <p:nvPr/>
          </p:nvSpPr>
          <p:spPr bwMode="auto">
            <a:xfrm>
              <a:off x="2359425" y="2379269"/>
              <a:ext cx="68260" cy="0"/>
            </a:xfrm>
            <a:prstGeom prst="line">
              <a:avLst/>
            </a:prstGeom>
            <a:noFill/>
            <a:ln w="11113" cap="flat">
              <a:solidFill>
                <a:srgbClr val="A19A84"/>
              </a:solidFill>
              <a:prstDash val="solid"/>
              <a:miter lim="800000"/>
              <a:headEnd/>
              <a:tailEnd/>
            </a:ln>
          </p:spPr>
          <p:txBody>
            <a:bodyPr lIns="51435" tIns="25718" rIns="51435" bIns="25718"/>
            <a:lstStyle/>
            <a:p>
              <a:pPr>
                <a:defRPr/>
              </a:pPr>
              <a:endParaRPr lang="en-US" sz="675" dirty="0">
                <a:latin typeface="+mj-lt"/>
              </a:endParaRPr>
            </a:p>
          </p:txBody>
        </p:sp>
        <p:sp>
          <p:nvSpPr>
            <p:cNvPr id="82" name="Line 104">
              <a:extLst>
                <a:ext uri="{FF2B5EF4-FFF2-40B4-BE49-F238E27FC236}">
                  <a16:creationId xmlns:a16="http://schemas.microsoft.com/office/drawing/2014/main" id="{18C7BC71-CB66-4E21-B857-EA61EFED41D8}"/>
                </a:ext>
              </a:extLst>
            </p:cNvPr>
            <p:cNvSpPr>
              <a:spLocks noChangeShapeType="1"/>
            </p:cNvSpPr>
            <p:nvPr/>
          </p:nvSpPr>
          <p:spPr bwMode="auto">
            <a:xfrm>
              <a:off x="2359425" y="2798412"/>
              <a:ext cx="68260" cy="0"/>
            </a:xfrm>
            <a:prstGeom prst="line">
              <a:avLst/>
            </a:prstGeom>
            <a:noFill/>
            <a:ln w="11113" cap="flat">
              <a:solidFill>
                <a:srgbClr val="A19A84"/>
              </a:solidFill>
              <a:prstDash val="solid"/>
              <a:miter lim="800000"/>
              <a:headEnd/>
              <a:tailEnd/>
            </a:ln>
          </p:spPr>
          <p:txBody>
            <a:bodyPr lIns="51435" tIns="25718" rIns="51435" bIns="25718"/>
            <a:lstStyle/>
            <a:p>
              <a:pPr>
                <a:defRPr/>
              </a:pPr>
              <a:endParaRPr lang="en-US" sz="675" dirty="0">
                <a:latin typeface="+mj-lt"/>
              </a:endParaRPr>
            </a:p>
          </p:txBody>
        </p:sp>
        <p:sp>
          <p:nvSpPr>
            <p:cNvPr id="83" name="Line 105">
              <a:extLst>
                <a:ext uri="{FF2B5EF4-FFF2-40B4-BE49-F238E27FC236}">
                  <a16:creationId xmlns:a16="http://schemas.microsoft.com/office/drawing/2014/main" id="{EA5EB86E-9856-49A1-8D4D-1C6EA15D09D4}"/>
                </a:ext>
              </a:extLst>
            </p:cNvPr>
            <p:cNvSpPr>
              <a:spLocks noChangeShapeType="1"/>
            </p:cNvSpPr>
            <p:nvPr/>
          </p:nvSpPr>
          <p:spPr bwMode="auto">
            <a:xfrm>
              <a:off x="2397523" y="2379269"/>
              <a:ext cx="0" cy="419144"/>
            </a:xfrm>
            <a:prstGeom prst="line">
              <a:avLst/>
            </a:prstGeom>
            <a:noFill/>
            <a:ln w="11113" cap="flat">
              <a:solidFill>
                <a:srgbClr val="A19A84"/>
              </a:solidFill>
              <a:prstDash val="solid"/>
              <a:miter lim="800000"/>
              <a:headEnd/>
              <a:tailEnd/>
            </a:ln>
          </p:spPr>
          <p:txBody>
            <a:bodyPr lIns="51435" tIns="25718" rIns="51435" bIns="25718"/>
            <a:lstStyle/>
            <a:p>
              <a:pPr>
                <a:defRPr/>
              </a:pPr>
              <a:endParaRPr lang="en-US" sz="675" dirty="0">
                <a:latin typeface="+mj-lt"/>
              </a:endParaRPr>
            </a:p>
          </p:txBody>
        </p:sp>
        <p:sp>
          <p:nvSpPr>
            <p:cNvPr id="84" name="Freeform 106">
              <a:extLst>
                <a:ext uri="{FF2B5EF4-FFF2-40B4-BE49-F238E27FC236}">
                  <a16:creationId xmlns:a16="http://schemas.microsoft.com/office/drawing/2014/main" id="{EBC319E3-9A78-4537-BE29-220E97FA32A6}"/>
                </a:ext>
              </a:extLst>
            </p:cNvPr>
            <p:cNvSpPr>
              <a:spLocks/>
            </p:cNvSpPr>
            <p:nvPr/>
          </p:nvSpPr>
          <p:spPr bwMode="auto">
            <a:xfrm>
              <a:off x="1335536" y="3611695"/>
              <a:ext cx="3401852" cy="0"/>
            </a:xfrm>
            <a:custGeom>
              <a:avLst/>
              <a:gdLst>
                <a:gd name="T0" fmla="*/ 3266 w 3266"/>
                <a:gd name="T1" fmla="*/ 0 w 3266"/>
                <a:gd name="T2" fmla="*/ 3266 w 3266"/>
              </a:gdLst>
              <a:ahLst/>
              <a:cxnLst>
                <a:cxn ang="0">
                  <a:pos x="T0" y="0"/>
                </a:cxn>
                <a:cxn ang="0">
                  <a:pos x="T1" y="0"/>
                </a:cxn>
                <a:cxn ang="0">
                  <a:pos x="T2" y="0"/>
                </a:cxn>
              </a:cxnLst>
              <a:rect l="0" t="0" r="r" b="b"/>
              <a:pathLst>
                <a:path w="3266">
                  <a:moveTo>
                    <a:pt x="3266" y="0"/>
                  </a:moveTo>
                  <a:lnTo>
                    <a:pt x="0" y="0"/>
                  </a:lnTo>
                  <a:lnTo>
                    <a:pt x="3266" y="0"/>
                  </a:lnTo>
                  <a:close/>
                </a:path>
              </a:pathLst>
            </a:custGeom>
            <a:solidFill>
              <a:srgbClr val="FFFFFF"/>
            </a:solidFill>
            <a:ln w="9525">
              <a:solidFill>
                <a:schemeClr val="bg1">
                  <a:lumMod val="85000"/>
                </a:schemeClr>
              </a:solidFill>
              <a:round/>
              <a:headEnd/>
              <a:tailEnd/>
            </a:ln>
          </p:spPr>
          <p:txBody>
            <a:bodyPr lIns="51435" tIns="25718" rIns="51435" bIns="25718"/>
            <a:lstStyle/>
            <a:p>
              <a:pPr>
                <a:defRPr/>
              </a:pPr>
              <a:endParaRPr lang="en-US" sz="675" dirty="0">
                <a:latin typeface="+mj-lt"/>
              </a:endParaRPr>
            </a:p>
          </p:txBody>
        </p:sp>
        <p:sp>
          <p:nvSpPr>
            <p:cNvPr id="85" name="Freeform 108">
              <a:extLst>
                <a:ext uri="{FF2B5EF4-FFF2-40B4-BE49-F238E27FC236}">
                  <a16:creationId xmlns:a16="http://schemas.microsoft.com/office/drawing/2014/main" id="{45B5B208-EB08-431B-9C14-8CF35CF3EB7A}"/>
                </a:ext>
              </a:extLst>
            </p:cNvPr>
            <p:cNvSpPr>
              <a:spLocks/>
            </p:cNvSpPr>
            <p:nvPr/>
          </p:nvSpPr>
          <p:spPr bwMode="auto">
            <a:xfrm>
              <a:off x="1376809" y="2544783"/>
              <a:ext cx="3362167" cy="1066911"/>
            </a:xfrm>
            <a:custGeom>
              <a:avLst/>
              <a:gdLst>
                <a:gd name="T0" fmla="*/ 3096 w 3202"/>
                <a:gd name="T1" fmla="*/ 0 h 1017"/>
                <a:gd name="T2" fmla="*/ 3039 w 3202"/>
                <a:gd name="T3" fmla="*/ 21 h 1017"/>
                <a:gd name="T4" fmla="*/ 2968 w 3202"/>
                <a:gd name="T5" fmla="*/ 57 h 1017"/>
                <a:gd name="T6" fmla="*/ 2932 w 3202"/>
                <a:gd name="T7" fmla="*/ 85 h 1017"/>
                <a:gd name="T8" fmla="*/ 2875 w 3202"/>
                <a:gd name="T9" fmla="*/ 121 h 1017"/>
                <a:gd name="T10" fmla="*/ 2641 w 3202"/>
                <a:gd name="T11" fmla="*/ 149 h 1017"/>
                <a:gd name="T12" fmla="*/ 2307 w 3202"/>
                <a:gd name="T13" fmla="*/ 170 h 1017"/>
                <a:gd name="T14" fmla="*/ 2251 w 3202"/>
                <a:gd name="T15" fmla="*/ 206 h 1017"/>
                <a:gd name="T16" fmla="*/ 2052 w 3202"/>
                <a:gd name="T17" fmla="*/ 227 h 1017"/>
                <a:gd name="T18" fmla="*/ 2031 w 3202"/>
                <a:gd name="T19" fmla="*/ 249 h 1017"/>
                <a:gd name="T20" fmla="*/ 2009 w 3202"/>
                <a:gd name="T21" fmla="*/ 291 h 1017"/>
                <a:gd name="T22" fmla="*/ 1924 w 3202"/>
                <a:gd name="T23" fmla="*/ 320 h 1017"/>
                <a:gd name="T24" fmla="*/ 1768 w 3202"/>
                <a:gd name="T25" fmla="*/ 341 h 1017"/>
                <a:gd name="T26" fmla="*/ 1739 w 3202"/>
                <a:gd name="T27" fmla="*/ 370 h 1017"/>
                <a:gd name="T28" fmla="*/ 1690 w 3202"/>
                <a:gd name="T29" fmla="*/ 398 h 1017"/>
                <a:gd name="T30" fmla="*/ 1675 w 3202"/>
                <a:gd name="T31" fmla="*/ 426 h 1017"/>
                <a:gd name="T32" fmla="*/ 1491 w 3202"/>
                <a:gd name="T33" fmla="*/ 455 h 1017"/>
                <a:gd name="T34" fmla="*/ 1462 w 3202"/>
                <a:gd name="T35" fmla="*/ 512 h 1017"/>
                <a:gd name="T36" fmla="*/ 1271 w 3202"/>
                <a:gd name="T37" fmla="*/ 533 h 1017"/>
                <a:gd name="T38" fmla="*/ 1249 w 3202"/>
                <a:gd name="T39" fmla="*/ 569 h 1017"/>
                <a:gd name="T40" fmla="*/ 1221 w 3202"/>
                <a:gd name="T41" fmla="*/ 597 h 1017"/>
                <a:gd name="T42" fmla="*/ 1022 w 3202"/>
                <a:gd name="T43" fmla="*/ 626 h 1017"/>
                <a:gd name="T44" fmla="*/ 937 w 3202"/>
                <a:gd name="T45" fmla="*/ 647 h 1017"/>
                <a:gd name="T46" fmla="*/ 909 w 3202"/>
                <a:gd name="T47" fmla="*/ 711 h 1017"/>
                <a:gd name="T48" fmla="*/ 887 w 3202"/>
                <a:gd name="T49" fmla="*/ 739 h 1017"/>
                <a:gd name="T50" fmla="*/ 745 w 3202"/>
                <a:gd name="T51" fmla="*/ 768 h 1017"/>
                <a:gd name="T52" fmla="*/ 639 w 3202"/>
                <a:gd name="T53" fmla="*/ 789 h 1017"/>
                <a:gd name="T54" fmla="*/ 518 w 3202"/>
                <a:gd name="T55" fmla="*/ 825 h 1017"/>
                <a:gd name="T56" fmla="*/ 383 w 3202"/>
                <a:gd name="T57" fmla="*/ 846 h 1017"/>
                <a:gd name="T58" fmla="*/ 248 w 3202"/>
                <a:gd name="T59" fmla="*/ 874 h 1017"/>
                <a:gd name="T60" fmla="*/ 206 w 3202"/>
                <a:gd name="T61" fmla="*/ 903 h 1017"/>
                <a:gd name="T62" fmla="*/ 128 w 3202"/>
                <a:gd name="T63" fmla="*/ 931 h 1017"/>
                <a:gd name="T64" fmla="*/ 113 w 3202"/>
                <a:gd name="T65" fmla="*/ 953 h 1017"/>
                <a:gd name="T66" fmla="*/ 99 w 3202"/>
                <a:gd name="T67" fmla="*/ 988 h 1017"/>
                <a:gd name="T68" fmla="*/ 0 w 3202"/>
                <a:gd name="T69" fmla="*/ 101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2" h="1017">
                  <a:moveTo>
                    <a:pt x="3202" y="0"/>
                  </a:moveTo>
                  <a:lnTo>
                    <a:pt x="3096" y="0"/>
                  </a:lnTo>
                  <a:lnTo>
                    <a:pt x="3096" y="21"/>
                  </a:lnTo>
                  <a:lnTo>
                    <a:pt x="3039" y="21"/>
                  </a:lnTo>
                  <a:lnTo>
                    <a:pt x="3039" y="57"/>
                  </a:lnTo>
                  <a:lnTo>
                    <a:pt x="2968" y="57"/>
                  </a:lnTo>
                  <a:lnTo>
                    <a:pt x="2968" y="85"/>
                  </a:lnTo>
                  <a:lnTo>
                    <a:pt x="2932" y="85"/>
                  </a:lnTo>
                  <a:lnTo>
                    <a:pt x="2932" y="121"/>
                  </a:lnTo>
                  <a:lnTo>
                    <a:pt x="2875" y="121"/>
                  </a:lnTo>
                  <a:lnTo>
                    <a:pt x="2875" y="149"/>
                  </a:lnTo>
                  <a:lnTo>
                    <a:pt x="2641" y="149"/>
                  </a:lnTo>
                  <a:lnTo>
                    <a:pt x="2641" y="170"/>
                  </a:lnTo>
                  <a:lnTo>
                    <a:pt x="2307" y="170"/>
                  </a:lnTo>
                  <a:lnTo>
                    <a:pt x="2307" y="206"/>
                  </a:lnTo>
                  <a:lnTo>
                    <a:pt x="2251" y="206"/>
                  </a:lnTo>
                  <a:lnTo>
                    <a:pt x="2251" y="227"/>
                  </a:lnTo>
                  <a:lnTo>
                    <a:pt x="2052" y="227"/>
                  </a:lnTo>
                  <a:lnTo>
                    <a:pt x="2052" y="249"/>
                  </a:lnTo>
                  <a:lnTo>
                    <a:pt x="2031" y="249"/>
                  </a:lnTo>
                  <a:lnTo>
                    <a:pt x="2031" y="291"/>
                  </a:lnTo>
                  <a:lnTo>
                    <a:pt x="2009" y="291"/>
                  </a:lnTo>
                  <a:lnTo>
                    <a:pt x="2009" y="320"/>
                  </a:lnTo>
                  <a:lnTo>
                    <a:pt x="1924" y="320"/>
                  </a:lnTo>
                  <a:lnTo>
                    <a:pt x="1924" y="341"/>
                  </a:lnTo>
                  <a:lnTo>
                    <a:pt x="1768" y="341"/>
                  </a:lnTo>
                  <a:lnTo>
                    <a:pt x="1768" y="370"/>
                  </a:lnTo>
                  <a:lnTo>
                    <a:pt x="1739" y="370"/>
                  </a:lnTo>
                  <a:lnTo>
                    <a:pt x="1739" y="398"/>
                  </a:lnTo>
                  <a:lnTo>
                    <a:pt x="1690" y="398"/>
                  </a:lnTo>
                  <a:lnTo>
                    <a:pt x="1690" y="426"/>
                  </a:lnTo>
                  <a:lnTo>
                    <a:pt x="1675" y="426"/>
                  </a:lnTo>
                  <a:lnTo>
                    <a:pt x="1675" y="455"/>
                  </a:lnTo>
                  <a:lnTo>
                    <a:pt x="1491" y="455"/>
                  </a:lnTo>
                  <a:lnTo>
                    <a:pt x="1491" y="512"/>
                  </a:lnTo>
                  <a:lnTo>
                    <a:pt x="1462" y="512"/>
                  </a:lnTo>
                  <a:lnTo>
                    <a:pt x="1462" y="533"/>
                  </a:lnTo>
                  <a:lnTo>
                    <a:pt x="1271" y="533"/>
                  </a:lnTo>
                  <a:lnTo>
                    <a:pt x="1271" y="569"/>
                  </a:lnTo>
                  <a:lnTo>
                    <a:pt x="1249" y="569"/>
                  </a:lnTo>
                  <a:lnTo>
                    <a:pt x="1249" y="597"/>
                  </a:lnTo>
                  <a:lnTo>
                    <a:pt x="1221" y="597"/>
                  </a:lnTo>
                  <a:lnTo>
                    <a:pt x="1221" y="626"/>
                  </a:lnTo>
                  <a:lnTo>
                    <a:pt x="1022" y="626"/>
                  </a:lnTo>
                  <a:lnTo>
                    <a:pt x="1022" y="647"/>
                  </a:lnTo>
                  <a:lnTo>
                    <a:pt x="937" y="647"/>
                  </a:lnTo>
                  <a:lnTo>
                    <a:pt x="937" y="711"/>
                  </a:lnTo>
                  <a:lnTo>
                    <a:pt x="909" y="711"/>
                  </a:lnTo>
                  <a:lnTo>
                    <a:pt x="909" y="739"/>
                  </a:lnTo>
                  <a:lnTo>
                    <a:pt x="887" y="739"/>
                  </a:lnTo>
                  <a:lnTo>
                    <a:pt x="887" y="768"/>
                  </a:lnTo>
                  <a:lnTo>
                    <a:pt x="745" y="768"/>
                  </a:lnTo>
                  <a:lnTo>
                    <a:pt x="745" y="789"/>
                  </a:lnTo>
                  <a:lnTo>
                    <a:pt x="639" y="789"/>
                  </a:lnTo>
                  <a:lnTo>
                    <a:pt x="639" y="825"/>
                  </a:lnTo>
                  <a:lnTo>
                    <a:pt x="518" y="825"/>
                  </a:lnTo>
                  <a:lnTo>
                    <a:pt x="518" y="846"/>
                  </a:lnTo>
                  <a:lnTo>
                    <a:pt x="383" y="846"/>
                  </a:lnTo>
                  <a:lnTo>
                    <a:pt x="383" y="874"/>
                  </a:lnTo>
                  <a:lnTo>
                    <a:pt x="248" y="874"/>
                  </a:lnTo>
                  <a:lnTo>
                    <a:pt x="248" y="903"/>
                  </a:lnTo>
                  <a:lnTo>
                    <a:pt x="206" y="903"/>
                  </a:lnTo>
                  <a:lnTo>
                    <a:pt x="206" y="931"/>
                  </a:lnTo>
                  <a:lnTo>
                    <a:pt x="128" y="931"/>
                  </a:lnTo>
                  <a:lnTo>
                    <a:pt x="128" y="953"/>
                  </a:lnTo>
                  <a:lnTo>
                    <a:pt x="113" y="953"/>
                  </a:lnTo>
                  <a:lnTo>
                    <a:pt x="113" y="988"/>
                  </a:lnTo>
                  <a:lnTo>
                    <a:pt x="99" y="988"/>
                  </a:lnTo>
                  <a:lnTo>
                    <a:pt x="99" y="1017"/>
                  </a:lnTo>
                  <a:lnTo>
                    <a:pt x="0" y="1017"/>
                  </a:lnTo>
                </a:path>
              </a:pathLst>
            </a:custGeom>
            <a:noFill/>
            <a:ln w="33338" cap="flat">
              <a:solidFill>
                <a:srgbClr val="CB333B"/>
              </a:solidFill>
              <a:prstDash val="solid"/>
              <a:miter lim="800000"/>
              <a:headEnd/>
              <a:tailEnd/>
            </a:ln>
          </p:spPr>
          <p:txBody>
            <a:bodyPr lIns="51435" tIns="25718" rIns="51435" bIns="25718"/>
            <a:lstStyle/>
            <a:p>
              <a:pPr>
                <a:defRPr/>
              </a:pPr>
              <a:endParaRPr lang="en-US" sz="675" dirty="0">
                <a:latin typeface="+mj-lt"/>
              </a:endParaRPr>
            </a:p>
          </p:txBody>
        </p:sp>
        <p:sp>
          <p:nvSpPr>
            <p:cNvPr id="86" name="TextBox 131">
              <a:extLst>
                <a:ext uri="{FF2B5EF4-FFF2-40B4-BE49-F238E27FC236}">
                  <a16:creationId xmlns:a16="http://schemas.microsoft.com/office/drawing/2014/main" id="{5051A9CF-87B6-4E72-838F-C9CE115B4931}"/>
                </a:ext>
              </a:extLst>
            </p:cNvPr>
            <p:cNvSpPr txBox="1"/>
            <p:nvPr/>
          </p:nvSpPr>
          <p:spPr>
            <a:xfrm>
              <a:off x="4724688" y="2412610"/>
              <a:ext cx="468482" cy="155828"/>
            </a:xfrm>
            <a:prstGeom prst="rect">
              <a:avLst/>
            </a:prstGeom>
            <a:noFill/>
          </p:spPr>
          <p:txBody>
            <a:bodyPr wrap="none">
              <a:spAutoFit/>
            </a:bodyPr>
            <a:lstStyle/>
            <a:p>
              <a:pPr>
                <a:defRPr/>
              </a:pPr>
              <a:r>
                <a:rPr lang="en-US" sz="750" b="1" dirty="0">
                  <a:latin typeface="+mj-lt"/>
                </a:rPr>
                <a:t>56%</a:t>
              </a:r>
            </a:p>
          </p:txBody>
        </p:sp>
        <p:sp>
          <p:nvSpPr>
            <p:cNvPr id="87" name="TextBox 132">
              <a:extLst>
                <a:ext uri="{FF2B5EF4-FFF2-40B4-BE49-F238E27FC236}">
                  <a16:creationId xmlns:a16="http://schemas.microsoft.com/office/drawing/2014/main" id="{3C5355E9-BD59-4A1D-976E-2D46BB4C69AD}"/>
                </a:ext>
              </a:extLst>
            </p:cNvPr>
            <p:cNvSpPr txBox="1"/>
            <p:nvPr/>
          </p:nvSpPr>
          <p:spPr>
            <a:xfrm>
              <a:off x="4711989" y="1791039"/>
              <a:ext cx="468482" cy="155828"/>
            </a:xfrm>
            <a:prstGeom prst="rect">
              <a:avLst/>
            </a:prstGeom>
            <a:noFill/>
          </p:spPr>
          <p:txBody>
            <a:bodyPr wrap="none">
              <a:spAutoFit/>
            </a:bodyPr>
            <a:lstStyle/>
            <a:p>
              <a:pPr>
                <a:defRPr/>
              </a:pPr>
              <a:r>
                <a:rPr lang="en-US" sz="750" b="1" dirty="0">
                  <a:latin typeface="+mj-lt"/>
                </a:rPr>
                <a:t>82%</a:t>
              </a:r>
            </a:p>
          </p:txBody>
        </p:sp>
      </p:grpSp>
      <p:sp>
        <p:nvSpPr>
          <p:cNvPr id="88" name="Title 1">
            <a:extLst>
              <a:ext uri="{FF2B5EF4-FFF2-40B4-BE49-F238E27FC236}">
                <a16:creationId xmlns:a16="http://schemas.microsoft.com/office/drawing/2014/main" id="{0713E084-C539-478D-AFA6-E494C972653D}"/>
              </a:ext>
            </a:extLst>
          </p:cNvPr>
          <p:cNvSpPr txBox="1">
            <a:spLocks/>
          </p:cNvSpPr>
          <p:nvPr/>
        </p:nvSpPr>
        <p:spPr>
          <a:xfrm>
            <a:off x="5543600" y="1268760"/>
            <a:ext cx="3600400" cy="411535"/>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cs-CZ" altLang="cs-CZ" sz="1800" b="1" i="0" u="none" strike="noStrike" kern="1200" cap="none" spc="0" normalizeH="0" baseline="0" noProof="0" dirty="0">
                <a:ln>
                  <a:noFill/>
                </a:ln>
                <a:solidFill>
                  <a:srgbClr val="009242"/>
                </a:solidFill>
                <a:effectLst/>
                <a:uLnTx/>
                <a:uFillTx/>
                <a:latin typeface="+mj-lt"/>
                <a:ea typeface="+mj-ea"/>
                <a:cs typeface="+mj-cs"/>
              </a:rPr>
              <a:t>Prodloužení času do </a:t>
            </a:r>
            <a:r>
              <a:rPr kumimoji="0" lang="cs-CZ" altLang="cs-CZ" sz="1800" b="1" i="0" u="none" strike="noStrike" kern="1200" cap="none" spc="0" normalizeH="0" baseline="0" noProof="0" dirty="0" err="1">
                <a:ln>
                  <a:noFill/>
                </a:ln>
                <a:solidFill>
                  <a:srgbClr val="009242"/>
                </a:solidFill>
                <a:effectLst/>
                <a:uLnTx/>
                <a:uFillTx/>
                <a:latin typeface="+mj-lt"/>
                <a:ea typeface="+mj-ea"/>
                <a:cs typeface="+mj-cs"/>
              </a:rPr>
              <a:t>relapsu</a:t>
            </a:r>
            <a:r>
              <a:rPr kumimoji="0" lang="cs-CZ" altLang="cs-CZ" sz="1800" b="1" i="0" u="none" strike="noStrike" kern="1200" cap="none" spc="0" normalizeH="0" baseline="0" noProof="0" dirty="0">
                <a:ln>
                  <a:noFill/>
                </a:ln>
                <a:solidFill>
                  <a:srgbClr val="009242"/>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kumimoji="0" lang="cs-CZ" altLang="cs-CZ" sz="1800" b="1" i="0" u="none" strike="noStrike" kern="1200" cap="none" spc="0" normalizeH="0" baseline="0" noProof="0" dirty="0">
                <a:ln>
                  <a:noFill/>
                </a:ln>
                <a:solidFill>
                  <a:srgbClr val="009242"/>
                </a:solidFill>
                <a:effectLst/>
                <a:uLnTx/>
                <a:uFillTx/>
                <a:latin typeface="+mj-lt"/>
                <a:ea typeface="+mj-ea"/>
                <a:cs typeface="+mj-cs"/>
              </a:rPr>
              <a:t>s m</a:t>
            </a:r>
            <a:r>
              <a:rPr kumimoji="0" lang="en-US" altLang="cs-CZ" sz="1800" b="1" i="0" u="none" strike="noStrike" kern="1200" cap="none" spc="0" normalizeH="0" baseline="0" noProof="0" dirty="0" err="1">
                <a:ln>
                  <a:noFill/>
                </a:ln>
                <a:solidFill>
                  <a:srgbClr val="009242"/>
                </a:solidFill>
                <a:effectLst/>
                <a:uLnTx/>
                <a:uFillTx/>
                <a:latin typeface="+mj-lt"/>
                <a:ea typeface="+mj-ea"/>
                <a:cs typeface="+mj-cs"/>
              </a:rPr>
              <a:t>epolizumab</a:t>
            </a:r>
            <a:r>
              <a:rPr kumimoji="0" lang="cs-CZ" altLang="cs-CZ" sz="1800" b="1" i="0" u="none" strike="noStrike" kern="1200" cap="none" spc="0" normalizeH="0" baseline="0" noProof="0" dirty="0" err="1">
                <a:ln>
                  <a:noFill/>
                </a:ln>
                <a:solidFill>
                  <a:srgbClr val="009242"/>
                </a:solidFill>
                <a:effectLst/>
                <a:uLnTx/>
                <a:uFillTx/>
                <a:latin typeface="+mj-lt"/>
                <a:ea typeface="+mj-ea"/>
                <a:cs typeface="+mj-cs"/>
              </a:rPr>
              <a:t>em</a:t>
            </a:r>
            <a:r>
              <a:rPr kumimoji="0" lang="en-US" altLang="cs-CZ" sz="1800" b="1" i="0" u="none" strike="noStrike" kern="1200" cap="none" spc="0" normalizeH="0" baseline="0" noProof="0" dirty="0">
                <a:ln>
                  <a:noFill/>
                </a:ln>
                <a:solidFill>
                  <a:srgbClr val="009242"/>
                </a:solidFill>
                <a:effectLst/>
                <a:uLnTx/>
                <a:uFillTx/>
                <a:latin typeface="+mj-lt"/>
                <a:ea typeface="+mj-ea"/>
                <a:cs typeface="+mj-cs"/>
              </a:rPr>
              <a:t> </a:t>
            </a:r>
            <a:r>
              <a:rPr kumimoji="0" lang="cs-CZ" altLang="cs-CZ" sz="1800" b="1" i="0" u="none" strike="noStrike" kern="1200" cap="none" spc="0" normalizeH="0" baseline="0" noProof="0" dirty="0">
                <a:ln>
                  <a:noFill/>
                </a:ln>
                <a:solidFill>
                  <a:srgbClr val="009242"/>
                </a:solidFill>
                <a:effectLst/>
                <a:uLnTx/>
                <a:uFillTx/>
                <a:latin typeface="+mj-lt"/>
                <a:ea typeface="+mj-ea"/>
                <a:cs typeface="+mj-cs"/>
              </a:rPr>
              <a:t>vs.</a:t>
            </a:r>
            <a:r>
              <a:rPr kumimoji="0" lang="en-US" altLang="cs-CZ" sz="1800" b="1" i="0" u="none" strike="noStrike" kern="1200" cap="none" spc="0" normalizeH="0" baseline="0" noProof="0" dirty="0">
                <a:ln>
                  <a:noFill/>
                </a:ln>
                <a:solidFill>
                  <a:srgbClr val="009242"/>
                </a:solidFill>
                <a:effectLst/>
                <a:uLnTx/>
                <a:uFillTx/>
                <a:latin typeface="+mj-lt"/>
                <a:ea typeface="+mj-ea"/>
                <a:cs typeface="+mj-cs"/>
              </a:rPr>
              <a:t> </a:t>
            </a:r>
            <a:r>
              <a:rPr kumimoji="0" lang="cs-CZ" altLang="cs-CZ" sz="1800" b="1" i="0" u="none" strike="noStrike" kern="1200" cap="none" spc="0" normalizeH="0" baseline="0" noProof="0" dirty="0">
                <a:ln>
                  <a:noFill/>
                </a:ln>
                <a:solidFill>
                  <a:srgbClr val="009242"/>
                </a:solidFill>
                <a:effectLst/>
                <a:uLnTx/>
                <a:uFillTx/>
                <a:latin typeface="+mj-lt"/>
                <a:ea typeface="+mj-ea"/>
                <a:cs typeface="+mj-cs"/>
              </a:rPr>
              <a:t>p</a:t>
            </a:r>
            <a:r>
              <a:rPr kumimoji="0" lang="en-US" altLang="cs-CZ" sz="1800" b="1" i="0" u="none" strike="noStrike" kern="1200" cap="none" spc="0" normalizeH="0" baseline="0" noProof="0" dirty="0" err="1">
                <a:ln>
                  <a:noFill/>
                </a:ln>
                <a:solidFill>
                  <a:srgbClr val="009242"/>
                </a:solidFill>
                <a:effectLst/>
                <a:uLnTx/>
                <a:uFillTx/>
                <a:latin typeface="+mj-lt"/>
                <a:ea typeface="+mj-ea"/>
                <a:cs typeface="+mj-cs"/>
              </a:rPr>
              <a:t>lacebo</a:t>
            </a:r>
            <a:endParaRPr kumimoji="0" lang="en-GB" altLang="cs-CZ" sz="1800" b="1" i="1" u="none" strike="noStrike" kern="1200" cap="none" spc="0" normalizeH="0" baseline="30000" noProof="0" dirty="0">
              <a:ln>
                <a:noFill/>
              </a:ln>
              <a:solidFill>
                <a:srgbClr val="009242"/>
              </a:solidFill>
              <a:effectLst/>
              <a:uLnTx/>
              <a:uFillTx/>
              <a:latin typeface="+mj-lt"/>
              <a:ea typeface="+mj-ea"/>
              <a:cs typeface="+mj-cs"/>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p:txBody>
          <a:bodyPr>
            <a:normAutofit/>
          </a:bodyPr>
          <a:lstStyle/>
          <a:p>
            <a:pPr algn="l" fontAlgn="base">
              <a:spcAft>
                <a:spcPct val="0"/>
              </a:spcAft>
              <a:defRPr/>
            </a:pPr>
            <a:r>
              <a:rPr lang="cs-CZ" sz="3000" b="1" kern="0" dirty="0" err="1">
                <a:solidFill>
                  <a:srgbClr val="009242"/>
                </a:solidFill>
                <a:effectLst>
                  <a:outerShdw blurRad="38100" dist="38100" dir="2700000" algn="tl">
                    <a:srgbClr val="C0C0C0"/>
                  </a:outerShdw>
                </a:effectLst>
              </a:rPr>
              <a:t>Mepolizumab</a:t>
            </a:r>
            <a:r>
              <a:rPr lang="cs-CZ" sz="3000" b="1" kern="0" dirty="0">
                <a:solidFill>
                  <a:srgbClr val="009242"/>
                </a:solidFill>
                <a:effectLst>
                  <a:outerShdw blurRad="38100" dist="38100" dir="2700000" algn="tl">
                    <a:srgbClr val="C0C0C0"/>
                  </a:outerShdw>
                </a:effectLst>
              </a:rPr>
              <a:t> v terapii EGPA - SUKL</a:t>
            </a:r>
          </a:p>
        </p:txBody>
      </p:sp>
      <p:sp>
        <p:nvSpPr>
          <p:cNvPr id="3" name="Zástupný symbol pro obsah 2"/>
          <p:cNvSpPr>
            <a:spLocks noGrp="1"/>
          </p:cNvSpPr>
          <p:nvPr>
            <p:ph idx="1"/>
          </p:nvPr>
        </p:nvSpPr>
        <p:spPr>
          <a:xfrm>
            <a:off x="457200" y="1600200"/>
            <a:ext cx="8229600" cy="4925144"/>
          </a:xfrm>
        </p:spPr>
        <p:txBody>
          <a:bodyPr>
            <a:normAutofit fontScale="62500" lnSpcReduction="20000"/>
          </a:bodyPr>
          <a:lstStyle/>
          <a:p>
            <a:r>
              <a:rPr lang="cs-CZ" sz="3800" dirty="0" err="1"/>
              <a:t>Nucala</a:t>
            </a:r>
            <a:r>
              <a:rPr lang="cs-CZ" sz="3800" dirty="0"/>
              <a:t> je indikována jako přídatná léčba pro pacienty ve věku 6 let a starších s </a:t>
            </a:r>
            <a:r>
              <a:rPr lang="cs-CZ" sz="3800" dirty="0" err="1"/>
              <a:t>relabující</a:t>
            </a:r>
            <a:r>
              <a:rPr lang="cs-CZ" sz="3800" dirty="0"/>
              <a:t>-remitentní nebo refrakterní EGPA </a:t>
            </a:r>
          </a:p>
          <a:p>
            <a:endParaRPr lang="cs-CZ" dirty="0"/>
          </a:p>
          <a:p>
            <a:r>
              <a:rPr lang="cs-CZ" dirty="0"/>
              <a:t>Doporučená dávka </a:t>
            </a:r>
            <a:r>
              <a:rPr lang="cs-CZ" dirty="0" err="1"/>
              <a:t>mepolizumabu</a:t>
            </a:r>
            <a:r>
              <a:rPr lang="cs-CZ" dirty="0"/>
              <a:t> je 300 mg  s.</a:t>
            </a:r>
            <a:r>
              <a:rPr lang="cs-CZ" dirty="0" err="1"/>
              <a:t>c</a:t>
            </a:r>
            <a:r>
              <a:rPr lang="cs-CZ" dirty="0"/>
              <a:t>.  jednou za 4 týdny . </a:t>
            </a:r>
          </a:p>
          <a:p>
            <a:r>
              <a:rPr lang="cs-CZ" sz="2500" i="1" dirty="0"/>
              <a:t>Děti ve věku 6 až 11 let s tělesnou hmotností </a:t>
            </a:r>
            <a:r>
              <a:rPr lang="cs-CZ" sz="2500" b="1" i="1" dirty="0"/>
              <a:t>≥ 40 kg </a:t>
            </a:r>
          </a:p>
          <a:p>
            <a:r>
              <a:rPr lang="cs-CZ" sz="2500" dirty="0"/>
              <a:t>Doporučená dávka </a:t>
            </a:r>
            <a:r>
              <a:rPr lang="cs-CZ" sz="2500" dirty="0" err="1"/>
              <a:t>mepolizumabu</a:t>
            </a:r>
            <a:r>
              <a:rPr lang="cs-CZ" sz="2500" dirty="0"/>
              <a:t> je 200 mg podaná subkutánně jednou za 4 týdny. </a:t>
            </a:r>
          </a:p>
          <a:p>
            <a:r>
              <a:rPr lang="cs-CZ" sz="2500" i="1" dirty="0"/>
              <a:t>Děti ve věku 6 až 11 let s tělesnou hmotností &lt; 40 kg </a:t>
            </a:r>
          </a:p>
          <a:p>
            <a:r>
              <a:rPr lang="cs-CZ" sz="2500" dirty="0"/>
              <a:t>Doporučená dávka </a:t>
            </a:r>
            <a:r>
              <a:rPr lang="cs-CZ" sz="2500" dirty="0" err="1"/>
              <a:t>mepolizumabu</a:t>
            </a:r>
            <a:r>
              <a:rPr lang="cs-CZ" sz="2500" dirty="0"/>
              <a:t> je 100 mg podaná subkutánně jednou za 4 týdny. </a:t>
            </a:r>
          </a:p>
          <a:p>
            <a:endParaRPr lang="cs-CZ" sz="2500" dirty="0"/>
          </a:p>
          <a:p>
            <a:endParaRPr lang="cs-CZ" sz="2500" dirty="0"/>
          </a:p>
          <a:p>
            <a:r>
              <a:rPr lang="cs-CZ" sz="2600" dirty="0"/>
              <a:t>Přípravek </a:t>
            </a:r>
            <a:r>
              <a:rPr lang="cs-CZ" sz="2600" dirty="0" err="1"/>
              <a:t>Nucala</a:t>
            </a:r>
            <a:r>
              <a:rPr lang="cs-CZ" sz="2600" dirty="0"/>
              <a:t> je určen pro dlouhodobou léčbu. Potřebu pokračovat v léčbě je třeba přehodnotit alespoň jednou ročně na základě lékařského posouzení závažnosti pacientova onemocnění a zlepšení kontroly symptomů. </a:t>
            </a:r>
          </a:p>
          <a:p>
            <a:r>
              <a:rPr lang="cs-CZ" sz="3800" dirty="0"/>
              <a:t>Potřebu pokračovat v léčbě je třeba přehodnotit rovněž u pacientů, u nichž dojde k rozvoji život ohrožujících projevů EGPA, neboť u této populace nebyl přípravek </a:t>
            </a:r>
            <a:r>
              <a:rPr lang="cs-CZ" sz="3800" dirty="0" err="1"/>
              <a:t>Nucala</a:t>
            </a:r>
            <a:r>
              <a:rPr lang="cs-CZ" sz="3800" dirty="0"/>
              <a:t> hodnocen. </a:t>
            </a:r>
          </a:p>
        </p:txBody>
      </p:sp>
      <p:sp>
        <p:nvSpPr>
          <p:cNvPr id="6" name="TextBox 5">
            <a:extLst>
              <a:ext uri="{FF2B5EF4-FFF2-40B4-BE49-F238E27FC236}">
                <a16:creationId xmlns:a16="http://schemas.microsoft.com/office/drawing/2014/main" id="{85869640-85B8-4E4B-B269-95995126CE1D}"/>
              </a:ext>
            </a:extLst>
          </p:cNvPr>
          <p:cNvSpPr txBox="1"/>
          <p:nvPr/>
        </p:nvSpPr>
        <p:spPr>
          <a:xfrm>
            <a:off x="5868144" y="6525344"/>
            <a:ext cx="4572000" cy="276999"/>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cs-CZ" sz="1200" b="0" i="0" u="none" strike="noStrike" kern="1200" cap="none" spc="0" normalizeH="0" baseline="0" noProof="0" dirty="0">
                <a:ln>
                  <a:noFill/>
                </a:ln>
                <a:solidFill>
                  <a:schemeClr val="tx1"/>
                </a:solidFill>
                <a:effectLst/>
                <a:uLnTx/>
                <a:uFillTx/>
                <a:latin typeface="+mn-lt"/>
                <a:ea typeface="+mn-ea"/>
                <a:cs typeface="+mn-cs"/>
              </a:rPr>
              <a:t>SUKL – Souhrn údajů o přípravku Nucala (5/2022)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50729" y="237995"/>
            <a:ext cx="8336071" cy="1179643"/>
          </a:xfrm>
        </p:spPr>
        <p:txBody>
          <a:bodyPr vert="horz" lIns="91440" tIns="45720" rIns="91440" bIns="45720" rtlCol="0" anchor="ctr">
            <a:normAutofit/>
          </a:bodyPr>
          <a:lstStyle/>
          <a:p>
            <a:pPr algn="l" fontAlgn="base">
              <a:spcAft>
                <a:spcPct val="0"/>
              </a:spcAft>
              <a:defRPr/>
            </a:pPr>
            <a:r>
              <a:rPr lang="cs-CZ" sz="3000" b="1" kern="0" dirty="0">
                <a:solidFill>
                  <a:srgbClr val="009242"/>
                </a:solidFill>
                <a:effectLst>
                  <a:outerShdw blurRad="38100" dist="38100" dir="2700000" algn="tl">
                    <a:srgbClr val="C0C0C0"/>
                  </a:outerShdw>
                </a:effectLst>
              </a:rPr>
              <a:t>Kdy indikovat </a:t>
            </a:r>
            <a:r>
              <a:rPr lang="cs-CZ" sz="3000" b="1" kern="0" dirty="0" err="1">
                <a:solidFill>
                  <a:srgbClr val="009242"/>
                </a:solidFill>
                <a:effectLst>
                  <a:outerShdw blurRad="38100" dist="38100" dir="2700000" algn="tl">
                    <a:srgbClr val="C0C0C0"/>
                  </a:outerShdw>
                </a:effectLst>
              </a:rPr>
              <a:t>mepolizumab</a:t>
            </a:r>
            <a:r>
              <a:rPr lang="cs-CZ" sz="3000" b="1" kern="0" dirty="0">
                <a:solidFill>
                  <a:srgbClr val="009242"/>
                </a:solidFill>
                <a:effectLst>
                  <a:outerShdw blurRad="38100" dist="38100" dir="2700000" algn="tl">
                    <a:srgbClr val="C0C0C0"/>
                  </a:outerShdw>
                </a:effectLst>
              </a:rPr>
              <a:t> v léčbě EGPA -  </a:t>
            </a:r>
            <a:br>
              <a:rPr lang="cs-CZ" sz="3000" b="1" kern="0" dirty="0">
                <a:solidFill>
                  <a:srgbClr val="009242"/>
                </a:solidFill>
                <a:effectLst>
                  <a:outerShdw blurRad="38100" dist="38100" dir="2700000" algn="tl">
                    <a:srgbClr val="C0C0C0"/>
                  </a:outerShdw>
                </a:effectLst>
              </a:rPr>
            </a:br>
            <a:r>
              <a:rPr lang="cs-CZ" sz="3000" b="1" kern="0" dirty="0">
                <a:solidFill>
                  <a:srgbClr val="009242"/>
                </a:solidFill>
                <a:effectLst>
                  <a:outerShdw blurRad="38100" dist="38100" dir="2700000" algn="tl">
                    <a:srgbClr val="C0C0C0"/>
                  </a:outerShdw>
                </a:effectLst>
              </a:rPr>
              <a:t>praktické otázky</a:t>
            </a:r>
          </a:p>
        </p:txBody>
      </p:sp>
      <p:sp>
        <p:nvSpPr>
          <p:cNvPr id="3" name="Zástupný symbol pro obsah 2"/>
          <p:cNvSpPr>
            <a:spLocks noGrp="1"/>
          </p:cNvSpPr>
          <p:nvPr>
            <p:ph idx="1"/>
          </p:nvPr>
        </p:nvSpPr>
        <p:spPr/>
        <p:txBody>
          <a:bodyPr/>
          <a:lstStyle/>
          <a:p>
            <a:r>
              <a:rPr lang="cs-CZ" dirty="0"/>
              <a:t>podle SPC jen u </a:t>
            </a:r>
            <a:r>
              <a:rPr lang="cs-CZ" dirty="0" err="1"/>
              <a:t>relabující</a:t>
            </a:r>
            <a:r>
              <a:rPr lang="cs-CZ" dirty="0"/>
              <a:t> nebo refrakterní EGPA  </a:t>
            </a:r>
          </a:p>
          <a:p>
            <a:r>
              <a:rPr lang="cs-CZ" dirty="0"/>
              <a:t>podle recentního doporučení je u aktivní neohrožující EGPA upřednostněna kombinace SKS a mepolizumab před jinou kombinovanou imunosupresí</a:t>
            </a:r>
          </a:p>
          <a:p>
            <a:r>
              <a:rPr lang="cs-CZ" dirty="0"/>
              <a:t>situace HES nebo EGPA?  -  SKS + </a:t>
            </a:r>
            <a:r>
              <a:rPr lang="cs-CZ" dirty="0" err="1"/>
              <a:t>mepolizumab</a:t>
            </a:r>
            <a:r>
              <a:rPr lang="cs-CZ"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cxnSp>
        <p:nvCxnSpPr>
          <p:cNvPr id="8" name="Přímá spojovací šipka 7"/>
          <p:cNvCxnSpPr/>
          <p:nvPr/>
        </p:nvCxnSpPr>
        <p:spPr>
          <a:xfrm>
            <a:off x="0" y="2643182"/>
            <a:ext cx="64291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Zaoblený obdélník 9"/>
          <p:cNvSpPr/>
          <p:nvPr/>
        </p:nvSpPr>
        <p:spPr>
          <a:xfrm>
            <a:off x="714348" y="2428868"/>
            <a:ext cx="2428892" cy="38576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rPr>
              <a:t>• zvažte doplňkový biologický lék cílený na 2. typ pro pacienty s exacerbacemi nebo špatnou kontrolou příznaků při vysokých dávkách IKS-LABA, kteří: </a:t>
            </a:r>
          </a:p>
          <a:p>
            <a:pPr algn="ctr">
              <a:buFontTx/>
              <a:buChar char="-"/>
            </a:pPr>
            <a:r>
              <a:rPr lang="cs-CZ" sz="1400" dirty="0">
                <a:solidFill>
                  <a:schemeClr val="tx1"/>
                </a:solidFill>
              </a:rPr>
              <a:t>mají eozinofilní nebo alergické </a:t>
            </a:r>
            <a:r>
              <a:rPr lang="cs-CZ" sz="1400" dirty="0" err="1">
                <a:solidFill>
                  <a:schemeClr val="tx1"/>
                </a:solidFill>
              </a:rPr>
              <a:t>biomarkery</a:t>
            </a:r>
            <a:r>
              <a:rPr lang="cs-CZ" sz="1400" dirty="0">
                <a:solidFill>
                  <a:schemeClr val="tx1"/>
                </a:solidFill>
              </a:rPr>
              <a:t> nebo </a:t>
            </a:r>
          </a:p>
          <a:p>
            <a:pPr algn="ctr">
              <a:buFontTx/>
              <a:buChar char="-"/>
            </a:pPr>
            <a:r>
              <a:rPr lang="cs-CZ" sz="1400" dirty="0">
                <a:solidFill>
                  <a:schemeClr val="tx1"/>
                </a:solidFill>
              </a:rPr>
              <a:t> potřebují udržovací OKS </a:t>
            </a:r>
          </a:p>
          <a:p>
            <a:pPr algn="ctr"/>
            <a:r>
              <a:rPr lang="cs-CZ" sz="1400" dirty="0">
                <a:solidFill>
                  <a:schemeClr val="tx1"/>
                </a:solidFill>
              </a:rPr>
              <a:t>• zvažte úhradová kritéria  a </a:t>
            </a:r>
            <a:r>
              <a:rPr lang="cs-CZ" sz="1400" dirty="0" err="1">
                <a:solidFill>
                  <a:schemeClr val="tx1"/>
                </a:solidFill>
              </a:rPr>
              <a:t>prediktory</a:t>
            </a:r>
            <a:r>
              <a:rPr lang="cs-CZ" sz="1400" dirty="0">
                <a:solidFill>
                  <a:schemeClr val="tx1"/>
                </a:solidFill>
              </a:rPr>
              <a:t> odpovědi </a:t>
            </a:r>
          </a:p>
          <a:p>
            <a:pPr algn="ctr"/>
            <a:r>
              <a:rPr lang="cs-CZ" sz="1400" dirty="0">
                <a:solidFill>
                  <a:schemeClr val="tx1"/>
                </a:solidFill>
              </a:rPr>
              <a:t>• zvažte cenu, frekvenci dávkování, cestu podání (SC nebo IV), preferenci pacienta </a:t>
            </a:r>
          </a:p>
        </p:txBody>
      </p:sp>
      <p:graphicFrame>
        <p:nvGraphicFramePr>
          <p:cNvPr id="12" name="Zástupný symbol pro obsah 5"/>
          <p:cNvGraphicFramePr>
            <a:graphicFrameLocks noGrp="1"/>
          </p:cNvGraphicFramePr>
          <p:nvPr>
            <p:ph idx="1"/>
          </p:nvPr>
        </p:nvGraphicFramePr>
        <p:xfrm>
          <a:off x="3571868" y="2214555"/>
          <a:ext cx="5357850" cy="1285884"/>
        </p:xfrm>
        <a:graphic>
          <a:graphicData uri="http://schemas.openxmlformats.org/drawingml/2006/table">
            <a:tbl>
              <a:tblPr firstRow="1" bandRow="1">
                <a:tableStyleId>{5C22544A-7EE6-4342-B048-85BDC9FD1C3A}</a:tableStyleId>
              </a:tblPr>
              <a:tblGrid>
                <a:gridCol w="5357850">
                  <a:extLst>
                    <a:ext uri="{9D8B030D-6E8A-4147-A177-3AD203B41FA5}">
                      <a16:colId xmlns:a16="http://schemas.microsoft.com/office/drawing/2014/main" val="20000"/>
                    </a:ext>
                  </a:extLst>
                </a:gridCol>
              </a:tblGrid>
              <a:tr h="307048">
                <a:tc>
                  <a:txBody>
                    <a:bodyPr/>
                    <a:lstStyle/>
                    <a:p>
                      <a:r>
                        <a:rPr lang="cs-CZ" sz="1400" dirty="0" err="1"/>
                        <a:t>Anti</a:t>
                      </a:r>
                      <a:r>
                        <a:rPr lang="cs-CZ" sz="1400" dirty="0"/>
                        <a:t>-</a:t>
                      </a:r>
                      <a:r>
                        <a:rPr lang="cs-CZ" sz="1400" dirty="0" err="1"/>
                        <a:t>IgE</a:t>
                      </a:r>
                      <a:r>
                        <a:rPr lang="cs-CZ" sz="1400" dirty="0"/>
                        <a:t> </a:t>
                      </a:r>
                    </a:p>
                  </a:txBody>
                  <a:tcPr/>
                </a:tc>
                <a:extLst>
                  <a:ext uri="{0D108BD9-81ED-4DB2-BD59-A6C34878D82A}">
                    <a16:rowId xmlns:a16="http://schemas.microsoft.com/office/drawing/2014/main" val="10000"/>
                  </a:ext>
                </a:extLst>
              </a:tr>
              <a:tr h="978836">
                <a:tc>
                  <a:txBody>
                    <a:bodyPr/>
                    <a:lstStyle/>
                    <a:p>
                      <a:r>
                        <a:rPr lang="cs-CZ" sz="1400" dirty="0"/>
                        <a:t> u těžkého alergického astmatu</a:t>
                      </a:r>
                    </a:p>
                    <a:p>
                      <a:r>
                        <a:rPr lang="cs-CZ" sz="1400" dirty="0"/>
                        <a:t> • senzibilizace při kožních </a:t>
                      </a:r>
                      <a:r>
                        <a:rPr lang="cs-CZ" sz="1400" dirty="0" err="1"/>
                        <a:t>prick</a:t>
                      </a:r>
                      <a:r>
                        <a:rPr lang="cs-CZ" sz="1400" dirty="0"/>
                        <a:t> testech nebo specifických </a:t>
                      </a:r>
                      <a:r>
                        <a:rPr lang="cs-CZ" sz="1400" dirty="0" err="1"/>
                        <a:t>IgE</a:t>
                      </a:r>
                      <a:r>
                        <a:rPr lang="cs-CZ" sz="1400" dirty="0"/>
                        <a:t> </a:t>
                      </a:r>
                    </a:p>
                    <a:p>
                      <a:r>
                        <a:rPr lang="cs-CZ" sz="1400" dirty="0"/>
                        <a:t>• celkový sérový </a:t>
                      </a:r>
                      <a:r>
                        <a:rPr lang="cs-CZ" sz="1400" dirty="0" err="1"/>
                        <a:t>IgE</a:t>
                      </a:r>
                      <a:r>
                        <a:rPr lang="cs-CZ" sz="1400" dirty="0"/>
                        <a:t> a hmotnost v rozmezí dávkování</a:t>
                      </a:r>
                    </a:p>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a:t> • exacerbace v posledním roce</a:t>
                      </a:r>
                      <a:r>
                        <a:rPr lang="cs-CZ" sz="1400" baseline="0" dirty="0"/>
                        <a:t> </a:t>
                      </a:r>
                      <a:r>
                        <a:rPr lang="cs-CZ" sz="1400" dirty="0"/>
                        <a:t>nebo z důvodu potřeby udržovací OKS</a:t>
                      </a:r>
                    </a:p>
                  </a:txBody>
                  <a:tcPr/>
                </a:tc>
                <a:extLst>
                  <a:ext uri="{0D108BD9-81ED-4DB2-BD59-A6C34878D82A}">
                    <a16:rowId xmlns:a16="http://schemas.microsoft.com/office/drawing/2014/main" val="10001"/>
                  </a:ext>
                </a:extLst>
              </a:tr>
            </a:tbl>
          </a:graphicData>
        </a:graphic>
      </p:graphicFrame>
      <p:graphicFrame>
        <p:nvGraphicFramePr>
          <p:cNvPr id="13" name="Zástupný symbol pro obsah 5"/>
          <p:cNvGraphicFramePr>
            <a:graphicFrameLocks/>
          </p:cNvGraphicFramePr>
          <p:nvPr/>
        </p:nvGraphicFramePr>
        <p:xfrm>
          <a:off x="3643306" y="3714753"/>
          <a:ext cx="5214974" cy="1132117"/>
        </p:xfrm>
        <a:graphic>
          <a:graphicData uri="http://schemas.openxmlformats.org/drawingml/2006/table">
            <a:tbl>
              <a:tblPr firstRow="1" bandRow="1">
                <a:tableStyleId>{5C22544A-7EE6-4342-B048-85BDC9FD1C3A}</a:tableStyleId>
              </a:tblPr>
              <a:tblGrid>
                <a:gridCol w="5214974">
                  <a:extLst>
                    <a:ext uri="{9D8B030D-6E8A-4147-A177-3AD203B41FA5}">
                      <a16:colId xmlns:a16="http://schemas.microsoft.com/office/drawing/2014/main" val="20000"/>
                    </a:ext>
                  </a:extLst>
                </a:gridCol>
              </a:tblGrid>
              <a:tr h="244253">
                <a:tc>
                  <a:txBody>
                    <a:bodyPr/>
                    <a:lstStyle/>
                    <a:p>
                      <a:r>
                        <a:rPr lang="cs-CZ" sz="1400" dirty="0" err="1"/>
                        <a:t>Anti</a:t>
                      </a:r>
                      <a:r>
                        <a:rPr lang="cs-CZ" sz="1400" dirty="0"/>
                        <a:t>-IL5/</a:t>
                      </a:r>
                      <a:r>
                        <a:rPr lang="cs-CZ" sz="1400" dirty="0" err="1"/>
                        <a:t>anti</a:t>
                      </a:r>
                      <a:r>
                        <a:rPr lang="cs-CZ" sz="1400" dirty="0"/>
                        <a:t>-ILR</a:t>
                      </a:r>
                    </a:p>
                  </a:txBody>
                  <a:tcPr/>
                </a:tc>
                <a:extLst>
                  <a:ext uri="{0D108BD9-81ED-4DB2-BD59-A6C34878D82A}">
                    <a16:rowId xmlns:a16="http://schemas.microsoft.com/office/drawing/2014/main" val="10000"/>
                  </a:ext>
                </a:extLst>
              </a:tr>
              <a:tr h="827317">
                <a:tc>
                  <a:txBody>
                    <a:bodyPr/>
                    <a:lstStyle/>
                    <a:p>
                      <a:r>
                        <a:rPr lang="cs-CZ" sz="1400" dirty="0"/>
                        <a:t>u těžkého eozinofilního astmatu</a:t>
                      </a:r>
                    </a:p>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a:t>• exacerbace v posledním roce nebo z důvodu potřeby udržovací OKS</a:t>
                      </a:r>
                    </a:p>
                    <a:p>
                      <a:r>
                        <a:rPr lang="cs-CZ" sz="1400" dirty="0"/>
                        <a:t>• počet eozinofilů v krvi ≥ 0,3x10 </a:t>
                      </a:r>
                      <a:r>
                        <a:rPr lang="cs-CZ" sz="1400" baseline="30000" dirty="0"/>
                        <a:t>9</a:t>
                      </a:r>
                      <a:r>
                        <a:rPr lang="cs-CZ" sz="1400" dirty="0"/>
                        <a:t>/l</a:t>
                      </a:r>
                    </a:p>
                  </a:txBody>
                  <a:tcPr/>
                </a:tc>
                <a:extLst>
                  <a:ext uri="{0D108BD9-81ED-4DB2-BD59-A6C34878D82A}">
                    <a16:rowId xmlns:a16="http://schemas.microsoft.com/office/drawing/2014/main" val="10001"/>
                  </a:ext>
                </a:extLst>
              </a:tr>
            </a:tbl>
          </a:graphicData>
        </a:graphic>
      </p:graphicFrame>
      <p:graphicFrame>
        <p:nvGraphicFramePr>
          <p:cNvPr id="14" name="Zástupný symbol pro obsah 5"/>
          <p:cNvGraphicFramePr>
            <a:graphicFrameLocks/>
          </p:cNvGraphicFramePr>
          <p:nvPr/>
        </p:nvGraphicFramePr>
        <p:xfrm>
          <a:off x="3643306" y="5000636"/>
          <a:ext cx="5214974" cy="1308205"/>
        </p:xfrm>
        <a:graphic>
          <a:graphicData uri="http://schemas.openxmlformats.org/drawingml/2006/table">
            <a:tbl>
              <a:tblPr firstRow="1" bandRow="1">
                <a:tableStyleId>{5C22544A-7EE6-4342-B048-85BDC9FD1C3A}</a:tableStyleId>
              </a:tblPr>
              <a:tblGrid>
                <a:gridCol w="5214974">
                  <a:extLst>
                    <a:ext uri="{9D8B030D-6E8A-4147-A177-3AD203B41FA5}">
                      <a16:colId xmlns:a16="http://schemas.microsoft.com/office/drawing/2014/main" val="20000"/>
                    </a:ext>
                  </a:extLst>
                </a:gridCol>
              </a:tblGrid>
              <a:tr h="363325">
                <a:tc>
                  <a:txBody>
                    <a:bodyPr/>
                    <a:lstStyle/>
                    <a:p>
                      <a:r>
                        <a:rPr lang="cs-CZ" sz="1400" dirty="0"/>
                        <a:t>Ani-IL4R</a:t>
                      </a:r>
                      <a:r>
                        <a:rPr lang="cs-CZ" sz="1400" baseline="0" dirty="0"/>
                        <a:t> </a:t>
                      </a:r>
                      <a:endParaRPr lang="cs-CZ" sz="1400" dirty="0"/>
                    </a:p>
                  </a:txBody>
                  <a:tcPr/>
                </a:tc>
                <a:extLst>
                  <a:ext uri="{0D108BD9-81ED-4DB2-BD59-A6C34878D82A}">
                    <a16:rowId xmlns:a16="http://schemas.microsoft.com/office/drawing/2014/main" val="10000"/>
                  </a:ext>
                </a:extLst>
              </a:tr>
              <a:tr h="851121">
                <a:tc>
                  <a:txBody>
                    <a:bodyPr/>
                    <a:lstStyle/>
                    <a:p>
                      <a:r>
                        <a:rPr lang="cs-CZ" sz="1400" dirty="0"/>
                        <a:t> u těžkého eozinofilního astmatu / </a:t>
                      </a:r>
                      <a:r>
                        <a:rPr lang="cs-CZ" sz="1400" dirty="0" err="1"/>
                        <a:t>astmatu</a:t>
                      </a:r>
                      <a:r>
                        <a:rPr lang="cs-CZ" sz="1400" dirty="0"/>
                        <a:t> 2. typu</a:t>
                      </a:r>
                    </a:p>
                    <a:p>
                      <a:r>
                        <a:rPr lang="cs-CZ" sz="1400" dirty="0"/>
                        <a:t> • exacerbace v posledním roce </a:t>
                      </a:r>
                    </a:p>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a:t>• počet eozinofilů v krvi  ≥ 0,15x10 </a:t>
                      </a:r>
                      <a:r>
                        <a:rPr lang="cs-CZ" sz="1400" baseline="30000" dirty="0"/>
                        <a:t>9</a:t>
                      </a:r>
                      <a:r>
                        <a:rPr lang="cs-CZ" sz="1400" dirty="0"/>
                        <a:t>/l nebo </a:t>
                      </a:r>
                      <a:r>
                        <a:rPr lang="cs-CZ" sz="1400" dirty="0" err="1"/>
                        <a:t>FeNO</a:t>
                      </a:r>
                      <a:r>
                        <a:rPr lang="cs-CZ" sz="1400" dirty="0"/>
                        <a:t>&gt;25 </a:t>
                      </a:r>
                      <a:r>
                        <a:rPr lang="cs-CZ" sz="1400" dirty="0" err="1"/>
                        <a:t>ppb</a:t>
                      </a:r>
                      <a:r>
                        <a:rPr lang="cs-CZ" sz="14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a:t>nebo z důvodu potřeby udržovací OKS</a:t>
                      </a:r>
                    </a:p>
                  </a:txBody>
                  <a:tcPr/>
                </a:tc>
                <a:extLst>
                  <a:ext uri="{0D108BD9-81ED-4DB2-BD59-A6C34878D82A}">
                    <a16:rowId xmlns:a16="http://schemas.microsoft.com/office/drawing/2014/main" val="10001"/>
                  </a:ext>
                </a:extLst>
              </a:tr>
            </a:tbl>
          </a:graphicData>
        </a:graphic>
      </p:graphicFrame>
      <p:cxnSp>
        <p:nvCxnSpPr>
          <p:cNvPr id="16" name="Přímá spojovací šipka 15"/>
          <p:cNvCxnSpPr/>
          <p:nvPr/>
        </p:nvCxnSpPr>
        <p:spPr>
          <a:xfrm rot="16200000" flipH="1">
            <a:off x="2857488" y="4714884"/>
            <a:ext cx="1071570" cy="357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ovací šipka 18"/>
          <p:cNvCxnSpPr/>
          <p:nvPr/>
        </p:nvCxnSpPr>
        <p:spPr>
          <a:xfrm rot="5400000" flipH="1" flipV="1">
            <a:off x="2750331" y="3393281"/>
            <a:ext cx="1214446"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Přímá spojovací šipka 22"/>
          <p:cNvCxnSpPr/>
          <p:nvPr/>
        </p:nvCxnSpPr>
        <p:spPr>
          <a:xfrm>
            <a:off x="3214678" y="4214818"/>
            <a:ext cx="35719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2214546" y="6596390"/>
            <a:ext cx="2274982" cy="261610"/>
          </a:xfrm>
          <a:prstGeom prst="rect">
            <a:avLst/>
          </a:prstGeom>
          <a:noFill/>
        </p:spPr>
        <p:txBody>
          <a:bodyPr wrap="none" rtlCol="0">
            <a:spAutoFit/>
          </a:bodyPr>
          <a:lstStyle/>
          <a:p>
            <a:r>
              <a:rPr lang="cs-CZ" sz="1100" dirty="0"/>
              <a:t>Není způsobilý pro biologickou léčbu</a:t>
            </a:r>
          </a:p>
        </p:txBody>
      </p:sp>
      <p:cxnSp>
        <p:nvCxnSpPr>
          <p:cNvPr id="33" name="Zakřivená spojovací čára 32"/>
          <p:cNvCxnSpPr>
            <a:stCxn id="38" idx="1"/>
          </p:cNvCxnSpPr>
          <p:nvPr/>
        </p:nvCxnSpPr>
        <p:spPr>
          <a:xfrm rot="10800000" flipV="1">
            <a:off x="0" y="6496458"/>
            <a:ext cx="5715008" cy="4376"/>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5715008" y="6357958"/>
            <a:ext cx="1114216" cy="276999"/>
          </a:xfrm>
          <a:prstGeom prst="rect">
            <a:avLst/>
          </a:prstGeom>
          <a:noFill/>
        </p:spPr>
        <p:txBody>
          <a:bodyPr wrap="none" rtlCol="0">
            <a:spAutoFit/>
          </a:bodyPr>
          <a:lstStyle/>
          <a:p>
            <a:r>
              <a:rPr lang="cs-CZ" sz="1200" dirty="0"/>
              <a:t>nelze indikovat</a:t>
            </a:r>
          </a:p>
        </p:txBody>
      </p:sp>
      <p:pic>
        <p:nvPicPr>
          <p:cNvPr id="51202" name="Picture 2"/>
          <p:cNvPicPr>
            <a:picLocks noChangeAspect="1" noChangeArrowheads="1"/>
          </p:cNvPicPr>
          <p:nvPr/>
        </p:nvPicPr>
        <p:blipFill>
          <a:blip r:embed="rId3" cstate="print"/>
          <a:srcRect/>
          <a:stretch>
            <a:fillRect/>
          </a:stretch>
        </p:blipFill>
        <p:spPr bwMode="auto">
          <a:xfrm>
            <a:off x="214282" y="285728"/>
            <a:ext cx="8929718" cy="1962150"/>
          </a:xfrm>
          <a:prstGeom prst="rect">
            <a:avLst/>
          </a:prstGeom>
          <a:noFill/>
          <a:ln w="9525">
            <a:noFill/>
            <a:miter lim="800000"/>
            <a:headEnd/>
            <a:tailEnd/>
          </a:ln>
          <a:effectLst/>
        </p:spPr>
      </p:pic>
      <p:sp>
        <p:nvSpPr>
          <p:cNvPr id="15" name="Zaoblený obdélník 14"/>
          <p:cNvSpPr/>
          <p:nvPr/>
        </p:nvSpPr>
        <p:spPr>
          <a:xfrm>
            <a:off x="899592" y="764704"/>
            <a:ext cx="734481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t>Výběr vhodné biologické léčby u těžkého astmatu</a:t>
            </a:r>
          </a:p>
        </p:txBody>
      </p:sp>
      <p:pic>
        <p:nvPicPr>
          <p:cNvPr id="20" name="Picture 2"/>
          <p:cNvPicPr>
            <a:picLocks noChangeAspect="1" noChangeArrowheads="1"/>
          </p:cNvPicPr>
          <p:nvPr/>
        </p:nvPicPr>
        <p:blipFill>
          <a:blip r:embed="rId4" cstate="print"/>
          <a:srcRect/>
          <a:stretch>
            <a:fillRect/>
          </a:stretch>
        </p:blipFill>
        <p:spPr bwMode="auto">
          <a:xfrm>
            <a:off x="611560" y="2060848"/>
            <a:ext cx="2658896" cy="3811201"/>
          </a:xfrm>
          <a:prstGeom prst="rect">
            <a:avLst/>
          </a:prstGeom>
          <a:noFill/>
          <a:ln w="9525">
            <a:noFill/>
            <a:miter lim="800000"/>
            <a:headEnd/>
            <a:tailEnd/>
          </a:ln>
        </p:spPr>
      </p:pic>
      <p:sp>
        <p:nvSpPr>
          <p:cNvPr id="21" name="TextovéPole 20"/>
          <p:cNvSpPr txBox="1"/>
          <p:nvPr/>
        </p:nvSpPr>
        <p:spPr>
          <a:xfrm>
            <a:off x="899592" y="2564904"/>
            <a:ext cx="648072" cy="1569660"/>
          </a:xfrm>
          <a:prstGeom prst="rect">
            <a:avLst/>
          </a:prstGeom>
          <a:noFill/>
        </p:spPr>
        <p:txBody>
          <a:bodyPr wrap="square" rtlCol="0">
            <a:spAutoFit/>
          </a:bodyPr>
          <a:lstStyle/>
          <a:p>
            <a:r>
              <a:rPr lang="cs-CZ" sz="9600" b="1" dirty="0">
                <a:solidFill>
                  <a:srgbClr val="C00000"/>
                </a:solidFill>
              </a:rPr>
              <a:t>?</a:t>
            </a:r>
          </a:p>
        </p:txBody>
      </p:sp>
      <p:sp>
        <p:nvSpPr>
          <p:cNvPr id="18" name="TextBox 17">
            <a:extLst>
              <a:ext uri="{FF2B5EF4-FFF2-40B4-BE49-F238E27FC236}">
                <a16:creationId xmlns:a16="http://schemas.microsoft.com/office/drawing/2014/main" id="{8765F0DC-CC71-4B85-B2C3-AC0401949342}"/>
              </a:ext>
            </a:extLst>
          </p:cNvPr>
          <p:cNvSpPr txBox="1"/>
          <p:nvPr/>
        </p:nvSpPr>
        <p:spPr>
          <a:xfrm>
            <a:off x="8100392" y="6606902"/>
            <a:ext cx="4572000" cy="276999"/>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cs-CZ" sz="1200" b="0" i="0" u="none" strike="noStrike" kern="1200" cap="none" spc="0" normalizeH="0" baseline="0" noProof="0" dirty="0">
                <a:ln>
                  <a:noFill/>
                </a:ln>
                <a:solidFill>
                  <a:schemeClr val="tx1"/>
                </a:solidFill>
                <a:effectLst/>
                <a:uLnTx/>
                <a:uFillTx/>
                <a:latin typeface="+mn-lt"/>
                <a:ea typeface="+mn-ea"/>
                <a:cs typeface="+mn-cs"/>
              </a:rPr>
              <a:t>GINA 2021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214282" y="285728"/>
            <a:ext cx="8929718" cy="1962150"/>
          </a:xfrm>
          <a:prstGeom prst="rect">
            <a:avLst/>
          </a:prstGeom>
          <a:noFill/>
          <a:ln w="9525">
            <a:noFill/>
            <a:miter lim="800000"/>
            <a:headEnd/>
            <a:tailEnd/>
          </a:ln>
          <a:effectLst/>
        </p:spPr>
      </p:pic>
      <p:sp>
        <p:nvSpPr>
          <p:cNvPr id="9" name="Obdélník 8"/>
          <p:cNvSpPr/>
          <p:nvPr/>
        </p:nvSpPr>
        <p:spPr>
          <a:xfrm>
            <a:off x="500034" y="2643182"/>
            <a:ext cx="119164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Anti</a:t>
            </a:r>
            <a:r>
              <a:rPr lang="cs-CZ" dirty="0"/>
              <a:t>-</a:t>
            </a:r>
            <a:r>
              <a:rPr lang="cs-CZ" dirty="0" err="1"/>
              <a:t>IgE</a:t>
            </a:r>
            <a:endParaRPr lang="cs-CZ" dirty="0"/>
          </a:p>
        </p:txBody>
      </p:sp>
      <p:sp>
        <p:nvSpPr>
          <p:cNvPr id="10" name="Obdélník 9"/>
          <p:cNvSpPr/>
          <p:nvPr/>
        </p:nvSpPr>
        <p:spPr>
          <a:xfrm>
            <a:off x="500034" y="3857628"/>
            <a:ext cx="119164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Anti</a:t>
            </a:r>
            <a:r>
              <a:rPr lang="cs-CZ" dirty="0"/>
              <a:t>-IL5/</a:t>
            </a:r>
            <a:r>
              <a:rPr lang="cs-CZ" dirty="0" err="1"/>
              <a:t>anti</a:t>
            </a:r>
            <a:r>
              <a:rPr lang="cs-CZ" dirty="0"/>
              <a:t>-L5R</a:t>
            </a:r>
          </a:p>
        </p:txBody>
      </p:sp>
      <p:sp>
        <p:nvSpPr>
          <p:cNvPr id="11" name="Obdélník 10"/>
          <p:cNvSpPr/>
          <p:nvPr/>
        </p:nvSpPr>
        <p:spPr>
          <a:xfrm>
            <a:off x="500034" y="5143512"/>
            <a:ext cx="119164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Anti</a:t>
            </a:r>
            <a:r>
              <a:rPr lang="cs-CZ" dirty="0"/>
              <a:t>-IL4R</a:t>
            </a:r>
          </a:p>
        </p:txBody>
      </p:sp>
      <p:sp>
        <p:nvSpPr>
          <p:cNvPr id="12" name="TextovéPole 11"/>
          <p:cNvSpPr txBox="1"/>
          <p:nvPr/>
        </p:nvSpPr>
        <p:spPr>
          <a:xfrm>
            <a:off x="1928794" y="2071678"/>
            <a:ext cx="2164632" cy="523220"/>
          </a:xfrm>
          <a:prstGeom prst="rect">
            <a:avLst/>
          </a:prstGeom>
          <a:noFill/>
        </p:spPr>
        <p:txBody>
          <a:bodyPr wrap="none" rtlCol="0">
            <a:spAutoFit/>
          </a:bodyPr>
          <a:lstStyle/>
          <a:p>
            <a:r>
              <a:rPr lang="cs-CZ" sz="1400" dirty="0"/>
              <a:t>Prediktivní faktory dobré </a:t>
            </a:r>
          </a:p>
          <a:p>
            <a:r>
              <a:rPr lang="cs-CZ" sz="1400" dirty="0"/>
              <a:t>odpovědi astmatu na léčbu</a:t>
            </a:r>
          </a:p>
        </p:txBody>
      </p:sp>
      <p:sp>
        <p:nvSpPr>
          <p:cNvPr id="13" name="Zaoblený obdélník 12"/>
          <p:cNvSpPr/>
          <p:nvPr/>
        </p:nvSpPr>
        <p:spPr>
          <a:xfrm>
            <a:off x="1785918" y="2643182"/>
            <a:ext cx="4442266" cy="10001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600" dirty="0">
                <a:solidFill>
                  <a:schemeClr val="tx1"/>
                </a:solidFill>
              </a:rPr>
              <a:t>• počet eozinofilů v krvi ≥ 0,260x10 </a:t>
            </a:r>
            <a:r>
              <a:rPr lang="cs-CZ" sz="1600" baseline="30000" dirty="0">
                <a:solidFill>
                  <a:schemeClr val="tx1"/>
                </a:solidFill>
              </a:rPr>
              <a:t>9</a:t>
            </a:r>
            <a:r>
              <a:rPr lang="cs-CZ" sz="1600" dirty="0">
                <a:solidFill>
                  <a:schemeClr val="tx1"/>
                </a:solidFill>
              </a:rPr>
              <a:t>/l ++ </a:t>
            </a:r>
          </a:p>
          <a:p>
            <a:r>
              <a:rPr lang="cs-CZ" sz="1600" dirty="0">
                <a:solidFill>
                  <a:schemeClr val="tx1"/>
                </a:solidFill>
              </a:rPr>
              <a:t>• </a:t>
            </a:r>
            <a:r>
              <a:rPr lang="cs-CZ" sz="1600" dirty="0" err="1">
                <a:solidFill>
                  <a:schemeClr val="tx1"/>
                </a:solidFill>
              </a:rPr>
              <a:t>FeNO</a:t>
            </a:r>
            <a:r>
              <a:rPr lang="cs-CZ" sz="1600" dirty="0">
                <a:solidFill>
                  <a:schemeClr val="tx1"/>
                </a:solidFill>
              </a:rPr>
              <a:t> ≥ 20 </a:t>
            </a:r>
            <a:r>
              <a:rPr lang="cs-CZ" sz="1600" dirty="0" err="1">
                <a:solidFill>
                  <a:schemeClr val="tx1"/>
                </a:solidFill>
              </a:rPr>
              <a:t>ppb</a:t>
            </a:r>
            <a:r>
              <a:rPr lang="cs-CZ" sz="1600" dirty="0">
                <a:solidFill>
                  <a:schemeClr val="tx1"/>
                </a:solidFill>
              </a:rPr>
              <a:t> + </a:t>
            </a:r>
          </a:p>
          <a:p>
            <a:r>
              <a:rPr lang="cs-CZ" sz="1600" dirty="0">
                <a:solidFill>
                  <a:schemeClr val="tx1"/>
                </a:solidFill>
              </a:rPr>
              <a:t>• příznaky vyvolané alergeny + </a:t>
            </a:r>
          </a:p>
          <a:p>
            <a:r>
              <a:rPr lang="cs-CZ" sz="1600" dirty="0">
                <a:solidFill>
                  <a:schemeClr val="tx1"/>
                </a:solidFill>
              </a:rPr>
              <a:t>• nástup astmatu v dětství +</a:t>
            </a:r>
          </a:p>
        </p:txBody>
      </p:sp>
      <p:sp>
        <p:nvSpPr>
          <p:cNvPr id="14" name="Zaoblený obdélník 13"/>
          <p:cNvSpPr/>
          <p:nvPr/>
        </p:nvSpPr>
        <p:spPr>
          <a:xfrm>
            <a:off x="1857356" y="3786190"/>
            <a:ext cx="4442836" cy="10001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600" dirty="0">
                <a:solidFill>
                  <a:schemeClr val="tx1"/>
                </a:solidFill>
              </a:rPr>
              <a:t> • vyšší počet eozinofilů v krvi +++ </a:t>
            </a:r>
          </a:p>
          <a:p>
            <a:r>
              <a:rPr lang="cs-CZ" sz="1600" dirty="0">
                <a:solidFill>
                  <a:schemeClr val="tx1"/>
                </a:solidFill>
              </a:rPr>
              <a:t>• více exacerbací v předchozím roce +++ </a:t>
            </a:r>
          </a:p>
          <a:p>
            <a:r>
              <a:rPr lang="cs-CZ" sz="1600" dirty="0">
                <a:solidFill>
                  <a:schemeClr val="tx1"/>
                </a:solidFill>
              </a:rPr>
              <a:t>• nástup astmatu v dospělém věku ++ </a:t>
            </a:r>
          </a:p>
          <a:p>
            <a:r>
              <a:rPr lang="cs-CZ" sz="1600" dirty="0">
                <a:solidFill>
                  <a:schemeClr val="tx1"/>
                </a:solidFill>
              </a:rPr>
              <a:t>• nosní </a:t>
            </a:r>
            <a:r>
              <a:rPr lang="cs-CZ" sz="1600" dirty="0" err="1">
                <a:solidFill>
                  <a:schemeClr val="tx1"/>
                </a:solidFill>
              </a:rPr>
              <a:t>polypóza</a:t>
            </a:r>
            <a:r>
              <a:rPr lang="cs-CZ" sz="1600" dirty="0">
                <a:solidFill>
                  <a:schemeClr val="tx1"/>
                </a:solidFill>
              </a:rPr>
              <a:t> ++</a:t>
            </a:r>
          </a:p>
        </p:txBody>
      </p:sp>
      <p:sp>
        <p:nvSpPr>
          <p:cNvPr id="15" name="Zaoblený obdélník 14"/>
          <p:cNvSpPr/>
          <p:nvPr/>
        </p:nvSpPr>
        <p:spPr>
          <a:xfrm>
            <a:off x="1928794" y="4941168"/>
            <a:ext cx="4371398" cy="12241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cs-CZ" sz="1600" dirty="0">
                <a:solidFill>
                  <a:schemeClr val="tx1"/>
                </a:solidFill>
              </a:rPr>
              <a:t> vyšší počet eozinofilů v krvi +++ </a:t>
            </a:r>
          </a:p>
          <a:p>
            <a:r>
              <a:rPr lang="cs-CZ" sz="1600" dirty="0">
                <a:solidFill>
                  <a:schemeClr val="tx1"/>
                </a:solidFill>
              </a:rPr>
              <a:t>• vyšší </a:t>
            </a:r>
            <a:r>
              <a:rPr lang="cs-CZ" sz="1600" dirty="0" err="1">
                <a:solidFill>
                  <a:schemeClr val="tx1"/>
                </a:solidFill>
              </a:rPr>
              <a:t>FeNO</a:t>
            </a:r>
            <a:r>
              <a:rPr lang="cs-CZ" sz="1600" dirty="0">
                <a:solidFill>
                  <a:schemeClr val="tx1"/>
                </a:solidFill>
              </a:rPr>
              <a:t> +++</a:t>
            </a:r>
          </a:p>
          <a:p>
            <a:endParaRPr lang="cs-CZ" sz="1600" dirty="0">
              <a:solidFill>
                <a:schemeClr val="tx1"/>
              </a:solidFill>
            </a:endParaRPr>
          </a:p>
          <a:p>
            <a:r>
              <a:rPr lang="cs-CZ" sz="1600" dirty="0">
                <a:solidFill>
                  <a:schemeClr val="tx1"/>
                </a:solidFill>
              </a:rPr>
              <a:t>také terapie  atopické dermatitidy a  nosní </a:t>
            </a:r>
            <a:r>
              <a:rPr lang="cs-CZ" sz="1600" dirty="0" err="1">
                <a:solidFill>
                  <a:schemeClr val="tx1"/>
                </a:solidFill>
              </a:rPr>
              <a:t>polypózy</a:t>
            </a:r>
            <a:endParaRPr lang="cs-CZ" sz="1600" dirty="0">
              <a:solidFill>
                <a:schemeClr val="tx1"/>
              </a:solidFill>
            </a:endParaRPr>
          </a:p>
        </p:txBody>
      </p:sp>
      <p:sp>
        <p:nvSpPr>
          <p:cNvPr id="16" name="Obdélník 15"/>
          <p:cNvSpPr/>
          <p:nvPr/>
        </p:nvSpPr>
        <p:spPr>
          <a:xfrm>
            <a:off x="397005" y="6536788"/>
            <a:ext cx="8715404" cy="246221"/>
          </a:xfrm>
          <a:prstGeom prst="rect">
            <a:avLst/>
          </a:prstGeom>
        </p:spPr>
        <p:txBody>
          <a:bodyPr wrap="square">
            <a:spAutoFit/>
          </a:bodyPr>
          <a:lstStyle/>
          <a:p>
            <a:r>
              <a:rPr lang="cs-CZ" sz="1000" dirty="0"/>
              <a:t>Obtížně léčitelné a těžké astma u dospívajících a dospělých pacientů  </a:t>
            </a:r>
            <a:r>
              <a:rPr lang="cs-CZ" sz="1000" dirty="0">
                <a:hlinkClick r:id="rId4"/>
              </a:rPr>
              <a:t>https://www.detskapneumologie.cz/pro-odborniky/doporuceni-a-informace-pro-praxi</a:t>
            </a:r>
            <a:endParaRPr lang="cs-CZ" sz="1000" dirty="0"/>
          </a:p>
        </p:txBody>
      </p:sp>
      <p:sp>
        <p:nvSpPr>
          <p:cNvPr id="17" name="Zaoblený obdélník 16"/>
          <p:cNvSpPr/>
          <p:nvPr/>
        </p:nvSpPr>
        <p:spPr>
          <a:xfrm>
            <a:off x="6516216" y="1844824"/>
            <a:ext cx="2016224"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t>úhradová kriteria </a:t>
            </a:r>
          </a:p>
          <a:p>
            <a:pPr algn="ctr"/>
            <a:r>
              <a:rPr lang="cs-CZ" sz="2800" b="1" dirty="0"/>
              <a:t>≠</a:t>
            </a:r>
            <a:r>
              <a:rPr lang="cs-CZ" sz="2000" b="1" dirty="0"/>
              <a:t> </a:t>
            </a:r>
          </a:p>
          <a:p>
            <a:pPr algn="ctr"/>
            <a:r>
              <a:rPr lang="cs-CZ" sz="2000" b="1" dirty="0"/>
              <a:t> vhodná indikace</a:t>
            </a:r>
          </a:p>
        </p:txBody>
      </p:sp>
      <p:sp>
        <p:nvSpPr>
          <p:cNvPr id="18" name="Zaoblený obdélník 17"/>
          <p:cNvSpPr/>
          <p:nvPr/>
        </p:nvSpPr>
        <p:spPr>
          <a:xfrm>
            <a:off x="6516216" y="3717032"/>
            <a:ext cx="2088232" cy="1778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t>CAVE </a:t>
            </a:r>
            <a:r>
              <a:rPr lang="cs-CZ" sz="2000" b="1" dirty="0" err="1"/>
              <a:t>hypereozinofilní</a:t>
            </a:r>
            <a:r>
              <a:rPr lang="cs-CZ" sz="2000" b="1" dirty="0"/>
              <a:t> stavy a </a:t>
            </a:r>
          </a:p>
          <a:p>
            <a:pPr algn="ctr"/>
            <a:r>
              <a:rPr lang="cs-CZ" sz="2000" b="1" dirty="0" err="1"/>
              <a:t>anti</a:t>
            </a:r>
            <a:r>
              <a:rPr lang="cs-CZ" sz="2000" b="1" dirty="0"/>
              <a:t>-IL4R! </a:t>
            </a:r>
          </a:p>
          <a:p>
            <a:pPr algn="ctr"/>
            <a:r>
              <a:rPr lang="cs-CZ" sz="2000" b="1" dirty="0"/>
              <a:t>(viz SPC</a:t>
            </a:r>
            <a:r>
              <a:rPr lang="cs-CZ" sz="2000" dirty="0"/>
              <a:t>) </a:t>
            </a:r>
          </a:p>
        </p:txBody>
      </p:sp>
      <p:sp>
        <p:nvSpPr>
          <p:cNvPr id="19" name="Zaoblený obdélník 18"/>
          <p:cNvSpPr/>
          <p:nvPr/>
        </p:nvSpPr>
        <p:spPr>
          <a:xfrm>
            <a:off x="6588224" y="5589240"/>
            <a:ext cx="194421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a:t>Počet eozinonofilů před SKS!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13952A-9A82-4C2B-AA14-D214152E5376}"/>
              </a:ext>
            </a:extLst>
          </p:cNvPr>
          <p:cNvSpPr>
            <a:spLocks noGrp="1"/>
          </p:cNvSpPr>
          <p:nvPr>
            <p:ph type="title"/>
          </p:nvPr>
        </p:nvSpPr>
        <p:spPr>
          <a:xfrm>
            <a:off x="457200" y="274638"/>
            <a:ext cx="8229600" cy="1143000"/>
          </a:xfrm>
        </p:spPr>
        <p:txBody>
          <a:bodyPr>
            <a:normAutofit/>
          </a:bodyPr>
          <a:lstStyle/>
          <a:p>
            <a:pPr algn="l"/>
            <a:r>
              <a:rPr lang="cs-CZ" sz="3000" b="1" kern="0" dirty="0" err="1">
                <a:solidFill>
                  <a:srgbClr val="FF9900"/>
                </a:solidFill>
                <a:effectLst>
                  <a:outerShdw blurRad="38100" dist="38100" dir="2700000" algn="tl">
                    <a:srgbClr val="C0C0C0"/>
                  </a:outerShdw>
                </a:effectLst>
              </a:rPr>
              <a:t>Mepolizumab</a:t>
            </a:r>
            <a:r>
              <a:rPr lang="cs-CZ" sz="3000" b="1" kern="0" dirty="0">
                <a:solidFill>
                  <a:srgbClr val="FF9900"/>
                </a:solidFill>
                <a:effectLst>
                  <a:outerShdw blurRad="38100" dist="38100" dir="2700000" algn="tl">
                    <a:srgbClr val="C0C0C0"/>
                  </a:outerShdw>
                </a:effectLst>
              </a:rPr>
              <a:t> v nových</a:t>
            </a:r>
            <a:r>
              <a:rPr lang="cs-CZ" dirty="0">
                <a:solidFill>
                  <a:srgbClr val="FF9900"/>
                </a:solidFill>
              </a:rPr>
              <a:t> </a:t>
            </a:r>
            <a:r>
              <a:rPr lang="cs-CZ" sz="3000" b="1" kern="0" dirty="0">
                <a:solidFill>
                  <a:srgbClr val="FF9900"/>
                </a:solidFill>
                <a:effectLst>
                  <a:outerShdw blurRad="38100" dist="38100" dir="2700000" algn="tl">
                    <a:srgbClr val="C0C0C0"/>
                  </a:outerShdw>
                </a:effectLst>
              </a:rPr>
              <a:t>indikacích</a:t>
            </a:r>
          </a:p>
        </p:txBody>
      </p:sp>
      <p:sp>
        <p:nvSpPr>
          <p:cNvPr id="3" name="Zástupný obsah 2">
            <a:extLst>
              <a:ext uri="{FF2B5EF4-FFF2-40B4-BE49-F238E27FC236}">
                <a16:creationId xmlns:a16="http://schemas.microsoft.com/office/drawing/2014/main" id="{519F244E-7A4E-47CD-A699-4BDB4326643B}"/>
              </a:ext>
            </a:extLst>
          </p:cNvPr>
          <p:cNvSpPr>
            <a:spLocks noGrp="1"/>
          </p:cNvSpPr>
          <p:nvPr>
            <p:ph idx="1"/>
          </p:nvPr>
        </p:nvSpPr>
        <p:spPr/>
        <p:txBody>
          <a:bodyPr>
            <a:normAutofit fontScale="92500" lnSpcReduction="10000"/>
          </a:bodyPr>
          <a:lstStyle/>
          <a:p>
            <a:r>
              <a:rPr lang="cs-CZ" dirty="0"/>
              <a:t>řešení více stavů spojených s </a:t>
            </a:r>
            <a:r>
              <a:rPr lang="cs-CZ" dirty="0" err="1"/>
              <a:t>eozinofílií</a:t>
            </a:r>
            <a:r>
              <a:rPr lang="cs-CZ" dirty="0"/>
              <a:t>   </a:t>
            </a:r>
          </a:p>
          <a:p>
            <a:endParaRPr lang="cs-CZ" dirty="0"/>
          </a:p>
          <a:p>
            <a:r>
              <a:rPr lang="cs-CZ" dirty="0"/>
              <a:t>absence úhradových kritérií</a:t>
            </a:r>
          </a:p>
          <a:p>
            <a:pPr marL="0" indent="0">
              <a:buNone/>
            </a:pPr>
            <a:r>
              <a:rPr lang="cs-CZ" dirty="0"/>
              <a:t>   </a:t>
            </a:r>
            <a:r>
              <a:rPr lang="cs-CZ" sz="1700" dirty="0"/>
              <a:t>- </a:t>
            </a:r>
            <a:r>
              <a:rPr lang="cs-CZ" sz="1700" b="0" i="0" dirty="0">
                <a:solidFill>
                  <a:srgbClr val="373A3C"/>
                </a:solidFill>
                <a:effectLst/>
                <a:latin typeface="Helvetica Neue"/>
              </a:rPr>
              <a:t> § 16</a:t>
            </a:r>
            <a:r>
              <a:rPr lang="cs-CZ" sz="1700" dirty="0"/>
              <a:t> </a:t>
            </a:r>
            <a:r>
              <a:rPr lang="cs-CZ" sz="1900" b="0" i="0" dirty="0">
                <a:solidFill>
                  <a:srgbClr val="373A3C"/>
                </a:solidFill>
                <a:effectLst/>
                <a:latin typeface="Helvetica Neue"/>
              </a:rPr>
              <a:t>Příslušná zdravotní pojišťovna hradí ve výjimečných případech zdravotní služby jinak zdravotní pojišťovnou nehrazené, je-li poskytnutí takových zdravotních služeb jedinou možností z hlediska zdravotního stavu pojištěnce.</a:t>
            </a:r>
            <a:endParaRPr lang="cs-CZ" sz="1900" dirty="0"/>
          </a:p>
          <a:p>
            <a:pPr marL="0" indent="0">
              <a:buNone/>
            </a:pPr>
            <a:r>
              <a:rPr lang="cs-CZ" dirty="0"/>
              <a:t>          </a:t>
            </a:r>
            <a:r>
              <a:rPr lang="cs-CZ" sz="2200" dirty="0"/>
              <a:t>- </a:t>
            </a:r>
            <a:r>
              <a:rPr lang="cs-CZ" sz="2200" b="0" i="0" dirty="0">
                <a:solidFill>
                  <a:srgbClr val="111111"/>
                </a:solidFill>
                <a:effectLst/>
                <a:latin typeface="Roboto"/>
              </a:rPr>
              <a:t>novela zákona o veřejném zdravotním pojištěním chybí </a:t>
            </a:r>
          </a:p>
          <a:p>
            <a:pPr marL="0" indent="0">
              <a:buNone/>
            </a:pPr>
            <a:endParaRPr lang="cs-CZ" dirty="0"/>
          </a:p>
          <a:p>
            <a:r>
              <a:rPr lang="cs-CZ" dirty="0"/>
              <a:t>nutná mezioborová spolupráce</a:t>
            </a:r>
          </a:p>
          <a:p>
            <a:endParaRPr lang="cs-CZ" dirty="0"/>
          </a:p>
          <a:p>
            <a:endParaRPr lang="cs-CZ" dirty="0"/>
          </a:p>
        </p:txBody>
      </p:sp>
    </p:spTree>
    <p:extLst>
      <p:ext uri="{BB962C8B-B14F-4D97-AF65-F5344CB8AC3E}">
        <p14:creationId xmlns:p14="http://schemas.microsoft.com/office/powerpoint/2010/main" val="3775056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FCFEA-FC04-4900-B140-E71EA38CE9EF}"/>
              </a:ext>
            </a:extLst>
          </p:cNvPr>
          <p:cNvSpPr>
            <a:spLocks noGrp="1"/>
          </p:cNvSpPr>
          <p:nvPr>
            <p:ph type="title"/>
          </p:nvPr>
        </p:nvSpPr>
        <p:spPr/>
        <p:txBody>
          <a:bodyPr/>
          <a:lstStyle/>
          <a:p>
            <a:r>
              <a:rPr lang="cs-CZ" dirty="0"/>
              <a:t>Děkuji za pozornost! </a:t>
            </a:r>
          </a:p>
        </p:txBody>
      </p:sp>
      <p:pic>
        <p:nvPicPr>
          <p:cNvPr id="5" name="Zástupný obsah 4">
            <a:extLst>
              <a:ext uri="{FF2B5EF4-FFF2-40B4-BE49-F238E27FC236}">
                <a16:creationId xmlns:a16="http://schemas.microsoft.com/office/drawing/2014/main" id="{32273CCE-E082-4D77-A05D-B1828074CC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3" y="1727770"/>
            <a:ext cx="6408712" cy="4419801"/>
          </a:xfrm>
        </p:spPr>
      </p:pic>
    </p:spTree>
    <p:extLst>
      <p:ext uri="{BB962C8B-B14F-4D97-AF65-F5344CB8AC3E}">
        <p14:creationId xmlns:p14="http://schemas.microsoft.com/office/powerpoint/2010/main" val="833314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62AE0A-8221-4824-988F-9C0C5605A0F6}"/>
              </a:ext>
            </a:extLst>
          </p:cNvPr>
          <p:cNvSpPr txBox="1"/>
          <p:nvPr/>
        </p:nvSpPr>
        <p:spPr>
          <a:xfrm>
            <a:off x="-55659" y="0"/>
            <a:ext cx="9199659" cy="6740307"/>
          </a:xfrm>
          <a:prstGeom prst="rect">
            <a:avLst/>
          </a:prstGeom>
          <a:noFill/>
        </p:spPr>
        <p:txBody>
          <a:bodyPr wrap="square">
            <a:spAutoFit/>
          </a:bodyPr>
          <a:lstStyle/>
          <a:p>
            <a:pPr algn="just"/>
            <a:r>
              <a:rPr lang="cs-CZ" sz="900" b="1" dirty="0">
                <a:effectLst/>
                <a:ea typeface="Times New Roman" panose="02020603050405020304" pitchFamily="18" charset="0"/>
              </a:rPr>
              <a:t>Informace pro použití: Přípravek Nucala není určen k léčbě akutních exacerbací astmatu. Během léčby se mohou vyskytnout nežádoucí účinky spojené s astmatem nebo exacerbacemi. Pacienty je nutno poučit, aby vyhledali lékařskou pomoc, pokud není po zahájení léčby jejich astma pod kontrolou nebo se zhoršuje. Po podání přípravku Nucala se vyskytly akutní a opožděné systémové reakce včetně reakcí hypersenzitivity (např. kopřivka, angioedém, vyrážka, bronchospasmus, hypotenze). Nejčastěji hlášenými nežádoucími účinky byly bolest hlavy, reakce v místě podání injekce a bolest zad</a:t>
            </a:r>
            <a:endParaRPr lang="cs-CZ" sz="900" dirty="0">
              <a:effectLst/>
              <a:ea typeface="Times New Roman" panose="02020603050405020304" pitchFamily="18" charset="0"/>
            </a:endParaRPr>
          </a:p>
          <a:p>
            <a:r>
              <a:rPr lang="cs-CZ" sz="900" b="1" dirty="0">
                <a:effectLst/>
                <a:ea typeface="Times New Roman" panose="02020603050405020304" pitchFamily="18" charset="0"/>
              </a:rPr>
              <a:t>Zkrácená informace o přípravku: </a:t>
            </a:r>
            <a:r>
              <a:rPr lang="cs-CZ" sz="900" dirty="0">
                <a:effectLst/>
                <a:ea typeface="Times New Roman" panose="02020603050405020304" pitchFamily="18" charset="0"/>
              </a:rPr>
              <a:t>Podezření na nežádoucí účinky nám, prosím, hlaste na cz.safety@gsk.com. </a:t>
            </a:r>
            <a:r>
              <a:rPr lang="cs-CZ" sz="900" b="1" dirty="0">
                <a:effectLst/>
                <a:ea typeface="Times New Roman" panose="02020603050405020304" pitchFamily="18" charset="0"/>
              </a:rPr>
              <a:t>Název přípravku:</a:t>
            </a:r>
            <a:r>
              <a:rPr lang="cs-CZ" sz="900" dirty="0">
                <a:effectLst/>
                <a:ea typeface="Times New Roman" panose="02020603050405020304" pitchFamily="18" charset="0"/>
              </a:rPr>
              <a:t> Nucala 100 mg prášek pro injekční roztok, Nucala 100 mg injekční roztok v předplněném peru a v předplněné injekční stříkačce, Nucala 40 mg injekční roztok v předplněné injekční stříkačce*. </a:t>
            </a:r>
            <a:r>
              <a:rPr lang="cs-CZ" sz="900" b="1" dirty="0">
                <a:effectLst/>
                <a:ea typeface="Times New Roman" panose="02020603050405020304" pitchFamily="18" charset="0"/>
              </a:rPr>
              <a:t>Složení:</a:t>
            </a:r>
            <a:r>
              <a:rPr lang="cs-CZ" sz="900" dirty="0">
                <a:effectLst/>
                <a:ea typeface="Times New Roman" panose="02020603050405020304" pitchFamily="18" charset="0"/>
              </a:rPr>
              <a:t> Jedna injekční lahvička obsahuje mepolizumabum 100 mg, 1 ml roztoku v předplněném peru a stříkačcce obsahuje mepolizumabum 100 mg, 0,4 ml roztoku v předplněné stříkačcce obsahuje mepolizumabum 40 mg*. </a:t>
            </a:r>
            <a:r>
              <a:rPr lang="cs-CZ" sz="900" b="1" dirty="0">
                <a:effectLst/>
                <a:ea typeface="Times New Roman" panose="02020603050405020304" pitchFamily="18" charset="0"/>
              </a:rPr>
              <a:t>Indikace:</a:t>
            </a:r>
            <a:r>
              <a:rPr lang="cs-CZ" sz="900" dirty="0">
                <a:effectLst/>
                <a:ea typeface="Times New Roman" panose="02020603050405020304" pitchFamily="18" charset="0"/>
              </a:rPr>
              <a:t> Nucala je indikována jako přídatná léčba těžkého refrakterního eosinofilního astmatu u dospělých pacientů, dospívajících a dětí ve věku od 6 let a starších*, Nucala je indikována jako přídatná léčba k intranazálním kortikosteroidům k léčbě dospělých pacientů s těžkou CRSwNP, u nichž léčba systémovými kortikosteroidy a/nebo chirurgický zákrok nevedou k dosažení dostatečné kontroly nad onemocněním, Nucala je indikována jako přídatná léčba pro pacienty ve věku 6 let a starších s relabující-remitentní nebo refrakterní eosinofilní granulomatózou s polyangiitidou (EGPA), Nucala je indikována jako přídatná léčba pro dospělé pacienty s nedostatečně kontrolovaným hypereosinofilním syndromem bez zjistitelné nehematologické sekundární příčiny. </a:t>
            </a:r>
            <a:r>
              <a:rPr lang="cs-CZ" sz="900" b="1" dirty="0">
                <a:effectLst/>
                <a:ea typeface="Times New Roman" panose="02020603050405020304" pitchFamily="18" charset="0"/>
              </a:rPr>
              <a:t>Dávkování: Dospělí a dospívající ve věku 12 let a starší:</a:t>
            </a:r>
            <a:r>
              <a:rPr lang="cs-CZ" sz="900" dirty="0">
                <a:effectLst/>
                <a:ea typeface="Times New Roman" panose="02020603050405020304" pitchFamily="18" charset="0"/>
              </a:rPr>
              <a:t> Doporučená dávka mepolizumabu je 100 mg s.c. jednou za 4 týdny u pacientů s těžkým atmatem, 100 mg s.c. jednou za 4 týdny u pacientů starších 18 let s těžkou CRSwNP, 300 mg s.c. jednou za 4 týdny u pacientů s relabující-remitentní nebo refrakterní eosinofilní granulomatózou s polyangiitidou (EGPA), 300 mg s.c. jednou za 4 týdny u pacientů starších 18 let s nedostatečně kontrolovaným hypereosinofilním syndromem bez zjistitelné nehematologické sekundární příčiny.</a:t>
            </a:r>
            <a:r>
              <a:rPr lang="cs-CZ" sz="900" b="1" dirty="0">
                <a:effectLst/>
                <a:ea typeface="Times New Roman" panose="02020603050405020304" pitchFamily="18" charset="0"/>
              </a:rPr>
              <a:t> Děti ve věku 6-11 let:</a:t>
            </a:r>
            <a:r>
              <a:rPr lang="cs-CZ" sz="900" dirty="0">
                <a:effectLst/>
                <a:ea typeface="Times New Roman" panose="02020603050405020304" pitchFamily="18" charset="0"/>
              </a:rPr>
              <a:t> Doporučená dávka mepolizumabu je 40 mg s.c. jednou za 4 týdny* u pacientů s těžkým eosinofilním astmatem. Přípravek Nucala 100 mg ve formě injekčního roztoku v předplněném peru a v injekčním roztoku v předplněné injekční stříkačce není určen k podání této skupině. Doporučená dávka mepolizumabu je 100 mg s.c. jednou za 4 týdny* u pacientů s EGPA a tělesnou hmotností &lt; 40 kg, 200mg s.c. jednou za 4 týdny u pacientů s tělesnou hmotností </a:t>
            </a:r>
            <a:r>
              <a:rPr lang="cs-CZ" sz="900" b="1" dirty="0">
                <a:effectLst/>
                <a:ea typeface="Times New Roman" panose="02020603050405020304" pitchFamily="18" charset="0"/>
              </a:rPr>
              <a:t>≥ </a:t>
            </a:r>
            <a:r>
              <a:rPr lang="cs-CZ" sz="900" dirty="0">
                <a:effectLst/>
                <a:ea typeface="Times New Roman" panose="02020603050405020304" pitchFamily="18" charset="0"/>
              </a:rPr>
              <a:t>40 kg u pacientů s EGPA.  Přípravek Nucala je určen pouze pro subkutánní injekční podání. Injekce může být podána do horní části paže, do stehna nebo břicha. Při autopodání léčiva jsou doporučená místa podání do břicha nebo stehna. Ošetřující osoba může podat přípravek Nucala rovněž do horní části paže*. Prášek je před podáním nutno rekonstituovat a rekonstituovaný roztok má být okamžitě aplikován. V případě podání více než jedné injekce se doporučuje, aby místa vpichu každé injekce byla od sebe vzdálena alespoň 5 cm. Pokyny pro rekonstituci léčivého přípravku před podáním - viz SPC. </a:t>
            </a:r>
            <a:r>
              <a:rPr lang="cs-CZ" sz="900" b="1" dirty="0">
                <a:effectLst/>
                <a:ea typeface="Times New Roman" panose="02020603050405020304" pitchFamily="18" charset="0"/>
              </a:rPr>
              <a:t>Kontraindikace:</a:t>
            </a:r>
            <a:r>
              <a:rPr lang="cs-CZ" sz="900" dirty="0">
                <a:effectLst/>
                <a:ea typeface="Times New Roman" panose="02020603050405020304" pitchFamily="18" charset="0"/>
              </a:rPr>
              <a:t> Hypersenzitivita na léčivou látku nebo na kteroukoli pomocnou látku přípravku. </a:t>
            </a:r>
            <a:r>
              <a:rPr lang="cs-CZ" sz="900" b="1" dirty="0">
                <a:effectLst/>
                <a:ea typeface="Times New Roman" panose="02020603050405020304" pitchFamily="18" charset="0"/>
              </a:rPr>
              <a:t>Zvláštní upozornění a opatření pro použití: </a:t>
            </a:r>
            <a:r>
              <a:rPr lang="cs-CZ" sz="900" dirty="0">
                <a:effectLst/>
                <a:ea typeface="Times New Roman" panose="02020603050405020304" pitchFamily="18" charset="0"/>
              </a:rPr>
              <a:t>Nucala se nemá používat k léčbě akutních exacerbací astmatu. Během léčby se mohou vyskytnout nežádoucí účinky spojené s astmatem nebo exacerbacemi. Pacienty je nutno poučit, aby vyhledali lékařskou pomoc, pokud není po zahájení léčby jejich astma pod kontrolou nebo se zhoršuje. Pokud je požadováno snižování dávek kortikosteroidů, má být postupné a prováděné pod dohledem lékaře. </a:t>
            </a:r>
            <a:r>
              <a:rPr lang="cs-CZ" sz="900" i="1" dirty="0">
                <a:effectLst/>
                <a:ea typeface="Times New Roman" panose="02020603050405020304" pitchFamily="18" charset="0"/>
              </a:rPr>
              <a:t>Hypersenzitivita a reakce spojené s podáním:</a:t>
            </a:r>
            <a:r>
              <a:rPr lang="cs-CZ" sz="900" dirty="0">
                <a:effectLst/>
                <a:ea typeface="Times New Roman" panose="02020603050405020304" pitchFamily="18" charset="0"/>
              </a:rPr>
              <a:t> Po podání přípravku Nucala se vyskytly akutní a opožděné systémové reakce včetně reakcí hypersenzitivity (např. kopřivka, angioedém, vyrážka, bronchospasmus, hypotenze). Tyto reakce se objevují většinou během několika hodin po podání, v některých případech však měly opožděný nástup (v průběhu několika dnů) a mohou se poprvé objevit až po delší době léčby. </a:t>
            </a:r>
            <a:r>
              <a:rPr lang="fr-LU" sz="900" dirty="0">
                <a:effectLst/>
                <a:ea typeface="Times New Roman" panose="02020603050405020304" pitchFamily="18" charset="0"/>
              </a:rPr>
              <a:t>V </a:t>
            </a:r>
            <a:r>
              <a:rPr lang="fr-LU" sz="900" dirty="0" err="1">
                <a:effectLst/>
                <a:ea typeface="Times New Roman" panose="02020603050405020304" pitchFamily="18" charset="0"/>
              </a:rPr>
              <a:t>případě</a:t>
            </a:r>
            <a:r>
              <a:rPr lang="fr-LU" sz="900" dirty="0">
                <a:effectLst/>
                <a:ea typeface="Times New Roman" panose="02020603050405020304" pitchFamily="18" charset="0"/>
              </a:rPr>
              <a:t> </a:t>
            </a:r>
            <a:r>
              <a:rPr lang="fr-LU" sz="900" dirty="0" err="1">
                <a:effectLst/>
                <a:ea typeface="Times New Roman" panose="02020603050405020304" pitchFamily="18" charset="0"/>
              </a:rPr>
              <a:t>reakce</a:t>
            </a:r>
            <a:r>
              <a:rPr lang="fr-LU" sz="900" dirty="0">
                <a:effectLst/>
                <a:ea typeface="Times New Roman" panose="02020603050405020304" pitchFamily="18" charset="0"/>
              </a:rPr>
              <a:t> </a:t>
            </a:r>
            <a:r>
              <a:rPr lang="fr-LU" sz="900" dirty="0" err="1">
                <a:effectLst/>
                <a:ea typeface="Times New Roman" panose="02020603050405020304" pitchFamily="18" charset="0"/>
              </a:rPr>
              <a:t>přecitlivělosti</a:t>
            </a:r>
            <a:r>
              <a:rPr lang="fr-LU" sz="900" dirty="0">
                <a:effectLst/>
                <a:ea typeface="Times New Roman" panose="02020603050405020304" pitchFamily="18" charset="0"/>
              </a:rPr>
              <a:t> </a:t>
            </a:r>
            <a:r>
              <a:rPr lang="fr-LU" sz="900" dirty="0" err="1">
                <a:effectLst/>
                <a:ea typeface="Times New Roman" panose="02020603050405020304" pitchFamily="18" charset="0"/>
              </a:rPr>
              <a:t>má</a:t>
            </a:r>
            <a:r>
              <a:rPr lang="fr-LU" sz="900" dirty="0">
                <a:effectLst/>
                <a:ea typeface="Times New Roman" panose="02020603050405020304" pitchFamily="18" charset="0"/>
              </a:rPr>
              <a:t> </a:t>
            </a:r>
            <a:r>
              <a:rPr lang="fr-LU" sz="900" dirty="0" err="1">
                <a:effectLst/>
                <a:ea typeface="Times New Roman" panose="02020603050405020304" pitchFamily="18" charset="0"/>
              </a:rPr>
              <a:t>být</a:t>
            </a:r>
            <a:r>
              <a:rPr lang="fr-LU" sz="900" dirty="0">
                <a:effectLst/>
                <a:ea typeface="Times New Roman" panose="02020603050405020304" pitchFamily="18" charset="0"/>
              </a:rPr>
              <a:t> </a:t>
            </a:r>
            <a:r>
              <a:rPr lang="fr-LU" sz="900" dirty="0" err="1">
                <a:effectLst/>
                <a:ea typeface="Times New Roman" panose="02020603050405020304" pitchFamily="18" charset="0"/>
              </a:rPr>
              <a:t>zahájena</a:t>
            </a:r>
            <a:r>
              <a:rPr lang="fr-LU" sz="900" dirty="0">
                <a:effectLst/>
                <a:ea typeface="Times New Roman" panose="02020603050405020304" pitchFamily="18" charset="0"/>
              </a:rPr>
              <a:t> </a:t>
            </a:r>
            <a:r>
              <a:rPr lang="fr-LU" sz="900" dirty="0" err="1">
                <a:effectLst/>
                <a:ea typeface="Times New Roman" panose="02020603050405020304" pitchFamily="18" charset="0"/>
              </a:rPr>
              <a:t>příslušna</a:t>
            </a:r>
            <a:r>
              <a:rPr lang="fr-LU" sz="900" dirty="0">
                <a:effectLst/>
                <a:ea typeface="Times New Roman" panose="02020603050405020304" pitchFamily="18" charset="0"/>
              </a:rPr>
              <a:t> </a:t>
            </a:r>
            <a:r>
              <a:rPr lang="fr-LU" sz="900" dirty="0" err="1">
                <a:effectLst/>
                <a:ea typeface="Times New Roman" panose="02020603050405020304" pitchFamily="18" charset="0"/>
              </a:rPr>
              <a:t>léčba</a:t>
            </a:r>
            <a:r>
              <a:rPr lang="fr-LU" sz="900" dirty="0">
                <a:effectLst/>
                <a:ea typeface="Times New Roman" panose="02020603050405020304" pitchFamily="18" charset="0"/>
              </a:rPr>
              <a:t> </a:t>
            </a:r>
            <a:r>
              <a:rPr lang="fr-LU" sz="900" dirty="0" err="1">
                <a:effectLst/>
                <a:ea typeface="Times New Roman" panose="02020603050405020304" pitchFamily="18" charset="0"/>
              </a:rPr>
              <a:t>podle</a:t>
            </a:r>
            <a:r>
              <a:rPr lang="fr-LU" sz="900" dirty="0">
                <a:effectLst/>
                <a:ea typeface="Times New Roman" panose="02020603050405020304" pitchFamily="18" charset="0"/>
              </a:rPr>
              <a:t> </a:t>
            </a:r>
            <a:r>
              <a:rPr lang="fr-LU" sz="900" dirty="0" err="1">
                <a:effectLst/>
                <a:ea typeface="Times New Roman" panose="02020603050405020304" pitchFamily="18" charset="0"/>
              </a:rPr>
              <a:t>aktuálního</a:t>
            </a:r>
            <a:r>
              <a:rPr lang="fr-LU" sz="900" dirty="0">
                <a:effectLst/>
                <a:ea typeface="Times New Roman" panose="02020603050405020304" pitchFamily="18" charset="0"/>
              </a:rPr>
              <a:t> </a:t>
            </a:r>
            <a:r>
              <a:rPr lang="fr-LU" sz="900" dirty="0" err="1">
                <a:effectLst/>
                <a:ea typeface="Times New Roman" panose="02020603050405020304" pitchFamily="18" charset="0"/>
              </a:rPr>
              <a:t>klinického</a:t>
            </a:r>
            <a:r>
              <a:rPr lang="fr-LU" sz="900" dirty="0">
                <a:effectLst/>
                <a:ea typeface="Times New Roman" panose="02020603050405020304" pitchFamily="18" charset="0"/>
              </a:rPr>
              <a:t> </a:t>
            </a:r>
            <a:r>
              <a:rPr lang="fr-LU" sz="900" dirty="0" err="1">
                <a:effectLst/>
                <a:ea typeface="Times New Roman" panose="02020603050405020304" pitchFamily="18" charset="0"/>
              </a:rPr>
              <a:t>stavu</a:t>
            </a:r>
            <a:r>
              <a:rPr lang="fr-LU" sz="900" dirty="0">
                <a:effectLst/>
                <a:ea typeface="Times New Roman" panose="02020603050405020304" pitchFamily="18" charset="0"/>
              </a:rPr>
              <a:t> </a:t>
            </a:r>
            <a:r>
              <a:rPr lang="fr-LU" sz="900" dirty="0" err="1">
                <a:effectLst/>
                <a:ea typeface="Times New Roman" panose="02020603050405020304" pitchFamily="18" charset="0"/>
              </a:rPr>
              <a:t>pacienta</a:t>
            </a:r>
            <a:r>
              <a:rPr lang="fr-LU" sz="900" dirty="0">
                <a:effectLst/>
                <a:ea typeface="Times New Roman" panose="02020603050405020304" pitchFamily="18" charset="0"/>
              </a:rPr>
              <a:t>. </a:t>
            </a:r>
            <a:r>
              <a:rPr lang="fr-LU" sz="900" i="1" dirty="0" err="1">
                <a:effectLst/>
                <a:ea typeface="Times New Roman" panose="02020603050405020304" pitchFamily="18" charset="0"/>
              </a:rPr>
              <a:t>Parazitární</a:t>
            </a:r>
            <a:r>
              <a:rPr lang="fr-LU" sz="900" i="1" dirty="0">
                <a:effectLst/>
                <a:ea typeface="Times New Roman" panose="02020603050405020304" pitchFamily="18" charset="0"/>
              </a:rPr>
              <a:t> </a:t>
            </a:r>
            <a:r>
              <a:rPr lang="fr-LU" sz="900" i="1" dirty="0" err="1">
                <a:effectLst/>
                <a:ea typeface="Times New Roman" panose="02020603050405020304" pitchFamily="18" charset="0"/>
              </a:rPr>
              <a:t>infekce</a:t>
            </a:r>
            <a:r>
              <a:rPr lang="fr-LU" sz="900" i="1" dirty="0">
                <a:effectLst/>
                <a:ea typeface="Times New Roman" panose="02020603050405020304" pitchFamily="18" charset="0"/>
              </a:rPr>
              <a:t>: </a:t>
            </a:r>
            <a:r>
              <a:rPr lang="fr-LU" sz="900" dirty="0" err="1">
                <a:effectLst/>
                <a:ea typeface="Times New Roman" panose="02020603050405020304" pitchFamily="18" charset="0"/>
              </a:rPr>
              <a:t>Pacienty</a:t>
            </a:r>
            <a:r>
              <a:rPr lang="fr-LU" sz="900" dirty="0">
                <a:effectLst/>
                <a:ea typeface="Times New Roman" panose="02020603050405020304" pitchFamily="18" charset="0"/>
              </a:rPr>
              <a:t> s </a:t>
            </a:r>
            <a:r>
              <a:rPr lang="fr-LU" sz="900" dirty="0" err="1">
                <a:effectLst/>
                <a:ea typeface="Times New Roman" panose="02020603050405020304" pitchFamily="18" charset="0"/>
              </a:rPr>
              <a:t>již</a:t>
            </a:r>
            <a:r>
              <a:rPr lang="fr-LU" sz="900" dirty="0">
                <a:effectLst/>
                <a:ea typeface="Times New Roman" panose="02020603050405020304" pitchFamily="18" charset="0"/>
              </a:rPr>
              <a:t> </a:t>
            </a:r>
            <a:r>
              <a:rPr lang="fr-LU" sz="900" dirty="0" err="1">
                <a:effectLst/>
                <a:ea typeface="Times New Roman" panose="02020603050405020304" pitchFamily="18" charset="0"/>
              </a:rPr>
              <a:t>existující</a:t>
            </a:r>
            <a:r>
              <a:rPr lang="fr-LU" sz="900" dirty="0">
                <a:effectLst/>
                <a:ea typeface="Times New Roman" panose="02020603050405020304" pitchFamily="18" charset="0"/>
              </a:rPr>
              <a:t> </a:t>
            </a:r>
            <a:r>
              <a:rPr lang="fr-LU" sz="900" dirty="0" err="1">
                <a:effectLst/>
                <a:ea typeface="Times New Roman" panose="02020603050405020304" pitchFamily="18" charset="0"/>
              </a:rPr>
              <a:t>helmintickou</a:t>
            </a:r>
            <a:r>
              <a:rPr lang="fr-LU" sz="900" dirty="0">
                <a:effectLst/>
                <a:ea typeface="Times New Roman" panose="02020603050405020304" pitchFamily="18" charset="0"/>
              </a:rPr>
              <a:t> </a:t>
            </a:r>
            <a:r>
              <a:rPr lang="fr-LU" sz="900" dirty="0" err="1">
                <a:effectLst/>
                <a:ea typeface="Times New Roman" panose="02020603050405020304" pitchFamily="18" charset="0"/>
              </a:rPr>
              <a:t>infekcí</a:t>
            </a:r>
            <a:r>
              <a:rPr lang="fr-LU" sz="900" dirty="0">
                <a:effectLst/>
                <a:ea typeface="Times New Roman" panose="02020603050405020304" pitchFamily="18" charset="0"/>
              </a:rPr>
              <a:t> je </a:t>
            </a:r>
            <a:r>
              <a:rPr lang="fr-LU" sz="900" dirty="0" err="1">
                <a:effectLst/>
                <a:ea typeface="Times New Roman" panose="02020603050405020304" pitchFamily="18" charset="0"/>
              </a:rPr>
              <a:t>nutno</a:t>
            </a:r>
            <a:r>
              <a:rPr lang="fr-LU" sz="900" dirty="0">
                <a:effectLst/>
                <a:ea typeface="Times New Roman" panose="02020603050405020304" pitchFamily="18" charset="0"/>
              </a:rPr>
              <a:t> </a:t>
            </a:r>
            <a:r>
              <a:rPr lang="fr-LU" sz="900" dirty="0" err="1">
                <a:effectLst/>
                <a:ea typeface="Times New Roman" panose="02020603050405020304" pitchFamily="18" charset="0"/>
              </a:rPr>
              <a:t>před</a:t>
            </a:r>
            <a:r>
              <a:rPr lang="fr-LU" sz="900" dirty="0">
                <a:effectLst/>
                <a:ea typeface="Times New Roman" panose="02020603050405020304" pitchFamily="18" charset="0"/>
              </a:rPr>
              <a:t> </a:t>
            </a:r>
            <a:r>
              <a:rPr lang="fr-LU" sz="900" dirty="0" err="1">
                <a:effectLst/>
                <a:ea typeface="Times New Roman" panose="02020603050405020304" pitchFamily="18" charset="0"/>
              </a:rPr>
              <a:t>zahájením</a:t>
            </a:r>
            <a:r>
              <a:rPr lang="fr-LU" sz="900" dirty="0">
                <a:effectLst/>
                <a:ea typeface="Times New Roman" panose="02020603050405020304" pitchFamily="18" charset="0"/>
              </a:rPr>
              <a:t> </a:t>
            </a:r>
            <a:r>
              <a:rPr lang="fr-LU" sz="900" dirty="0" err="1">
                <a:effectLst/>
                <a:ea typeface="Times New Roman" panose="02020603050405020304" pitchFamily="18" charset="0"/>
              </a:rPr>
              <a:t>léčby</a:t>
            </a:r>
            <a:r>
              <a:rPr lang="fr-LU" sz="900" dirty="0">
                <a:effectLst/>
                <a:ea typeface="Times New Roman" panose="02020603050405020304" pitchFamily="18" charset="0"/>
              </a:rPr>
              <a:t> </a:t>
            </a:r>
            <a:r>
              <a:rPr lang="fr-LU" sz="900" dirty="0" err="1">
                <a:effectLst/>
                <a:ea typeface="Times New Roman" panose="02020603050405020304" pitchFamily="18" charset="0"/>
              </a:rPr>
              <a:t>přípravkem</a:t>
            </a:r>
            <a:r>
              <a:rPr lang="fr-LU" sz="900" dirty="0">
                <a:effectLst/>
                <a:ea typeface="Times New Roman" panose="02020603050405020304" pitchFamily="18" charset="0"/>
              </a:rPr>
              <a:t> </a:t>
            </a:r>
            <a:r>
              <a:rPr lang="fr-LU" sz="900" dirty="0" err="1">
                <a:effectLst/>
                <a:ea typeface="Times New Roman" panose="02020603050405020304" pitchFamily="18" charset="0"/>
              </a:rPr>
              <a:t>Nucala</a:t>
            </a:r>
            <a:r>
              <a:rPr lang="fr-LU" sz="900" dirty="0">
                <a:effectLst/>
                <a:ea typeface="Times New Roman" panose="02020603050405020304" pitchFamily="18" charset="0"/>
              </a:rPr>
              <a:t> </a:t>
            </a:r>
            <a:r>
              <a:rPr lang="fr-LU" sz="900" dirty="0" err="1">
                <a:effectLst/>
                <a:ea typeface="Times New Roman" panose="02020603050405020304" pitchFamily="18" charset="0"/>
              </a:rPr>
              <a:t>léčit</a:t>
            </a:r>
            <a:r>
              <a:rPr lang="fr-LU" sz="900" dirty="0">
                <a:effectLst/>
                <a:ea typeface="Times New Roman" panose="02020603050405020304" pitchFamily="18" charset="0"/>
              </a:rPr>
              <a:t>. </a:t>
            </a:r>
            <a:r>
              <a:rPr lang="fr-LU" sz="900" dirty="0" err="1">
                <a:effectLst/>
                <a:ea typeface="Times New Roman" panose="02020603050405020304" pitchFamily="18" charset="0"/>
              </a:rPr>
              <a:t>Jsou</a:t>
            </a:r>
            <a:r>
              <a:rPr lang="fr-LU" sz="900" dirty="0">
                <a:effectLst/>
                <a:ea typeface="Times New Roman" panose="02020603050405020304" pitchFamily="18" charset="0"/>
              </a:rPr>
              <a:t>‑li </a:t>
            </a:r>
            <a:r>
              <a:rPr lang="fr-LU" sz="900" dirty="0" err="1">
                <a:effectLst/>
                <a:ea typeface="Times New Roman" panose="02020603050405020304" pitchFamily="18" charset="0"/>
              </a:rPr>
              <a:t>pacienti</a:t>
            </a:r>
            <a:r>
              <a:rPr lang="fr-LU" sz="900" dirty="0">
                <a:effectLst/>
                <a:ea typeface="Times New Roman" panose="02020603050405020304" pitchFamily="18" charset="0"/>
              </a:rPr>
              <a:t> </a:t>
            </a:r>
            <a:r>
              <a:rPr lang="fr-LU" sz="900" dirty="0" err="1">
                <a:effectLst/>
                <a:ea typeface="Times New Roman" panose="02020603050405020304" pitchFamily="18" charset="0"/>
              </a:rPr>
              <a:t>infikováni</a:t>
            </a:r>
            <a:r>
              <a:rPr lang="fr-LU" sz="900" dirty="0">
                <a:effectLst/>
                <a:ea typeface="Times New Roman" panose="02020603050405020304" pitchFamily="18" charset="0"/>
              </a:rPr>
              <a:t> </a:t>
            </a:r>
            <a:r>
              <a:rPr lang="fr-LU" sz="900" dirty="0" err="1">
                <a:effectLst/>
                <a:ea typeface="Times New Roman" panose="02020603050405020304" pitchFamily="18" charset="0"/>
              </a:rPr>
              <a:t>během</a:t>
            </a:r>
            <a:r>
              <a:rPr lang="fr-LU" sz="900" dirty="0">
                <a:effectLst/>
                <a:ea typeface="Times New Roman" panose="02020603050405020304" pitchFamily="18" charset="0"/>
              </a:rPr>
              <a:t> </a:t>
            </a:r>
            <a:r>
              <a:rPr lang="fr-LU" sz="900" dirty="0" err="1">
                <a:effectLst/>
                <a:ea typeface="Times New Roman" panose="02020603050405020304" pitchFamily="18" charset="0"/>
              </a:rPr>
              <a:t>léčby</a:t>
            </a:r>
            <a:r>
              <a:rPr lang="fr-LU" sz="900" dirty="0">
                <a:effectLst/>
                <a:ea typeface="Times New Roman" panose="02020603050405020304" pitchFamily="18" charset="0"/>
              </a:rPr>
              <a:t> </a:t>
            </a:r>
            <a:r>
              <a:rPr lang="fr-LU" sz="900" dirty="0" err="1">
                <a:effectLst/>
                <a:ea typeface="Times New Roman" panose="02020603050405020304" pitchFamily="18" charset="0"/>
              </a:rPr>
              <a:t>přípravkem</a:t>
            </a:r>
            <a:r>
              <a:rPr lang="fr-LU" sz="900" dirty="0">
                <a:effectLst/>
                <a:ea typeface="Times New Roman" panose="02020603050405020304" pitchFamily="18" charset="0"/>
              </a:rPr>
              <a:t> </a:t>
            </a:r>
            <a:r>
              <a:rPr lang="fr-LU" sz="900" dirty="0" err="1">
                <a:effectLst/>
                <a:ea typeface="Times New Roman" panose="02020603050405020304" pitchFamily="18" charset="0"/>
              </a:rPr>
              <a:t>Nucala</a:t>
            </a:r>
            <a:r>
              <a:rPr lang="fr-LU" sz="900" dirty="0">
                <a:effectLst/>
                <a:ea typeface="Times New Roman" panose="02020603050405020304" pitchFamily="18" charset="0"/>
              </a:rPr>
              <a:t> a </a:t>
            </a:r>
            <a:r>
              <a:rPr lang="fr-LU" sz="900" dirty="0" err="1">
                <a:effectLst/>
                <a:ea typeface="Times New Roman" panose="02020603050405020304" pitchFamily="18" charset="0"/>
              </a:rPr>
              <a:t>neodpovídají</a:t>
            </a:r>
            <a:r>
              <a:rPr lang="fr-LU" sz="900" dirty="0">
                <a:effectLst/>
                <a:ea typeface="Times New Roman" panose="02020603050405020304" pitchFamily="18" charset="0"/>
              </a:rPr>
              <a:t>‑li na </a:t>
            </a:r>
            <a:r>
              <a:rPr lang="fr-LU" sz="900" dirty="0" err="1">
                <a:effectLst/>
                <a:ea typeface="Times New Roman" panose="02020603050405020304" pitchFamily="18" charset="0"/>
              </a:rPr>
              <a:t>anthelmintickou</a:t>
            </a:r>
            <a:r>
              <a:rPr lang="fr-LU" sz="900" dirty="0">
                <a:effectLst/>
                <a:ea typeface="Times New Roman" panose="02020603050405020304" pitchFamily="18" charset="0"/>
              </a:rPr>
              <a:t> </a:t>
            </a:r>
            <a:r>
              <a:rPr lang="fr-LU" sz="900" dirty="0" err="1">
                <a:effectLst/>
                <a:ea typeface="Times New Roman" panose="02020603050405020304" pitchFamily="18" charset="0"/>
              </a:rPr>
              <a:t>léčbu</a:t>
            </a:r>
            <a:r>
              <a:rPr lang="fr-LU" sz="900" dirty="0">
                <a:effectLst/>
                <a:ea typeface="Times New Roman" panose="02020603050405020304" pitchFamily="18" charset="0"/>
              </a:rPr>
              <a:t>, je </a:t>
            </a:r>
            <a:r>
              <a:rPr lang="fr-LU" sz="900" dirty="0" err="1">
                <a:effectLst/>
                <a:ea typeface="Times New Roman" panose="02020603050405020304" pitchFamily="18" charset="0"/>
              </a:rPr>
              <a:t>třeba</a:t>
            </a:r>
            <a:r>
              <a:rPr lang="fr-LU" sz="900" dirty="0">
                <a:effectLst/>
                <a:ea typeface="Times New Roman" panose="02020603050405020304" pitchFamily="18" charset="0"/>
              </a:rPr>
              <a:t> </a:t>
            </a:r>
            <a:r>
              <a:rPr lang="fr-LU" sz="900" dirty="0" err="1">
                <a:effectLst/>
                <a:ea typeface="Times New Roman" panose="02020603050405020304" pitchFamily="18" charset="0"/>
              </a:rPr>
              <a:t>zvážit</a:t>
            </a:r>
            <a:r>
              <a:rPr lang="fr-LU" sz="900" dirty="0">
                <a:effectLst/>
                <a:ea typeface="Times New Roman" panose="02020603050405020304" pitchFamily="18" charset="0"/>
              </a:rPr>
              <a:t> </a:t>
            </a:r>
            <a:r>
              <a:rPr lang="fr-LU" sz="900" dirty="0" err="1">
                <a:effectLst/>
                <a:ea typeface="Times New Roman" panose="02020603050405020304" pitchFamily="18" charset="0"/>
              </a:rPr>
              <a:t>dočasné</a:t>
            </a:r>
            <a:r>
              <a:rPr lang="fr-LU" sz="900" dirty="0">
                <a:effectLst/>
                <a:ea typeface="Times New Roman" panose="02020603050405020304" pitchFamily="18" charset="0"/>
              </a:rPr>
              <a:t> </a:t>
            </a:r>
            <a:r>
              <a:rPr lang="fr-LU" sz="900" dirty="0" err="1">
                <a:effectLst/>
                <a:ea typeface="Times New Roman" panose="02020603050405020304" pitchFamily="18" charset="0"/>
              </a:rPr>
              <a:t>přerušení</a:t>
            </a:r>
            <a:r>
              <a:rPr lang="fr-LU" sz="900" dirty="0">
                <a:effectLst/>
                <a:ea typeface="Times New Roman" panose="02020603050405020304" pitchFamily="18" charset="0"/>
              </a:rPr>
              <a:t> </a:t>
            </a:r>
            <a:r>
              <a:rPr lang="fr-LU" sz="900" dirty="0" err="1">
                <a:effectLst/>
                <a:ea typeface="Times New Roman" panose="02020603050405020304" pitchFamily="18" charset="0"/>
              </a:rPr>
              <a:t>léčby</a:t>
            </a:r>
            <a:r>
              <a:rPr lang="fr-LU" sz="900" dirty="0">
                <a:effectLst/>
                <a:ea typeface="Times New Roman" panose="02020603050405020304" pitchFamily="18" charset="0"/>
              </a:rPr>
              <a:t>. </a:t>
            </a:r>
            <a:r>
              <a:rPr lang="cs-CZ" sz="900" dirty="0">
                <a:effectLst/>
                <a:ea typeface="Times New Roman" panose="02020603050405020304" pitchFamily="18" charset="0"/>
              </a:rPr>
              <a:t>Přípravek Nucala nebyl u pacientů s projevy EGPA ohrožujícími orgány nebo život hodnocen (viz bod 4.2 SPC). Přípravek Nucala nebyl u pacientů s život ohrožujícími projevy HES hodnocen (viz bod 4.2 SPC). </a:t>
            </a:r>
            <a:r>
              <a:rPr lang="fr-LU" sz="900" b="1" dirty="0" err="1">
                <a:effectLst/>
                <a:ea typeface="Times New Roman" panose="02020603050405020304" pitchFamily="18" charset="0"/>
              </a:rPr>
              <a:t>Interakce</a:t>
            </a:r>
            <a:r>
              <a:rPr lang="fr-LU" sz="900" b="1" dirty="0">
                <a:effectLst/>
                <a:ea typeface="Times New Roman" panose="02020603050405020304" pitchFamily="18" charset="0"/>
              </a:rPr>
              <a:t>:</a:t>
            </a:r>
            <a:r>
              <a:rPr lang="fr-LU" sz="900" dirty="0">
                <a:effectLst/>
                <a:ea typeface="Times New Roman" panose="02020603050405020304" pitchFamily="18" charset="0"/>
              </a:rPr>
              <a:t> </a:t>
            </a:r>
            <a:r>
              <a:rPr lang="fr-LU" sz="900" dirty="0" err="1">
                <a:effectLst/>
                <a:ea typeface="Times New Roman" panose="02020603050405020304" pitchFamily="18" charset="0"/>
              </a:rPr>
              <a:t>Nebyly</a:t>
            </a:r>
            <a:r>
              <a:rPr lang="fr-LU" sz="900" dirty="0">
                <a:effectLst/>
                <a:ea typeface="Times New Roman" panose="02020603050405020304" pitchFamily="18" charset="0"/>
              </a:rPr>
              <a:t> </a:t>
            </a:r>
            <a:r>
              <a:rPr lang="fr-LU" sz="900" dirty="0" err="1">
                <a:effectLst/>
                <a:ea typeface="Times New Roman" panose="02020603050405020304" pitchFamily="18" charset="0"/>
              </a:rPr>
              <a:t>provedeny</a:t>
            </a:r>
            <a:r>
              <a:rPr lang="fr-LU" sz="900" dirty="0">
                <a:effectLst/>
                <a:ea typeface="Times New Roman" panose="02020603050405020304" pitchFamily="18" charset="0"/>
              </a:rPr>
              <a:t> </a:t>
            </a:r>
            <a:r>
              <a:rPr lang="fr-LU" sz="900" dirty="0" err="1">
                <a:effectLst/>
                <a:ea typeface="Times New Roman" panose="02020603050405020304" pitchFamily="18" charset="0"/>
              </a:rPr>
              <a:t>žádné</a:t>
            </a:r>
            <a:r>
              <a:rPr lang="fr-LU" sz="900" dirty="0">
                <a:effectLst/>
                <a:ea typeface="Times New Roman" panose="02020603050405020304" pitchFamily="18" charset="0"/>
              </a:rPr>
              <a:t> </a:t>
            </a:r>
            <a:r>
              <a:rPr lang="fr-LU" sz="900" dirty="0" err="1">
                <a:effectLst/>
                <a:ea typeface="Times New Roman" panose="02020603050405020304" pitchFamily="18" charset="0"/>
              </a:rPr>
              <a:t>studie</a:t>
            </a:r>
            <a:r>
              <a:rPr lang="fr-LU" sz="900" dirty="0">
                <a:effectLst/>
                <a:ea typeface="Times New Roman" panose="02020603050405020304" pitchFamily="18" charset="0"/>
              </a:rPr>
              <a:t> </a:t>
            </a:r>
            <a:r>
              <a:rPr lang="fr-LU" sz="900" dirty="0" err="1">
                <a:effectLst/>
                <a:ea typeface="Times New Roman" panose="02020603050405020304" pitchFamily="18" charset="0"/>
              </a:rPr>
              <a:t>interakcí</a:t>
            </a:r>
            <a:r>
              <a:rPr lang="fr-LU" sz="900" dirty="0">
                <a:effectLst/>
                <a:ea typeface="Times New Roman" panose="02020603050405020304" pitchFamily="18" charset="0"/>
              </a:rPr>
              <a:t>. </a:t>
            </a:r>
            <a:r>
              <a:rPr lang="fr-LU" sz="900" dirty="0" err="1">
                <a:effectLst/>
                <a:ea typeface="Times New Roman" panose="02020603050405020304" pitchFamily="18" charset="0"/>
              </a:rPr>
              <a:t>Pravděpodobnost</a:t>
            </a:r>
            <a:r>
              <a:rPr lang="fr-LU" sz="900" dirty="0">
                <a:effectLst/>
                <a:ea typeface="Times New Roman" panose="02020603050405020304" pitchFamily="18" charset="0"/>
              </a:rPr>
              <a:t> </a:t>
            </a:r>
            <a:r>
              <a:rPr lang="fr-LU" sz="900" dirty="0" err="1">
                <a:effectLst/>
                <a:ea typeface="Times New Roman" panose="02020603050405020304" pitchFamily="18" charset="0"/>
              </a:rPr>
              <a:t>potenciálních</a:t>
            </a:r>
            <a:r>
              <a:rPr lang="fr-LU" sz="900" dirty="0">
                <a:effectLst/>
                <a:ea typeface="Times New Roman" panose="02020603050405020304" pitchFamily="18" charset="0"/>
              </a:rPr>
              <a:t> </a:t>
            </a:r>
            <a:r>
              <a:rPr lang="fr-LU" sz="900" dirty="0" err="1">
                <a:effectLst/>
                <a:ea typeface="Times New Roman" panose="02020603050405020304" pitchFamily="18" charset="0"/>
              </a:rPr>
              <a:t>lékových</a:t>
            </a:r>
            <a:r>
              <a:rPr lang="fr-LU" sz="900" dirty="0">
                <a:effectLst/>
                <a:ea typeface="Times New Roman" panose="02020603050405020304" pitchFamily="18" charset="0"/>
              </a:rPr>
              <a:t> </a:t>
            </a:r>
            <a:r>
              <a:rPr lang="fr-LU" sz="900" dirty="0" err="1">
                <a:effectLst/>
                <a:ea typeface="Times New Roman" panose="02020603050405020304" pitchFamily="18" charset="0"/>
              </a:rPr>
              <a:t>interakcí</a:t>
            </a:r>
            <a:r>
              <a:rPr lang="fr-LU" sz="900" dirty="0">
                <a:effectLst/>
                <a:ea typeface="Times New Roman" panose="02020603050405020304" pitchFamily="18" charset="0"/>
              </a:rPr>
              <a:t> s </a:t>
            </a:r>
            <a:r>
              <a:rPr lang="fr-LU" sz="900" dirty="0" err="1">
                <a:effectLst/>
                <a:ea typeface="Times New Roman" panose="02020603050405020304" pitchFamily="18" charset="0"/>
              </a:rPr>
              <a:t>mepolizumabem</a:t>
            </a:r>
            <a:r>
              <a:rPr lang="fr-LU" sz="900" dirty="0">
                <a:effectLst/>
                <a:ea typeface="Times New Roman" panose="02020603050405020304" pitchFamily="18" charset="0"/>
              </a:rPr>
              <a:t> je </a:t>
            </a:r>
            <a:r>
              <a:rPr lang="fr-LU" sz="900" dirty="0" err="1">
                <a:effectLst/>
                <a:ea typeface="Times New Roman" panose="02020603050405020304" pitchFamily="18" charset="0"/>
              </a:rPr>
              <a:t>nízká</a:t>
            </a:r>
            <a:r>
              <a:rPr lang="fr-LU" sz="900" dirty="0">
                <a:effectLst/>
                <a:ea typeface="Times New Roman" panose="02020603050405020304" pitchFamily="18" charset="0"/>
              </a:rPr>
              <a:t>. </a:t>
            </a:r>
            <a:r>
              <a:rPr lang="fr-LU" sz="900" b="1" dirty="0" err="1">
                <a:effectLst/>
                <a:ea typeface="Times New Roman" panose="02020603050405020304" pitchFamily="18" charset="0"/>
              </a:rPr>
              <a:t>Těhotenství</a:t>
            </a:r>
            <a:r>
              <a:rPr lang="fr-LU" sz="900" b="1" dirty="0">
                <a:effectLst/>
                <a:ea typeface="Times New Roman" panose="02020603050405020304" pitchFamily="18" charset="0"/>
              </a:rPr>
              <a:t>:</a:t>
            </a:r>
            <a:r>
              <a:rPr lang="fr-LU" sz="900" dirty="0">
                <a:effectLst/>
                <a:ea typeface="Times New Roman" panose="02020603050405020304" pitchFamily="18" charset="0"/>
              </a:rPr>
              <a:t> Z </a:t>
            </a:r>
            <a:r>
              <a:rPr lang="fr-LU" sz="900" dirty="0" err="1">
                <a:effectLst/>
                <a:ea typeface="Times New Roman" panose="02020603050405020304" pitchFamily="18" charset="0"/>
              </a:rPr>
              <a:t>bezpečnostních</a:t>
            </a:r>
            <a:r>
              <a:rPr lang="fr-LU" sz="900" dirty="0">
                <a:effectLst/>
                <a:ea typeface="Times New Roman" panose="02020603050405020304" pitchFamily="18" charset="0"/>
              </a:rPr>
              <a:t> </a:t>
            </a:r>
            <a:r>
              <a:rPr lang="fr-LU" sz="900" dirty="0" err="1">
                <a:effectLst/>
                <a:ea typeface="Times New Roman" panose="02020603050405020304" pitchFamily="18" charset="0"/>
              </a:rPr>
              <a:t>důvodů</a:t>
            </a:r>
            <a:r>
              <a:rPr lang="fr-LU" sz="900" dirty="0">
                <a:effectLst/>
                <a:ea typeface="Times New Roman" panose="02020603050405020304" pitchFamily="18" charset="0"/>
              </a:rPr>
              <a:t> se </a:t>
            </a:r>
            <a:r>
              <a:rPr lang="fr-LU" sz="900" dirty="0" err="1">
                <a:effectLst/>
                <a:ea typeface="Times New Roman" panose="02020603050405020304" pitchFamily="18" charset="0"/>
              </a:rPr>
              <a:t>upřednostňuje</a:t>
            </a:r>
            <a:r>
              <a:rPr lang="fr-LU" sz="900" dirty="0">
                <a:effectLst/>
                <a:ea typeface="Times New Roman" panose="02020603050405020304" pitchFamily="18" charset="0"/>
              </a:rPr>
              <a:t> </a:t>
            </a:r>
            <a:r>
              <a:rPr lang="fr-LU" sz="900" dirty="0" err="1">
                <a:effectLst/>
                <a:ea typeface="Times New Roman" panose="02020603050405020304" pitchFamily="18" charset="0"/>
              </a:rPr>
              <a:t>nepodávat</a:t>
            </a:r>
            <a:r>
              <a:rPr lang="fr-LU" sz="900" dirty="0">
                <a:effectLst/>
                <a:ea typeface="Times New Roman" panose="02020603050405020304" pitchFamily="18" charset="0"/>
              </a:rPr>
              <a:t> </a:t>
            </a:r>
            <a:r>
              <a:rPr lang="fr-LU" sz="900" dirty="0" err="1">
                <a:effectLst/>
                <a:ea typeface="Times New Roman" panose="02020603050405020304" pitchFamily="18" charset="0"/>
              </a:rPr>
              <a:t>přípravek</a:t>
            </a:r>
            <a:r>
              <a:rPr lang="fr-LU" sz="900" dirty="0">
                <a:effectLst/>
                <a:ea typeface="Times New Roman" panose="02020603050405020304" pitchFamily="18" charset="0"/>
              </a:rPr>
              <a:t> </a:t>
            </a:r>
            <a:r>
              <a:rPr lang="fr-LU" sz="900" dirty="0" err="1">
                <a:effectLst/>
                <a:ea typeface="Times New Roman" panose="02020603050405020304" pitchFamily="18" charset="0"/>
              </a:rPr>
              <a:t>Nucala</a:t>
            </a:r>
            <a:r>
              <a:rPr lang="fr-LU" sz="900" dirty="0">
                <a:effectLst/>
                <a:ea typeface="Times New Roman" panose="02020603050405020304" pitchFamily="18" charset="0"/>
              </a:rPr>
              <a:t> v </a:t>
            </a:r>
            <a:r>
              <a:rPr lang="fr-LU" sz="900" dirty="0" err="1">
                <a:effectLst/>
                <a:ea typeface="Times New Roman" panose="02020603050405020304" pitchFamily="18" charset="0"/>
              </a:rPr>
              <a:t>průběhu</a:t>
            </a:r>
            <a:r>
              <a:rPr lang="fr-LU" sz="900" dirty="0">
                <a:effectLst/>
                <a:ea typeface="Times New Roman" panose="02020603050405020304" pitchFamily="18" charset="0"/>
              </a:rPr>
              <a:t> </a:t>
            </a:r>
            <a:r>
              <a:rPr lang="fr-LU" sz="900" dirty="0" err="1">
                <a:effectLst/>
                <a:ea typeface="Times New Roman" panose="02020603050405020304" pitchFamily="18" charset="0"/>
              </a:rPr>
              <a:t>těhotenství</a:t>
            </a:r>
            <a:r>
              <a:rPr lang="fr-LU" sz="900" dirty="0">
                <a:effectLst/>
                <a:ea typeface="Times New Roman" panose="02020603050405020304" pitchFamily="18" charset="0"/>
              </a:rPr>
              <a:t>. </a:t>
            </a:r>
            <a:r>
              <a:rPr lang="fr-LU" sz="900" dirty="0" err="1">
                <a:effectLst/>
                <a:ea typeface="Times New Roman" panose="02020603050405020304" pitchFamily="18" charset="0"/>
              </a:rPr>
              <a:t>Podávání</a:t>
            </a:r>
            <a:r>
              <a:rPr lang="fr-LU" sz="900" dirty="0">
                <a:effectLst/>
                <a:ea typeface="Times New Roman" panose="02020603050405020304" pitchFamily="18" charset="0"/>
              </a:rPr>
              <a:t> </a:t>
            </a:r>
            <a:r>
              <a:rPr lang="fr-LU" sz="900" dirty="0" err="1">
                <a:effectLst/>
                <a:ea typeface="Times New Roman" panose="02020603050405020304" pitchFamily="18" charset="0"/>
              </a:rPr>
              <a:t>přípravku</a:t>
            </a:r>
            <a:r>
              <a:rPr lang="fr-LU" sz="900" dirty="0">
                <a:effectLst/>
                <a:ea typeface="Times New Roman" panose="02020603050405020304" pitchFamily="18" charset="0"/>
              </a:rPr>
              <a:t> </a:t>
            </a:r>
            <a:r>
              <a:rPr lang="fr-LU" sz="900" dirty="0" err="1">
                <a:effectLst/>
                <a:ea typeface="Times New Roman" panose="02020603050405020304" pitchFamily="18" charset="0"/>
              </a:rPr>
              <a:t>Nucala</a:t>
            </a:r>
            <a:r>
              <a:rPr lang="fr-LU" sz="900" dirty="0">
                <a:effectLst/>
                <a:ea typeface="Times New Roman" panose="02020603050405020304" pitchFamily="18" charset="0"/>
              </a:rPr>
              <a:t> </a:t>
            </a:r>
            <a:r>
              <a:rPr lang="fr-LU" sz="900" dirty="0" err="1">
                <a:effectLst/>
                <a:ea typeface="Times New Roman" panose="02020603050405020304" pitchFamily="18" charset="0"/>
              </a:rPr>
              <a:t>těhotným</a:t>
            </a:r>
            <a:r>
              <a:rPr lang="fr-LU" sz="900" dirty="0">
                <a:effectLst/>
                <a:ea typeface="Times New Roman" panose="02020603050405020304" pitchFamily="18" charset="0"/>
              </a:rPr>
              <a:t> </a:t>
            </a:r>
            <a:r>
              <a:rPr lang="fr-LU" sz="900" dirty="0" err="1">
                <a:effectLst/>
                <a:ea typeface="Times New Roman" panose="02020603050405020304" pitchFamily="18" charset="0"/>
              </a:rPr>
              <a:t>ženám</a:t>
            </a:r>
            <a:r>
              <a:rPr lang="fr-LU" sz="900" dirty="0">
                <a:effectLst/>
                <a:ea typeface="Times New Roman" panose="02020603050405020304" pitchFamily="18" charset="0"/>
              </a:rPr>
              <a:t> je </a:t>
            </a:r>
            <a:r>
              <a:rPr lang="fr-LU" sz="900" dirty="0" err="1">
                <a:effectLst/>
                <a:ea typeface="Times New Roman" panose="02020603050405020304" pitchFamily="18" charset="0"/>
              </a:rPr>
              <a:t>třeba</a:t>
            </a:r>
            <a:r>
              <a:rPr lang="fr-LU" sz="900" dirty="0">
                <a:effectLst/>
                <a:ea typeface="Times New Roman" panose="02020603050405020304" pitchFamily="18" charset="0"/>
              </a:rPr>
              <a:t> </a:t>
            </a:r>
            <a:r>
              <a:rPr lang="fr-LU" sz="900" dirty="0" err="1">
                <a:effectLst/>
                <a:ea typeface="Times New Roman" panose="02020603050405020304" pitchFamily="18" charset="0"/>
              </a:rPr>
              <a:t>zvážit</a:t>
            </a:r>
            <a:r>
              <a:rPr lang="fr-LU" sz="900" dirty="0">
                <a:effectLst/>
                <a:ea typeface="Times New Roman" panose="02020603050405020304" pitchFamily="18" charset="0"/>
              </a:rPr>
              <a:t> </a:t>
            </a:r>
            <a:r>
              <a:rPr lang="fr-LU" sz="900" dirty="0" err="1">
                <a:effectLst/>
                <a:ea typeface="Times New Roman" panose="02020603050405020304" pitchFamily="18" charset="0"/>
              </a:rPr>
              <a:t>pouze</a:t>
            </a:r>
            <a:r>
              <a:rPr lang="fr-LU" sz="900" dirty="0">
                <a:effectLst/>
                <a:ea typeface="Times New Roman" panose="02020603050405020304" pitchFamily="18" charset="0"/>
              </a:rPr>
              <a:t>, </a:t>
            </a:r>
            <a:r>
              <a:rPr lang="fr-LU" sz="900" dirty="0" err="1">
                <a:effectLst/>
                <a:ea typeface="Times New Roman" panose="02020603050405020304" pitchFamily="18" charset="0"/>
              </a:rPr>
              <a:t>pokud</a:t>
            </a:r>
            <a:r>
              <a:rPr lang="fr-LU" sz="900" dirty="0">
                <a:effectLst/>
                <a:ea typeface="Times New Roman" panose="02020603050405020304" pitchFamily="18" charset="0"/>
              </a:rPr>
              <a:t> </a:t>
            </a:r>
            <a:r>
              <a:rPr lang="fr-LU" sz="900" dirty="0" err="1">
                <a:effectLst/>
                <a:ea typeface="Times New Roman" panose="02020603050405020304" pitchFamily="18" charset="0"/>
              </a:rPr>
              <a:t>očekávaný</a:t>
            </a:r>
            <a:r>
              <a:rPr lang="fr-LU" sz="900" dirty="0">
                <a:effectLst/>
                <a:ea typeface="Times New Roman" panose="02020603050405020304" pitchFamily="18" charset="0"/>
              </a:rPr>
              <a:t> </a:t>
            </a:r>
            <a:r>
              <a:rPr lang="fr-LU" sz="900" dirty="0" err="1">
                <a:effectLst/>
                <a:ea typeface="Times New Roman" panose="02020603050405020304" pitchFamily="18" charset="0"/>
              </a:rPr>
              <a:t>přínos</a:t>
            </a:r>
            <a:r>
              <a:rPr lang="fr-LU" sz="900" dirty="0">
                <a:effectLst/>
                <a:ea typeface="Times New Roman" panose="02020603050405020304" pitchFamily="18" charset="0"/>
              </a:rPr>
              <a:t> pro </a:t>
            </a:r>
            <a:r>
              <a:rPr lang="fr-LU" sz="900" dirty="0" err="1">
                <a:effectLst/>
                <a:ea typeface="Times New Roman" panose="02020603050405020304" pitchFamily="18" charset="0"/>
              </a:rPr>
              <a:t>matku</a:t>
            </a:r>
            <a:r>
              <a:rPr lang="fr-LU" sz="900" dirty="0">
                <a:effectLst/>
                <a:ea typeface="Times New Roman" panose="02020603050405020304" pitchFamily="18" charset="0"/>
              </a:rPr>
              <a:t> </a:t>
            </a:r>
            <a:r>
              <a:rPr lang="fr-LU" sz="900" dirty="0" err="1">
                <a:effectLst/>
                <a:ea typeface="Times New Roman" panose="02020603050405020304" pitchFamily="18" charset="0"/>
              </a:rPr>
              <a:t>převýší</a:t>
            </a:r>
            <a:r>
              <a:rPr lang="fr-LU" sz="900" dirty="0">
                <a:effectLst/>
                <a:ea typeface="Times New Roman" panose="02020603050405020304" pitchFamily="18" charset="0"/>
              </a:rPr>
              <a:t> </a:t>
            </a:r>
            <a:r>
              <a:rPr lang="fr-LU" sz="900" dirty="0" err="1">
                <a:effectLst/>
                <a:ea typeface="Times New Roman" panose="02020603050405020304" pitchFamily="18" charset="0"/>
              </a:rPr>
              <a:t>jakékoli</a:t>
            </a:r>
            <a:r>
              <a:rPr lang="fr-LU" sz="900" dirty="0">
                <a:effectLst/>
                <a:ea typeface="Times New Roman" panose="02020603050405020304" pitchFamily="18" charset="0"/>
              </a:rPr>
              <a:t> </a:t>
            </a:r>
            <a:r>
              <a:rPr lang="fr-LU" sz="900" dirty="0" err="1">
                <a:effectLst/>
                <a:ea typeface="Times New Roman" panose="02020603050405020304" pitchFamily="18" charset="0"/>
              </a:rPr>
              <a:t>možné</a:t>
            </a:r>
            <a:r>
              <a:rPr lang="fr-LU" sz="900" dirty="0">
                <a:effectLst/>
                <a:ea typeface="Times New Roman" panose="02020603050405020304" pitchFamily="18" charset="0"/>
              </a:rPr>
              <a:t> </a:t>
            </a:r>
            <a:r>
              <a:rPr lang="fr-LU" sz="900" dirty="0" err="1">
                <a:effectLst/>
                <a:ea typeface="Times New Roman" panose="02020603050405020304" pitchFamily="18" charset="0"/>
              </a:rPr>
              <a:t>riziko</a:t>
            </a:r>
            <a:r>
              <a:rPr lang="fr-LU" sz="900" dirty="0">
                <a:effectLst/>
                <a:ea typeface="Times New Roman" panose="02020603050405020304" pitchFamily="18" charset="0"/>
              </a:rPr>
              <a:t> pro </a:t>
            </a:r>
            <a:r>
              <a:rPr lang="fr-LU" sz="900" dirty="0" err="1">
                <a:effectLst/>
                <a:ea typeface="Times New Roman" panose="02020603050405020304" pitchFamily="18" charset="0"/>
              </a:rPr>
              <a:t>plod</a:t>
            </a:r>
            <a:r>
              <a:rPr lang="fr-LU" sz="900" dirty="0">
                <a:effectLst/>
                <a:ea typeface="Times New Roman" panose="02020603050405020304" pitchFamily="18" charset="0"/>
              </a:rPr>
              <a:t>. </a:t>
            </a:r>
            <a:r>
              <a:rPr lang="fr-LU" sz="900" b="1" dirty="0" err="1">
                <a:effectLst/>
                <a:ea typeface="Times New Roman" panose="02020603050405020304" pitchFamily="18" charset="0"/>
              </a:rPr>
              <a:t>Kojení</a:t>
            </a:r>
            <a:r>
              <a:rPr lang="fr-LU" sz="900" b="1" dirty="0">
                <a:effectLst/>
                <a:ea typeface="Times New Roman" panose="02020603050405020304" pitchFamily="18" charset="0"/>
              </a:rPr>
              <a:t>:</a:t>
            </a:r>
            <a:r>
              <a:rPr lang="fr-LU" sz="900" dirty="0">
                <a:effectLst/>
                <a:ea typeface="Times New Roman" panose="02020603050405020304" pitchFamily="18" charset="0"/>
              </a:rPr>
              <a:t> </a:t>
            </a:r>
            <a:r>
              <a:rPr lang="fr-LU" sz="900" dirty="0" err="1">
                <a:effectLst/>
                <a:ea typeface="Times New Roman" panose="02020603050405020304" pitchFamily="18" charset="0"/>
              </a:rPr>
              <a:t>Není</a:t>
            </a:r>
            <a:r>
              <a:rPr lang="fr-LU" sz="900" dirty="0">
                <a:effectLst/>
                <a:ea typeface="Times New Roman" panose="02020603050405020304" pitchFamily="18" charset="0"/>
              </a:rPr>
              <a:t> </a:t>
            </a:r>
            <a:r>
              <a:rPr lang="fr-LU" sz="900" dirty="0" err="1">
                <a:effectLst/>
                <a:ea typeface="Times New Roman" panose="02020603050405020304" pitchFamily="18" charset="0"/>
              </a:rPr>
              <a:t>známo</a:t>
            </a:r>
            <a:r>
              <a:rPr lang="fr-LU" sz="900" dirty="0">
                <a:effectLst/>
                <a:ea typeface="Times New Roman" panose="02020603050405020304" pitchFamily="18" charset="0"/>
              </a:rPr>
              <a:t>, </a:t>
            </a:r>
            <a:r>
              <a:rPr lang="fr-LU" sz="900" dirty="0" err="1">
                <a:effectLst/>
                <a:ea typeface="Times New Roman" panose="02020603050405020304" pitchFamily="18" charset="0"/>
              </a:rPr>
              <a:t>zda</a:t>
            </a:r>
            <a:r>
              <a:rPr lang="fr-LU" sz="900" dirty="0">
                <a:effectLst/>
                <a:ea typeface="Times New Roman" panose="02020603050405020304" pitchFamily="18" charset="0"/>
              </a:rPr>
              <a:t> se </a:t>
            </a:r>
            <a:r>
              <a:rPr lang="fr-LU" sz="900" dirty="0" err="1">
                <a:effectLst/>
                <a:ea typeface="Times New Roman" panose="02020603050405020304" pitchFamily="18" charset="0"/>
              </a:rPr>
              <a:t>mepolizumab</a:t>
            </a:r>
            <a:r>
              <a:rPr lang="fr-LU" sz="900" dirty="0">
                <a:effectLst/>
                <a:ea typeface="Times New Roman" panose="02020603050405020304" pitchFamily="18" charset="0"/>
              </a:rPr>
              <a:t> </a:t>
            </a:r>
            <a:r>
              <a:rPr lang="fr-LU" sz="900" dirty="0" err="1">
                <a:effectLst/>
                <a:ea typeface="Times New Roman" panose="02020603050405020304" pitchFamily="18" charset="0"/>
              </a:rPr>
              <a:t>vylučuje</a:t>
            </a:r>
            <a:r>
              <a:rPr lang="fr-LU" sz="900" dirty="0">
                <a:effectLst/>
                <a:ea typeface="Times New Roman" panose="02020603050405020304" pitchFamily="18" charset="0"/>
              </a:rPr>
              <a:t> do </a:t>
            </a:r>
            <a:r>
              <a:rPr lang="fr-LU" sz="900" dirty="0" err="1">
                <a:effectLst/>
                <a:ea typeface="Times New Roman" panose="02020603050405020304" pitchFamily="18" charset="0"/>
              </a:rPr>
              <a:t>lidského</a:t>
            </a:r>
            <a:r>
              <a:rPr lang="fr-LU" sz="900" dirty="0">
                <a:effectLst/>
                <a:ea typeface="Times New Roman" panose="02020603050405020304" pitchFamily="18" charset="0"/>
              </a:rPr>
              <a:t> </a:t>
            </a:r>
            <a:r>
              <a:rPr lang="fr-LU" sz="900" dirty="0" err="1">
                <a:effectLst/>
                <a:ea typeface="Times New Roman" panose="02020603050405020304" pitchFamily="18" charset="0"/>
              </a:rPr>
              <a:t>mateřského</a:t>
            </a:r>
            <a:r>
              <a:rPr lang="fr-LU" sz="900" dirty="0">
                <a:effectLst/>
                <a:ea typeface="Times New Roman" panose="02020603050405020304" pitchFamily="18" charset="0"/>
              </a:rPr>
              <a:t> </a:t>
            </a:r>
            <a:r>
              <a:rPr lang="fr-LU" sz="900" dirty="0" err="1">
                <a:effectLst/>
                <a:ea typeface="Times New Roman" panose="02020603050405020304" pitchFamily="18" charset="0"/>
              </a:rPr>
              <a:t>mléka</a:t>
            </a:r>
            <a:r>
              <a:rPr lang="fr-LU" sz="900" dirty="0">
                <a:effectLst/>
                <a:ea typeface="Times New Roman" panose="02020603050405020304" pitchFamily="18" charset="0"/>
              </a:rPr>
              <a:t>. </a:t>
            </a:r>
            <a:r>
              <a:rPr lang="fr-LU" sz="900" dirty="0" err="1">
                <a:effectLst/>
                <a:ea typeface="Times New Roman" panose="02020603050405020304" pitchFamily="18" charset="0"/>
              </a:rPr>
              <a:t>Mepolizumab</a:t>
            </a:r>
            <a:r>
              <a:rPr lang="fr-LU" sz="900" dirty="0">
                <a:effectLst/>
                <a:ea typeface="Times New Roman" panose="02020603050405020304" pitchFamily="18" charset="0"/>
              </a:rPr>
              <a:t> se </a:t>
            </a:r>
            <a:r>
              <a:rPr lang="fr-LU" sz="900" dirty="0" err="1">
                <a:effectLst/>
                <a:ea typeface="Times New Roman" panose="02020603050405020304" pitchFamily="18" charset="0"/>
              </a:rPr>
              <a:t>však</a:t>
            </a:r>
            <a:r>
              <a:rPr lang="fr-LU" sz="900" dirty="0">
                <a:effectLst/>
                <a:ea typeface="Times New Roman" panose="02020603050405020304" pitchFamily="18" charset="0"/>
              </a:rPr>
              <a:t> </a:t>
            </a:r>
            <a:r>
              <a:rPr lang="fr-LU" sz="900" dirty="0" err="1">
                <a:effectLst/>
                <a:ea typeface="Times New Roman" panose="02020603050405020304" pitchFamily="18" charset="0"/>
              </a:rPr>
              <a:t>vylučoval</a:t>
            </a:r>
            <a:r>
              <a:rPr lang="fr-LU" sz="900" dirty="0">
                <a:effectLst/>
                <a:ea typeface="Times New Roman" panose="02020603050405020304" pitchFamily="18" charset="0"/>
              </a:rPr>
              <a:t> do </a:t>
            </a:r>
            <a:r>
              <a:rPr lang="fr-LU" sz="900" dirty="0" err="1">
                <a:effectLst/>
                <a:ea typeface="Times New Roman" panose="02020603050405020304" pitchFamily="18" charset="0"/>
              </a:rPr>
              <a:t>mléka</a:t>
            </a:r>
            <a:r>
              <a:rPr lang="fr-LU" sz="900" dirty="0">
                <a:effectLst/>
                <a:ea typeface="Times New Roman" panose="02020603050405020304" pitchFamily="18" charset="0"/>
              </a:rPr>
              <a:t> </a:t>
            </a:r>
            <a:r>
              <a:rPr lang="fr-LU" sz="900" dirty="0" err="1">
                <a:effectLst/>
                <a:ea typeface="Times New Roman" panose="02020603050405020304" pitchFamily="18" charset="0"/>
              </a:rPr>
              <a:t>opic</a:t>
            </a:r>
            <a:r>
              <a:rPr lang="fr-LU" sz="900" dirty="0">
                <a:effectLst/>
                <a:ea typeface="Times New Roman" panose="02020603050405020304" pitchFamily="18" charset="0"/>
              </a:rPr>
              <a:t> </a:t>
            </a:r>
            <a:r>
              <a:rPr lang="fr-LU" sz="900" dirty="0" err="1">
                <a:effectLst/>
                <a:ea typeface="Times New Roman" panose="02020603050405020304" pitchFamily="18" charset="0"/>
              </a:rPr>
              <a:t>rodu</a:t>
            </a:r>
            <a:r>
              <a:rPr lang="fr-LU" sz="900" dirty="0">
                <a:effectLst/>
                <a:ea typeface="Times New Roman" panose="02020603050405020304" pitchFamily="18" charset="0"/>
              </a:rPr>
              <a:t> </a:t>
            </a:r>
            <a:r>
              <a:rPr lang="fr-LU" sz="900" dirty="0" err="1">
                <a:effectLst/>
                <a:ea typeface="Times New Roman" panose="02020603050405020304" pitchFamily="18" charset="0"/>
              </a:rPr>
              <a:t>cynomolgus</a:t>
            </a:r>
            <a:r>
              <a:rPr lang="fr-LU" sz="900" dirty="0">
                <a:effectLst/>
                <a:ea typeface="Times New Roman" panose="02020603050405020304" pitchFamily="18" charset="0"/>
              </a:rPr>
              <a:t> v </a:t>
            </a:r>
            <a:r>
              <a:rPr lang="fr-LU" sz="900" dirty="0" err="1">
                <a:effectLst/>
                <a:ea typeface="Times New Roman" panose="02020603050405020304" pitchFamily="18" charset="0"/>
              </a:rPr>
              <a:t>koncentracích</a:t>
            </a:r>
            <a:r>
              <a:rPr lang="fr-LU" sz="900" dirty="0">
                <a:effectLst/>
                <a:ea typeface="Times New Roman" panose="02020603050405020304" pitchFamily="18" charset="0"/>
              </a:rPr>
              <a:t> </a:t>
            </a:r>
            <a:r>
              <a:rPr lang="fr-LU" sz="900" dirty="0" err="1">
                <a:effectLst/>
                <a:ea typeface="Times New Roman" panose="02020603050405020304" pitchFamily="18" charset="0"/>
              </a:rPr>
              <a:t>nižších</a:t>
            </a:r>
            <a:r>
              <a:rPr lang="fr-LU" sz="900" dirty="0">
                <a:effectLst/>
                <a:ea typeface="Times New Roman" panose="02020603050405020304" pitchFamily="18" charset="0"/>
              </a:rPr>
              <a:t> </a:t>
            </a:r>
            <a:r>
              <a:rPr lang="fr-LU" sz="900" dirty="0" err="1">
                <a:effectLst/>
                <a:ea typeface="Times New Roman" panose="02020603050405020304" pitchFamily="18" charset="0"/>
              </a:rPr>
              <a:t>než</a:t>
            </a:r>
            <a:r>
              <a:rPr lang="fr-LU" sz="900" dirty="0">
                <a:effectLst/>
                <a:ea typeface="Times New Roman" panose="02020603050405020304" pitchFamily="18" charset="0"/>
              </a:rPr>
              <a:t> 0,5 % </a:t>
            </a:r>
            <a:r>
              <a:rPr lang="fr-LU" sz="900" dirty="0" err="1">
                <a:effectLst/>
                <a:ea typeface="Times New Roman" panose="02020603050405020304" pitchFamily="18" charset="0"/>
              </a:rPr>
              <a:t>koncentrací</a:t>
            </a:r>
            <a:r>
              <a:rPr lang="fr-LU" sz="900" dirty="0">
                <a:effectLst/>
                <a:ea typeface="Times New Roman" panose="02020603050405020304" pitchFamily="18" charset="0"/>
              </a:rPr>
              <a:t> </a:t>
            </a:r>
            <a:r>
              <a:rPr lang="fr-LU" sz="900" dirty="0" err="1">
                <a:effectLst/>
                <a:ea typeface="Times New Roman" panose="02020603050405020304" pitchFamily="18" charset="0"/>
              </a:rPr>
              <a:t>detekovaných</a:t>
            </a:r>
            <a:r>
              <a:rPr lang="fr-LU" sz="900" dirty="0">
                <a:effectLst/>
                <a:ea typeface="Times New Roman" panose="02020603050405020304" pitchFamily="18" charset="0"/>
              </a:rPr>
              <a:t> v </a:t>
            </a:r>
            <a:r>
              <a:rPr lang="fr-LU" sz="900" dirty="0" err="1">
                <a:effectLst/>
                <a:ea typeface="Times New Roman" panose="02020603050405020304" pitchFamily="18" charset="0"/>
              </a:rPr>
              <a:t>plazmě</a:t>
            </a:r>
            <a:r>
              <a:rPr lang="fr-LU" sz="900" dirty="0">
                <a:effectLst/>
                <a:ea typeface="Times New Roman" panose="02020603050405020304" pitchFamily="18" charset="0"/>
              </a:rPr>
              <a:t>. O tom, </a:t>
            </a:r>
            <a:r>
              <a:rPr lang="fr-LU" sz="900" dirty="0" err="1">
                <a:effectLst/>
                <a:ea typeface="Times New Roman" panose="02020603050405020304" pitchFamily="18" charset="0"/>
              </a:rPr>
              <a:t>zda</a:t>
            </a:r>
            <a:r>
              <a:rPr lang="fr-LU" sz="900" dirty="0">
                <a:effectLst/>
                <a:ea typeface="Times New Roman" panose="02020603050405020304" pitchFamily="18" charset="0"/>
              </a:rPr>
              <a:t> </a:t>
            </a:r>
            <a:r>
              <a:rPr lang="fr-LU" sz="900" dirty="0" err="1">
                <a:effectLst/>
                <a:ea typeface="Times New Roman" panose="02020603050405020304" pitchFamily="18" charset="0"/>
              </a:rPr>
              <a:t>přerušit</a:t>
            </a:r>
            <a:r>
              <a:rPr lang="fr-LU" sz="900" dirty="0">
                <a:effectLst/>
                <a:ea typeface="Times New Roman" panose="02020603050405020304" pitchFamily="18" charset="0"/>
              </a:rPr>
              <a:t> </a:t>
            </a:r>
            <a:r>
              <a:rPr lang="fr-LU" sz="900" dirty="0" err="1">
                <a:effectLst/>
                <a:ea typeface="Times New Roman" panose="02020603050405020304" pitchFamily="18" charset="0"/>
              </a:rPr>
              <a:t>kojení</a:t>
            </a:r>
            <a:r>
              <a:rPr lang="fr-LU" sz="900" dirty="0">
                <a:effectLst/>
                <a:ea typeface="Times New Roman" panose="02020603050405020304" pitchFamily="18" charset="0"/>
              </a:rPr>
              <a:t> </a:t>
            </a:r>
            <a:r>
              <a:rPr lang="fr-LU" sz="900" dirty="0" err="1">
                <a:effectLst/>
                <a:ea typeface="Times New Roman" panose="02020603050405020304" pitchFamily="18" charset="0"/>
              </a:rPr>
              <a:t>nebo</a:t>
            </a:r>
            <a:r>
              <a:rPr lang="fr-LU" sz="900" dirty="0">
                <a:effectLst/>
                <a:ea typeface="Times New Roman" panose="02020603050405020304" pitchFamily="18" charset="0"/>
              </a:rPr>
              <a:t> </a:t>
            </a:r>
            <a:r>
              <a:rPr lang="fr-LU" sz="900" dirty="0" err="1">
                <a:effectLst/>
                <a:ea typeface="Times New Roman" panose="02020603050405020304" pitchFamily="18" charset="0"/>
              </a:rPr>
              <a:t>ukončit</a:t>
            </a:r>
            <a:r>
              <a:rPr lang="fr-LU" sz="900" dirty="0">
                <a:effectLst/>
                <a:ea typeface="Times New Roman" panose="02020603050405020304" pitchFamily="18" charset="0"/>
              </a:rPr>
              <a:t> </a:t>
            </a:r>
            <a:r>
              <a:rPr lang="fr-LU" sz="900" dirty="0" err="1">
                <a:effectLst/>
                <a:ea typeface="Times New Roman" panose="02020603050405020304" pitchFamily="18" charset="0"/>
              </a:rPr>
              <a:t>podávání</a:t>
            </a:r>
            <a:r>
              <a:rPr lang="fr-LU" sz="900" dirty="0">
                <a:effectLst/>
                <a:ea typeface="Times New Roman" panose="02020603050405020304" pitchFamily="18" charset="0"/>
              </a:rPr>
              <a:t> </a:t>
            </a:r>
            <a:r>
              <a:rPr lang="fr-LU" sz="900" dirty="0" err="1">
                <a:effectLst/>
                <a:ea typeface="Times New Roman" panose="02020603050405020304" pitchFamily="18" charset="0"/>
              </a:rPr>
              <a:t>přípravku</a:t>
            </a:r>
            <a:r>
              <a:rPr lang="fr-LU" sz="900" dirty="0">
                <a:effectLst/>
                <a:ea typeface="Times New Roman" panose="02020603050405020304" pitchFamily="18" charset="0"/>
              </a:rPr>
              <a:t> </a:t>
            </a:r>
            <a:r>
              <a:rPr lang="fr-LU" sz="900" dirty="0" err="1">
                <a:effectLst/>
                <a:ea typeface="Times New Roman" panose="02020603050405020304" pitchFamily="18" charset="0"/>
              </a:rPr>
              <a:t>Nucala</a:t>
            </a:r>
            <a:r>
              <a:rPr lang="fr-LU" sz="900" dirty="0">
                <a:effectLst/>
                <a:ea typeface="Times New Roman" panose="02020603050405020304" pitchFamily="18" charset="0"/>
              </a:rPr>
              <a:t>, je </a:t>
            </a:r>
            <a:r>
              <a:rPr lang="fr-LU" sz="900" dirty="0" err="1">
                <a:effectLst/>
                <a:ea typeface="Times New Roman" panose="02020603050405020304" pitchFamily="18" charset="0"/>
              </a:rPr>
              <a:t>nutno</a:t>
            </a:r>
            <a:r>
              <a:rPr lang="fr-LU" sz="900" dirty="0">
                <a:effectLst/>
                <a:ea typeface="Times New Roman" panose="02020603050405020304" pitchFamily="18" charset="0"/>
              </a:rPr>
              <a:t> </a:t>
            </a:r>
            <a:r>
              <a:rPr lang="fr-LU" sz="900" dirty="0" err="1">
                <a:effectLst/>
                <a:ea typeface="Times New Roman" panose="02020603050405020304" pitchFamily="18" charset="0"/>
              </a:rPr>
              <a:t>rozhodnout</a:t>
            </a:r>
            <a:r>
              <a:rPr lang="fr-LU" sz="900" dirty="0">
                <a:effectLst/>
                <a:ea typeface="Times New Roman" panose="02020603050405020304" pitchFamily="18" charset="0"/>
              </a:rPr>
              <a:t> na </a:t>
            </a:r>
            <a:r>
              <a:rPr lang="fr-LU" sz="900" dirty="0" err="1">
                <a:effectLst/>
                <a:ea typeface="Times New Roman" panose="02020603050405020304" pitchFamily="18" charset="0"/>
              </a:rPr>
              <a:t>základě</a:t>
            </a:r>
            <a:r>
              <a:rPr lang="fr-LU" sz="900" dirty="0">
                <a:effectLst/>
                <a:ea typeface="Times New Roman" panose="02020603050405020304" pitchFamily="18" charset="0"/>
              </a:rPr>
              <a:t> </a:t>
            </a:r>
            <a:r>
              <a:rPr lang="fr-LU" sz="900" dirty="0" err="1">
                <a:effectLst/>
                <a:ea typeface="Times New Roman" panose="02020603050405020304" pitchFamily="18" charset="0"/>
              </a:rPr>
              <a:t>posouzení</a:t>
            </a:r>
            <a:r>
              <a:rPr lang="fr-LU" sz="900" dirty="0">
                <a:effectLst/>
                <a:ea typeface="Times New Roman" panose="02020603050405020304" pitchFamily="18" charset="0"/>
              </a:rPr>
              <a:t> </a:t>
            </a:r>
            <a:r>
              <a:rPr lang="fr-LU" sz="900" dirty="0" err="1">
                <a:effectLst/>
                <a:ea typeface="Times New Roman" panose="02020603050405020304" pitchFamily="18" charset="0"/>
              </a:rPr>
              <a:t>prospěšnosti</a:t>
            </a:r>
            <a:r>
              <a:rPr lang="fr-LU" sz="900" dirty="0">
                <a:effectLst/>
                <a:ea typeface="Times New Roman" panose="02020603050405020304" pitchFamily="18" charset="0"/>
              </a:rPr>
              <a:t> </a:t>
            </a:r>
            <a:r>
              <a:rPr lang="fr-LU" sz="900" dirty="0" err="1">
                <a:effectLst/>
                <a:ea typeface="Times New Roman" panose="02020603050405020304" pitchFamily="18" charset="0"/>
              </a:rPr>
              <a:t>kojení</a:t>
            </a:r>
            <a:r>
              <a:rPr lang="fr-LU" sz="900" dirty="0">
                <a:effectLst/>
                <a:ea typeface="Times New Roman" panose="02020603050405020304" pitchFamily="18" charset="0"/>
              </a:rPr>
              <a:t> pro </a:t>
            </a:r>
            <a:r>
              <a:rPr lang="fr-LU" sz="900" dirty="0" err="1">
                <a:effectLst/>
                <a:ea typeface="Times New Roman" panose="02020603050405020304" pitchFamily="18" charset="0"/>
              </a:rPr>
              <a:t>dítě</a:t>
            </a:r>
            <a:r>
              <a:rPr lang="fr-LU" sz="900" dirty="0">
                <a:effectLst/>
                <a:ea typeface="Times New Roman" panose="02020603050405020304" pitchFamily="18" charset="0"/>
              </a:rPr>
              <a:t> a </a:t>
            </a:r>
            <a:r>
              <a:rPr lang="fr-LU" sz="900" dirty="0" err="1">
                <a:effectLst/>
                <a:ea typeface="Times New Roman" panose="02020603050405020304" pitchFamily="18" charset="0"/>
              </a:rPr>
              <a:t>prospěšnosti</a:t>
            </a:r>
            <a:r>
              <a:rPr lang="fr-LU" sz="900" dirty="0">
                <a:effectLst/>
                <a:ea typeface="Times New Roman" panose="02020603050405020304" pitchFamily="18" charset="0"/>
              </a:rPr>
              <a:t> </a:t>
            </a:r>
            <a:r>
              <a:rPr lang="fr-LU" sz="900" dirty="0" err="1">
                <a:effectLst/>
                <a:ea typeface="Times New Roman" panose="02020603050405020304" pitchFamily="18" charset="0"/>
              </a:rPr>
              <a:t>léčby</a:t>
            </a:r>
            <a:r>
              <a:rPr lang="fr-LU" sz="900" dirty="0">
                <a:effectLst/>
                <a:ea typeface="Times New Roman" panose="02020603050405020304" pitchFamily="18" charset="0"/>
              </a:rPr>
              <a:t> pro </a:t>
            </a:r>
            <a:r>
              <a:rPr lang="fr-LU" sz="900" dirty="0" err="1">
                <a:effectLst/>
                <a:ea typeface="Times New Roman" panose="02020603050405020304" pitchFamily="18" charset="0"/>
              </a:rPr>
              <a:t>matku</a:t>
            </a:r>
            <a:r>
              <a:rPr lang="fr-LU" sz="900" dirty="0">
                <a:effectLst/>
                <a:ea typeface="Times New Roman" panose="02020603050405020304" pitchFamily="18" charset="0"/>
              </a:rPr>
              <a:t>. </a:t>
            </a:r>
            <a:r>
              <a:rPr lang="fr-LU" sz="900" b="1" dirty="0" err="1">
                <a:effectLst/>
                <a:ea typeface="Times New Roman" panose="02020603050405020304" pitchFamily="18" charset="0"/>
              </a:rPr>
              <a:t>Fertilita</a:t>
            </a:r>
            <a:r>
              <a:rPr lang="fr-LU" sz="900" b="1" dirty="0">
                <a:effectLst/>
                <a:ea typeface="Times New Roman" panose="02020603050405020304" pitchFamily="18" charset="0"/>
              </a:rPr>
              <a:t>:</a:t>
            </a:r>
            <a:r>
              <a:rPr lang="fr-LU" sz="900" dirty="0">
                <a:effectLst/>
                <a:ea typeface="Times New Roman" panose="02020603050405020304" pitchFamily="18" charset="0"/>
              </a:rPr>
              <a:t> K </a:t>
            </a:r>
            <a:r>
              <a:rPr lang="fr-LU" sz="900" dirty="0" err="1">
                <a:effectLst/>
                <a:ea typeface="Times New Roman" panose="02020603050405020304" pitchFamily="18" charset="0"/>
              </a:rPr>
              <a:t>dispozici</a:t>
            </a:r>
            <a:r>
              <a:rPr lang="fr-LU" sz="900" dirty="0">
                <a:effectLst/>
                <a:ea typeface="Times New Roman" panose="02020603050405020304" pitchFamily="18" charset="0"/>
              </a:rPr>
              <a:t> </a:t>
            </a:r>
            <a:r>
              <a:rPr lang="fr-LU" sz="900" dirty="0" err="1">
                <a:effectLst/>
                <a:ea typeface="Times New Roman" panose="02020603050405020304" pitchFamily="18" charset="0"/>
              </a:rPr>
              <a:t>nejsou</a:t>
            </a:r>
            <a:r>
              <a:rPr lang="fr-LU" sz="900" dirty="0">
                <a:effectLst/>
                <a:ea typeface="Times New Roman" panose="02020603050405020304" pitchFamily="18" charset="0"/>
              </a:rPr>
              <a:t> </a:t>
            </a:r>
            <a:r>
              <a:rPr lang="fr-LU" sz="900" dirty="0" err="1">
                <a:effectLst/>
                <a:ea typeface="Times New Roman" panose="02020603050405020304" pitchFamily="18" charset="0"/>
              </a:rPr>
              <a:t>žádné</a:t>
            </a:r>
            <a:r>
              <a:rPr lang="fr-LU" sz="900" dirty="0">
                <a:effectLst/>
                <a:ea typeface="Times New Roman" panose="02020603050405020304" pitchFamily="18" charset="0"/>
              </a:rPr>
              <a:t> </a:t>
            </a:r>
            <a:r>
              <a:rPr lang="fr-LU" sz="900" dirty="0" err="1">
                <a:effectLst/>
                <a:ea typeface="Times New Roman" panose="02020603050405020304" pitchFamily="18" charset="0"/>
              </a:rPr>
              <a:t>údaje</a:t>
            </a:r>
            <a:r>
              <a:rPr lang="fr-LU" sz="900" dirty="0">
                <a:effectLst/>
                <a:ea typeface="Times New Roman" panose="02020603050405020304" pitchFamily="18" charset="0"/>
              </a:rPr>
              <a:t> </a:t>
            </a:r>
            <a:r>
              <a:rPr lang="fr-LU" sz="900" dirty="0" err="1">
                <a:effectLst/>
                <a:ea typeface="Times New Roman" panose="02020603050405020304" pitchFamily="18" charset="0"/>
              </a:rPr>
              <a:t>týkající</a:t>
            </a:r>
            <a:r>
              <a:rPr lang="fr-LU" sz="900" dirty="0">
                <a:effectLst/>
                <a:ea typeface="Times New Roman" panose="02020603050405020304" pitchFamily="18" charset="0"/>
              </a:rPr>
              <a:t> se </a:t>
            </a:r>
            <a:r>
              <a:rPr lang="fr-LU" sz="900" dirty="0" err="1">
                <a:effectLst/>
                <a:ea typeface="Times New Roman" panose="02020603050405020304" pitchFamily="18" charset="0"/>
              </a:rPr>
              <a:t>fertility</a:t>
            </a:r>
            <a:r>
              <a:rPr lang="fr-LU" sz="900" dirty="0">
                <a:effectLst/>
                <a:ea typeface="Times New Roman" panose="02020603050405020304" pitchFamily="18" charset="0"/>
              </a:rPr>
              <a:t> u </a:t>
            </a:r>
            <a:r>
              <a:rPr lang="fr-LU" sz="900" dirty="0" err="1">
                <a:effectLst/>
                <a:ea typeface="Times New Roman" panose="02020603050405020304" pitchFamily="18" charset="0"/>
              </a:rPr>
              <a:t>člověka</a:t>
            </a:r>
            <a:r>
              <a:rPr lang="fr-LU" sz="900" dirty="0">
                <a:effectLst/>
                <a:ea typeface="Times New Roman" panose="02020603050405020304" pitchFamily="18" charset="0"/>
              </a:rPr>
              <a:t>. </a:t>
            </a:r>
            <a:r>
              <a:rPr lang="fr-LU" sz="900" b="1" dirty="0" err="1">
                <a:effectLst/>
                <a:ea typeface="Times New Roman" panose="02020603050405020304" pitchFamily="18" charset="0"/>
              </a:rPr>
              <a:t>Účinky</a:t>
            </a:r>
            <a:r>
              <a:rPr lang="fr-LU" sz="900" b="1" dirty="0">
                <a:effectLst/>
                <a:ea typeface="Times New Roman" panose="02020603050405020304" pitchFamily="18" charset="0"/>
              </a:rPr>
              <a:t> na </a:t>
            </a:r>
            <a:r>
              <a:rPr lang="fr-LU" sz="900" b="1" dirty="0" err="1">
                <a:effectLst/>
                <a:ea typeface="Times New Roman" panose="02020603050405020304" pitchFamily="18" charset="0"/>
              </a:rPr>
              <a:t>schopnost</a:t>
            </a:r>
            <a:r>
              <a:rPr lang="fr-LU" sz="900" b="1" dirty="0">
                <a:effectLst/>
                <a:ea typeface="Times New Roman" panose="02020603050405020304" pitchFamily="18" charset="0"/>
              </a:rPr>
              <a:t> </a:t>
            </a:r>
            <a:r>
              <a:rPr lang="fr-LU" sz="900" b="1" dirty="0" err="1">
                <a:effectLst/>
                <a:ea typeface="Times New Roman" panose="02020603050405020304" pitchFamily="18" charset="0"/>
              </a:rPr>
              <a:t>řídit</a:t>
            </a:r>
            <a:r>
              <a:rPr lang="fr-LU" sz="900" b="1" dirty="0">
                <a:effectLst/>
                <a:ea typeface="Times New Roman" panose="02020603050405020304" pitchFamily="18" charset="0"/>
              </a:rPr>
              <a:t> a </a:t>
            </a:r>
            <a:r>
              <a:rPr lang="fr-LU" sz="900" b="1" dirty="0" err="1">
                <a:effectLst/>
                <a:ea typeface="Times New Roman" panose="02020603050405020304" pitchFamily="18" charset="0"/>
              </a:rPr>
              <a:t>obsluhovat</a:t>
            </a:r>
            <a:r>
              <a:rPr lang="fr-LU" sz="900" b="1" dirty="0">
                <a:effectLst/>
                <a:ea typeface="Times New Roman" panose="02020603050405020304" pitchFamily="18" charset="0"/>
              </a:rPr>
              <a:t> </a:t>
            </a:r>
            <a:r>
              <a:rPr lang="fr-LU" sz="900" b="1" dirty="0" err="1">
                <a:effectLst/>
                <a:ea typeface="Times New Roman" panose="02020603050405020304" pitchFamily="18" charset="0"/>
              </a:rPr>
              <a:t>stroje</a:t>
            </a:r>
            <a:r>
              <a:rPr lang="fr-LU" sz="900" b="1" dirty="0">
                <a:effectLst/>
                <a:ea typeface="Times New Roman" panose="02020603050405020304" pitchFamily="18" charset="0"/>
              </a:rPr>
              <a:t>: </a:t>
            </a:r>
            <a:r>
              <a:rPr lang="fr-LU" sz="900" dirty="0" err="1">
                <a:effectLst/>
                <a:ea typeface="Times New Roman" panose="02020603050405020304" pitchFamily="18" charset="0"/>
              </a:rPr>
              <a:t>Nucala</a:t>
            </a:r>
            <a:r>
              <a:rPr lang="fr-LU" sz="900" dirty="0">
                <a:effectLst/>
                <a:ea typeface="Times New Roman" panose="02020603050405020304" pitchFamily="18" charset="0"/>
              </a:rPr>
              <a:t> </a:t>
            </a:r>
            <a:r>
              <a:rPr lang="fr-LU" sz="900" dirty="0" err="1">
                <a:effectLst/>
                <a:ea typeface="Times New Roman" panose="02020603050405020304" pitchFamily="18" charset="0"/>
              </a:rPr>
              <a:t>nemá</a:t>
            </a:r>
            <a:r>
              <a:rPr lang="fr-LU" sz="900" dirty="0">
                <a:effectLst/>
                <a:ea typeface="Times New Roman" panose="02020603050405020304" pitchFamily="18" charset="0"/>
              </a:rPr>
              <a:t> </a:t>
            </a:r>
            <a:r>
              <a:rPr lang="fr-LU" sz="900" dirty="0" err="1">
                <a:effectLst/>
                <a:ea typeface="Times New Roman" panose="02020603050405020304" pitchFamily="18" charset="0"/>
              </a:rPr>
              <a:t>žádný</a:t>
            </a:r>
            <a:r>
              <a:rPr lang="fr-LU" sz="900" dirty="0">
                <a:effectLst/>
                <a:ea typeface="Times New Roman" panose="02020603050405020304" pitchFamily="18" charset="0"/>
              </a:rPr>
              <a:t> </a:t>
            </a:r>
            <a:r>
              <a:rPr lang="fr-LU" sz="900" dirty="0" err="1">
                <a:effectLst/>
                <a:ea typeface="Times New Roman" panose="02020603050405020304" pitchFamily="18" charset="0"/>
              </a:rPr>
              <a:t>nebo</a:t>
            </a:r>
            <a:r>
              <a:rPr lang="fr-LU" sz="900" dirty="0">
                <a:effectLst/>
                <a:ea typeface="Times New Roman" panose="02020603050405020304" pitchFamily="18" charset="0"/>
              </a:rPr>
              <a:t> </a:t>
            </a:r>
            <a:r>
              <a:rPr lang="fr-LU" sz="900" dirty="0" err="1">
                <a:effectLst/>
                <a:ea typeface="Times New Roman" panose="02020603050405020304" pitchFamily="18" charset="0"/>
              </a:rPr>
              <a:t>má</a:t>
            </a:r>
            <a:r>
              <a:rPr lang="fr-LU" sz="900" dirty="0">
                <a:effectLst/>
                <a:ea typeface="Times New Roman" panose="02020603050405020304" pitchFamily="18" charset="0"/>
              </a:rPr>
              <a:t> </a:t>
            </a:r>
            <a:r>
              <a:rPr lang="fr-LU" sz="900" dirty="0" err="1">
                <a:effectLst/>
                <a:ea typeface="Times New Roman" panose="02020603050405020304" pitchFamily="18" charset="0"/>
              </a:rPr>
              <a:t>pouze</a:t>
            </a:r>
            <a:r>
              <a:rPr lang="fr-LU" sz="900" dirty="0">
                <a:effectLst/>
                <a:ea typeface="Times New Roman" panose="02020603050405020304" pitchFamily="18" charset="0"/>
              </a:rPr>
              <a:t> </a:t>
            </a:r>
            <a:r>
              <a:rPr lang="fr-LU" sz="900" dirty="0" err="1">
                <a:effectLst/>
                <a:ea typeface="Times New Roman" panose="02020603050405020304" pitchFamily="18" charset="0"/>
              </a:rPr>
              <a:t>zanedbatelný</a:t>
            </a:r>
            <a:r>
              <a:rPr lang="fr-LU" sz="900" dirty="0">
                <a:effectLst/>
                <a:ea typeface="Times New Roman" panose="02020603050405020304" pitchFamily="18" charset="0"/>
              </a:rPr>
              <a:t> </a:t>
            </a:r>
            <a:r>
              <a:rPr lang="fr-LU" sz="900" dirty="0" err="1">
                <a:effectLst/>
                <a:ea typeface="Times New Roman" panose="02020603050405020304" pitchFamily="18" charset="0"/>
              </a:rPr>
              <a:t>vliv</a:t>
            </a:r>
            <a:r>
              <a:rPr lang="fr-LU" sz="900" dirty="0">
                <a:effectLst/>
                <a:ea typeface="Times New Roman" panose="02020603050405020304" pitchFamily="18" charset="0"/>
              </a:rPr>
              <a:t> na </a:t>
            </a:r>
            <a:r>
              <a:rPr lang="fr-LU" sz="900" dirty="0" err="1">
                <a:effectLst/>
                <a:ea typeface="Times New Roman" panose="02020603050405020304" pitchFamily="18" charset="0"/>
              </a:rPr>
              <a:t>schopnost</a:t>
            </a:r>
            <a:r>
              <a:rPr lang="fr-LU" sz="900" dirty="0">
                <a:effectLst/>
                <a:ea typeface="Times New Roman" panose="02020603050405020304" pitchFamily="18" charset="0"/>
              </a:rPr>
              <a:t> </a:t>
            </a:r>
            <a:r>
              <a:rPr lang="fr-LU" sz="900" dirty="0" err="1">
                <a:effectLst/>
                <a:ea typeface="Times New Roman" panose="02020603050405020304" pitchFamily="18" charset="0"/>
              </a:rPr>
              <a:t>řídit</a:t>
            </a:r>
            <a:r>
              <a:rPr lang="fr-LU" sz="900" dirty="0">
                <a:effectLst/>
                <a:ea typeface="Times New Roman" panose="02020603050405020304" pitchFamily="18" charset="0"/>
              </a:rPr>
              <a:t> </a:t>
            </a:r>
            <a:r>
              <a:rPr lang="fr-LU" sz="900" dirty="0" err="1">
                <a:effectLst/>
                <a:ea typeface="Times New Roman" panose="02020603050405020304" pitchFamily="18" charset="0"/>
              </a:rPr>
              <a:t>nebo</a:t>
            </a:r>
            <a:r>
              <a:rPr lang="fr-LU" sz="900" dirty="0">
                <a:effectLst/>
                <a:ea typeface="Times New Roman" panose="02020603050405020304" pitchFamily="18" charset="0"/>
              </a:rPr>
              <a:t> </a:t>
            </a:r>
            <a:r>
              <a:rPr lang="fr-LU" sz="900" dirty="0" err="1">
                <a:effectLst/>
                <a:ea typeface="Times New Roman" panose="02020603050405020304" pitchFamily="18" charset="0"/>
              </a:rPr>
              <a:t>obsluhovat</a:t>
            </a:r>
            <a:r>
              <a:rPr lang="fr-LU" sz="900" dirty="0">
                <a:effectLst/>
                <a:ea typeface="Times New Roman" panose="02020603050405020304" pitchFamily="18" charset="0"/>
              </a:rPr>
              <a:t> </a:t>
            </a:r>
            <a:r>
              <a:rPr lang="fr-LU" sz="900" dirty="0" err="1">
                <a:effectLst/>
                <a:ea typeface="Times New Roman" panose="02020603050405020304" pitchFamily="18" charset="0"/>
              </a:rPr>
              <a:t>stroje</a:t>
            </a:r>
            <a:r>
              <a:rPr lang="fr-LU" sz="900" dirty="0">
                <a:effectLst/>
                <a:ea typeface="Times New Roman" panose="02020603050405020304" pitchFamily="18" charset="0"/>
              </a:rPr>
              <a:t>. </a:t>
            </a:r>
            <a:r>
              <a:rPr lang="fr-LU" sz="900" b="1" dirty="0" err="1">
                <a:effectLst/>
                <a:ea typeface="Times New Roman" panose="02020603050405020304" pitchFamily="18" charset="0"/>
              </a:rPr>
              <a:t>Nežádoucí</a:t>
            </a:r>
            <a:r>
              <a:rPr lang="fr-LU" sz="900" b="1" dirty="0">
                <a:effectLst/>
                <a:ea typeface="Times New Roman" panose="02020603050405020304" pitchFamily="18" charset="0"/>
              </a:rPr>
              <a:t> </a:t>
            </a:r>
            <a:r>
              <a:rPr lang="fr-LU" sz="900" b="1" dirty="0" err="1">
                <a:effectLst/>
                <a:ea typeface="Times New Roman" panose="02020603050405020304" pitchFamily="18" charset="0"/>
              </a:rPr>
              <a:t>účinky</a:t>
            </a:r>
            <a:r>
              <a:rPr lang="fr-LU" sz="900" b="1" dirty="0">
                <a:effectLst/>
                <a:ea typeface="Times New Roman" panose="02020603050405020304" pitchFamily="18" charset="0"/>
              </a:rPr>
              <a:t>:</a:t>
            </a:r>
            <a:r>
              <a:rPr lang="fr-LU" sz="900" dirty="0">
                <a:effectLst/>
                <a:ea typeface="Times New Roman" panose="02020603050405020304" pitchFamily="18" charset="0"/>
              </a:rPr>
              <a:t> </a:t>
            </a:r>
            <a:r>
              <a:rPr lang="fr-LU" sz="900" dirty="0" err="1">
                <a:effectLst/>
                <a:ea typeface="Times New Roman" panose="02020603050405020304" pitchFamily="18" charset="0"/>
              </a:rPr>
              <a:t>velmi</a:t>
            </a:r>
            <a:r>
              <a:rPr lang="fr-LU" sz="900" dirty="0">
                <a:effectLst/>
                <a:ea typeface="Times New Roman" panose="02020603050405020304" pitchFamily="18" charset="0"/>
              </a:rPr>
              <a:t> </a:t>
            </a:r>
            <a:r>
              <a:rPr lang="fr-LU" sz="900" dirty="0" err="1">
                <a:effectLst/>
                <a:ea typeface="Times New Roman" panose="02020603050405020304" pitchFamily="18" charset="0"/>
              </a:rPr>
              <a:t>časté</a:t>
            </a:r>
            <a:r>
              <a:rPr lang="fr-LU" sz="900" dirty="0">
                <a:effectLst/>
                <a:ea typeface="Times New Roman" panose="02020603050405020304" pitchFamily="18" charset="0"/>
              </a:rPr>
              <a:t>: </a:t>
            </a:r>
            <a:r>
              <a:rPr lang="fr-LU" sz="900" dirty="0" err="1">
                <a:effectLst/>
                <a:ea typeface="Times New Roman" panose="02020603050405020304" pitchFamily="18" charset="0"/>
              </a:rPr>
              <a:t>bolest</a:t>
            </a:r>
            <a:r>
              <a:rPr lang="fr-LU" sz="900" dirty="0">
                <a:effectLst/>
                <a:ea typeface="Times New Roman" panose="02020603050405020304" pitchFamily="18" charset="0"/>
              </a:rPr>
              <a:t> </a:t>
            </a:r>
            <a:r>
              <a:rPr lang="fr-LU" sz="900" dirty="0" err="1">
                <a:effectLst/>
                <a:ea typeface="Times New Roman" panose="02020603050405020304" pitchFamily="18" charset="0"/>
              </a:rPr>
              <a:t>hlavy</a:t>
            </a:r>
            <a:r>
              <a:rPr lang="fr-LU" sz="900" dirty="0">
                <a:effectLst/>
                <a:ea typeface="Times New Roman" panose="02020603050405020304" pitchFamily="18" charset="0"/>
              </a:rPr>
              <a:t>, </a:t>
            </a:r>
            <a:r>
              <a:rPr lang="fr-LU" sz="900" dirty="0" err="1">
                <a:effectLst/>
                <a:ea typeface="Times New Roman" panose="02020603050405020304" pitchFamily="18" charset="0"/>
              </a:rPr>
              <a:t>časté</a:t>
            </a:r>
            <a:r>
              <a:rPr lang="fr-LU" sz="900" dirty="0">
                <a:effectLst/>
                <a:ea typeface="Times New Roman" panose="02020603050405020304" pitchFamily="18" charset="0"/>
              </a:rPr>
              <a:t>: </a:t>
            </a:r>
            <a:r>
              <a:rPr lang="fr-LU" sz="900" dirty="0" err="1">
                <a:effectLst/>
                <a:ea typeface="Times New Roman" panose="02020603050405020304" pitchFamily="18" charset="0"/>
              </a:rPr>
              <a:t>infekce</a:t>
            </a:r>
            <a:r>
              <a:rPr lang="fr-LU" sz="900" dirty="0">
                <a:effectLst/>
                <a:ea typeface="Times New Roman" panose="02020603050405020304" pitchFamily="18" charset="0"/>
              </a:rPr>
              <a:t> </a:t>
            </a:r>
            <a:r>
              <a:rPr lang="fr-LU" sz="900" dirty="0" err="1">
                <a:effectLst/>
                <a:ea typeface="Times New Roman" panose="02020603050405020304" pitchFamily="18" charset="0"/>
              </a:rPr>
              <a:t>dolních</a:t>
            </a:r>
            <a:r>
              <a:rPr lang="fr-LU" sz="900" dirty="0">
                <a:effectLst/>
                <a:ea typeface="Times New Roman" panose="02020603050405020304" pitchFamily="18" charset="0"/>
              </a:rPr>
              <a:t> </a:t>
            </a:r>
            <a:r>
              <a:rPr lang="fr-LU" sz="900" dirty="0" err="1">
                <a:effectLst/>
                <a:ea typeface="Times New Roman" panose="02020603050405020304" pitchFamily="18" charset="0"/>
              </a:rPr>
              <a:t>cest</a:t>
            </a:r>
            <a:r>
              <a:rPr lang="fr-LU" sz="900" dirty="0">
                <a:effectLst/>
                <a:ea typeface="Times New Roman" panose="02020603050405020304" pitchFamily="18" charset="0"/>
              </a:rPr>
              <a:t> </a:t>
            </a:r>
            <a:r>
              <a:rPr lang="fr-LU" sz="900" dirty="0" err="1">
                <a:effectLst/>
                <a:ea typeface="Times New Roman" panose="02020603050405020304" pitchFamily="18" charset="0"/>
              </a:rPr>
              <a:t>dýchacích</a:t>
            </a:r>
            <a:r>
              <a:rPr lang="fr-LU" sz="900" dirty="0">
                <a:effectLst/>
                <a:ea typeface="Times New Roman" panose="02020603050405020304" pitchFamily="18" charset="0"/>
              </a:rPr>
              <a:t>, </a:t>
            </a:r>
            <a:r>
              <a:rPr lang="fr-LU" sz="900" dirty="0" err="1">
                <a:effectLst/>
                <a:ea typeface="Times New Roman" panose="02020603050405020304" pitchFamily="18" charset="0"/>
              </a:rPr>
              <a:t>infekce</a:t>
            </a:r>
            <a:r>
              <a:rPr lang="fr-LU" sz="900" dirty="0">
                <a:effectLst/>
                <a:ea typeface="Times New Roman" panose="02020603050405020304" pitchFamily="18" charset="0"/>
              </a:rPr>
              <a:t> </a:t>
            </a:r>
            <a:r>
              <a:rPr lang="fr-LU" sz="900" dirty="0" err="1">
                <a:effectLst/>
                <a:ea typeface="Times New Roman" panose="02020603050405020304" pitchFamily="18" charset="0"/>
              </a:rPr>
              <a:t>močových</a:t>
            </a:r>
            <a:r>
              <a:rPr lang="fr-LU" sz="900" dirty="0">
                <a:effectLst/>
                <a:ea typeface="Times New Roman" panose="02020603050405020304" pitchFamily="18" charset="0"/>
              </a:rPr>
              <a:t> </a:t>
            </a:r>
            <a:r>
              <a:rPr lang="fr-LU" sz="900" dirty="0" err="1">
                <a:effectLst/>
                <a:ea typeface="Times New Roman" panose="02020603050405020304" pitchFamily="18" charset="0"/>
              </a:rPr>
              <a:t>cest</a:t>
            </a:r>
            <a:r>
              <a:rPr lang="fr-LU" sz="900" dirty="0">
                <a:effectLst/>
                <a:ea typeface="Times New Roman" panose="02020603050405020304" pitchFamily="18" charset="0"/>
              </a:rPr>
              <a:t>, </a:t>
            </a:r>
            <a:r>
              <a:rPr lang="fr-LU" sz="900" dirty="0" err="1">
                <a:effectLst/>
                <a:ea typeface="Times New Roman" panose="02020603050405020304" pitchFamily="18" charset="0"/>
              </a:rPr>
              <a:t>faryngitida</a:t>
            </a:r>
            <a:r>
              <a:rPr lang="fr-LU" sz="900" dirty="0">
                <a:effectLst/>
                <a:ea typeface="Times New Roman" panose="02020603050405020304" pitchFamily="18" charset="0"/>
              </a:rPr>
              <a:t>, </a:t>
            </a:r>
            <a:r>
              <a:rPr lang="fr-LU" sz="900" dirty="0" err="1">
                <a:effectLst/>
                <a:ea typeface="Times New Roman" panose="02020603050405020304" pitchFamily="18" charset="0"/>
              </a:rPr>
              <a:t>hypersenzitivní</a:t>
            </a:r>
            <a:r>
              <a:rPr lang="fr-LU" sz="900" dirty="0">
                <a:effectLst/>
                <a:ea typeface="Times New Roman" panose="02020603050405020304" pitchFamily="18" charset="0"/>
              </a:rPr>
              <a:t> </a:t>
            </a:r>
            <a:r>
              <a:rPr lang="fr-LU" sz="900" dirty="0" err="1">
                <a:effectLst/>
                <a:ea typeface="Times New Roman" panose="02020603050405020304" pitchFamily="18" charset="0"/>
              </a:rPr>
              <a:t>reakce</a:t>
            </a:r>
            <a:r>
              <a:rPr lang="fr-LU" sz="900" dirty="0">
                <a:effectLst/>
                <a:ea typeface="Times New Roman" panose="02020603050405020304" pitchFamily="18" charset="0"/>
              </a:rPr>
              <a:t> (</a:t>
            </a:r>
            <a:r>
              <a:rPr lang="fr-LU" sz="900" dirty="0" err="1">
                <a:effectLst/>
                <a:ea typeface="Times New Roman" panose="02020603050405020304" pitchFamily="18" charset="0"/>
              </a:rPr>
              <a:t>systémové</a:t>
            </a:r>
            <a:r>
              <a:rPr lang="fr-LU" sz="900" dirty="0">
                <a:effectLst/>
                <a:ea typeface="Times New Roman" panose="02020603050405020304" pitchFamily="18" charset="0"/>
              </a:rPr>
              <a:t> </a:t>
            </a:r>
            <a:r>
              <a:rPr lang="fr-LU" sz="900" dirty="0" err="1">
                <a:effectLst/>
                <a:ea typeface="Times New Roman" panose="02020603050405020304" pitchFamily="18" charset="0"/>
              </a:rPr>
              <a:t>alergické</a:t>
            </a:r>
            <a:r>
              <a:rPr lang="fr-LU" sz="900" dirty="0">
                <a:effectLst/>
                <a:ea typeface="Times New Roman" panose="02020603050405020304" pitchFamily="18" charset="0"/>
              </a:rPr>
              <a:t>), </a:t>
            </a:r>
            <a:r>
              <a:rPr lang="fr-LU" sz="900" dirty="0" err="1">
                <a:effectLst/>
                <a:ea typeface="Times New Roman" panose="02020603050405020304" pitchFamily="18" charset="0"/>
              </a:rPr>
              <a:t>anafylaxe</a:t>
            </a:r>
            <a:r>
              <a:rPr lang="fr-LU" sz="900" dirty="0">
                <a:effectLst/>
                <a:ea typeface="Times New Roman" panose="02020603050405020304" pitchFamily="18" charset="0"/>
              </a:rPr>
              <a:t>, </a:t>
            </a:r>
            <a:r>
              <a:rPr lang="fr-LU" sz="900" dirty="0" err="1">
                <a:effectLst/>
                <a:ea typeface="Times New Roman" panose="02020603050405020304" pitchFamily="18" charset="0"/>
              </a:rPr>
              <a:t>kongesce</a:t>
            </a:r>
            <a:r>
              <a:rPr lang="fr-LU" sz="900" dirty="0">
                <a:effectLst/>
                <a:ea typeface="Times New Roman" panose="02020603050405020304" pitchFamily="18" charset="0"/>
              </a:rPr>
              <a:t> </a:t>
            </a:r>
            <a:r>
              <a:rPr lang="fr-LU" sz="900" dirty="0" err="1">
                <a:effectLst/>
                <a:ea typeface="Times New Roman" panose="02020603050405020304" pitchFamily="18" charset="0"/>
              </a:rPr>
              <a:t>nosní</a:t>
            </a:r>
            <a:r>
              <a:rPr lang="fr-LU" sz="900" dirty="0">
                <a:effectLst/>
                <a:ea typeface="Times New Roman" panose="02020603050405020304" pitchFamily="18" charset="0"/>
              </a:rPr>
              <a:t> </a:t>
            </a:r>
            <a:r>
              <a:rPr lang="fr-LU" sz="900" dirty="0" err="1">
                <a:effectLst/>
                <a:ea typeface="Times New Roman" panose="02020603050405020304" pitchFamily="18" charset="0"/>
              </a:rPr>
              <a:t>sliznice</a:t>
            </a:r>
            <a:r>
              <a:rPr lang="fr-LU" sz="900" dirty="0">
                <a:effectLst/>
                <a:ea typeface="Times New Roman" panose="02020603050405020304" pitchFamily="18" charset="0"/>
              </a:rPr>
              <a:t>, </a:t>
            </a:r>
            <a:r>
              <a:rPr lang="fr-LU" sz="900" dirty="0" err="1">
                <a:effectLst/>
                <a:ea typeface="Times New Roman" panose="02020603050405020304" pitchFamily="18" charset="0"/>
              </a:rPr>
              <a:t>bolest</a:t>
            </a:r>
            <a:r>
              <a:rPr lang="fr-LU" sz="900" dirty="0">
                <a:effectLst/>
                <a:ea typeface="Times New Roman" panose="02020603050405020304" pitchFamily="18" charset="0"/>
              </a:rPr>
              <a:t> v </a:t>
            </a:r>
            <a:r>
              <a:rPr lang="fr-LU" sz="900" dirty="0" err="1">
                <a:effectLst/>
                <a:ea typeface="Times New Roman" panose="02020603050405020304" pitchFamily="18" charset="0"/>
              </a:rPr>
              <a:t>nadbřišku</a:t>
            </a:r>
            <a:r>
              <a:rPr lang="fr-LU" sz="900" dirty="0">
                <a:effectLst/>
                <a:ea typeface="Times New Roman" panose="02020603050405020304" pitchFamily="18" charset="0"/>
              </a:rPr>
              <a:t>, </a:t>
            </a:r>
            <a:r>
              <a:rPr lang="fr-LU" sz="900" dirty="0" err="1">
                <a:effectLst/>
                <a:ea typeface="Times New Roman" panose="02020603050405020304" pitchFamily="18" charset="0"/>
              </a:rPr>
              <a:t>ekzém</a:t>
            </a:r>
            <a:r>
              <a:rPr lang="fr-LU" sz="900" dirty="0">
                <a:effectLst/>
                <a:ea typeface="Times New Roman" panose="02020603050405020304" pitchFamily="18" charset="0"/>
              </a:rPr>
              <a:t>, </a:t>
            </a:r>
            <a:r>
              <a:rPr lang="fr-LU" sz="900" dirty="0" err="1">
                <a:effectLst/>
                <a:ea typeface="Times New Roman" panose="02020603050405020304" pitchFamily="18" charset="0"/>
              </a:rPr>
              <a:t>bolest</a:t>
            </a:r>
            <a:r>
              <a:rPr lang="fr-LU" sz="900" dirty="0">
                <a:effectLst/>
                <a:ea typeface="Times New Roman" panose="02020603050405020304" pitchFamily="18" charset="0"/>
              </a:rPr>
              <a:t> zad, </a:t>
            </a:r>
            <a:r>
              <a:rPr lang="fr-LU" sz="900" dirty="0" err="1">
                <a:effectLst/>
                <a:ea typeface="Times New Roman" panose="02020603050405020304" pitchFamily="18" charset="0"/>
              </a:rPr>
              <a:t>angioedém</a:t>
            </a:r>
            <a:r>
              <a:rPr lang="fr-LU" sz="900" dirty="0">
                <a:effectLst/>
                <a:ea typeface="Times New Roman" panose="02020603050405020304" pitchFamily="18" charset="0"/>
              </a:rPr>
              <a:t>, </a:t>
            </a:r>
            <a:r>
              <a:rPr lang="fr-LU" sz="900" dirty="0" err="1">
                <a:effectLst/>
                <a:ea typeface="Times New Roman" panose="02020603050405020304" pitchFamily="18" charset="0"/>
              </a:rPr>
              <a:t>reakce</a:t>
            </a:r>
            <a:r>
              <a:rPr lang="fr-LU" sz="900" dirty="0">
                <a:effectLst/>
                <a:ea typeface="Times New Roman" panose="02020603050405020304" pitchFamily="18" charset="0"/>
              </a:rPr>
              <a:t> </a:t>
            </a:r>
            <a:r>
              <a:rPr lang="fr-LU" sz="900" dirty="0" err="1">
                <a:effectLst/>
                <a:ea typeface="Times New Roman" panose="02020603050405020304" pitchFamily="18" charset="0"/>
              </a:rPr>
              <a:t>spojené</a:t>
            </a:r>
            <a:r>
              <a:rPr lang="fr-LU" sz="900" dirty="0">
                <a:effectLst/>
                <a:ea typeface="Times New Roman" panose="02020603050405020304" pitchFamily="18" charset="0"/>
              </a:rPr>
              <a:t> s </a:t>
            </a:r>
            <a:r>
              <a:rPr lang="fr-LU" sz="900" dirty="0" err="1">
                <a:effectLst/>
                <a:ea typeface="Times New Roman" panose="02020603050405020304" pitchFamily="18" charset="0"/>
              </a:rPr>
              <a:t>podáním</a:t>
            </a:r>
            <a:r>
              <a:rPr lang="fr-LU" sz="900" dirty="0">
                <a:effectLst/>
                <a:ea typeface="Times New Roman" panose="02020603050405020304" pitchFamily="18" charset="0"/>
              </a:rPr>
              <a:t> (</a:t>
            </a:r>
            <a:r>
              <a:rPr lang="fr-LU" sz="900" dirty="0" err="1">
                <a:effectLst/>
                <a:ea typeface="Times New Roman" panose="02020603050405020304" pitchFamily="18" charset="0"/>
              </a:rPr>
              <a:t>systémové</a:t>
            </a:r>
            <a:r>
              <a:rPr lang="fr-LU" sz="900" dirty="0">
                <a:effectLst/>
                <a:ea typeface="Times New Roman" panose="02020603050405020304" pitchFamily="18" charset="0"/>
              </a:rPr>
              <a:t> </a:t>
            </a:r>
            <a:r>
              <a:rPr lang="fr-LU" sz="900" dirty="0" err="1">
                <a:effectLst/>
                <a:ea typeface="Times New Roman" panose="02020603050405020304" pitchFamily="18" charset="0"/>
              </a:rPr>
              <a:t>nealergické</a:t>
            </a:r>
            <a:r>
              <a:rPr lang="fr-LU" sz="900" dirty="0">
                <a:effectLst/>
                <a:ea typeface="Times New Roman" panose="02020603050405020304" pitchFamily="18" charset="0"/>
              </a:rPr>
              <a:t>), </a:t>
            </a:r>
            <a:r>
              <a:rPr lang="fr-LU" sz="900" dirty="0" err="1">
                <a:effectLst/>
                <a:ea typeface="Times New Roman" panose="02020603050405020304" pitchFamily="18" charset="0"/>
              </a:rPr>
              <a:t>reakce</a:t>
            </a:r>
            <a:r>
              <a:rPr lang="fr-LU" sz="900" dirty="0">
                <a:effectLst/>
                <a:ea typeface="Times New Roman" panose="02020603050405020304" pitchFamily="18" charset="0"/>
              </a:rPr>
              <a:t> v </a:t>
            </a:r>
            <a:r>
              <a:rPr lang="fr-LU" sz="900" dirty="0" err="1">
                <a:effectLst/>
                <a:ea typeface="Times New Roman" panose="02020603050405020304" pitchFamily="18" charset="0"/>
              </a:rPr>
              <a:t>místě</a:t>
            </a:r>
            <a:r>
              <a:rPr lang="fr-LU" sz="900" dirty="0">
                <a:effectLst/>
                <a:ea typeface="Times New Roman" panose="02020603050405020304" pitchFamily="18" charset="0"/>
              </a:rPr>
              <a:t> </a:t>
            </a:r>
            <a:r>
              <a:rPr lang="fr-LU" sz="900" dirty="0" err="1">
                <a:effectLst/>
                <a:ea typeface="Times New Roman" panose="02020603050405020304" pitchFamily="18" charset="0"/>
              </a:rPr>
              <a:t>podání</a:t>
            </a:r>
            <a:r>
              <a:rPr lang="fr-LU" sz="900" dirty="0">
                <a:effectLst/>
                <a:ea typeface="Times New Roman" panose="02020603050405020304" pitchFamily="18" charset="0"/>
              </a:rPr>
              <a:t> </a:t>
            </a:r>
            <a:r>
              <a:rPr lang="fr-LU" sz="900" dirty="0" err="1">
                <a:effectLst/>
                <a:ea typeface="Times New Roman" panose="02020603050405020304" pitchFamily="18" charset="0"/>
              </a:rPr>
              <a:t>injekce</a:t>
            </a:r>
            <a:r>
              <a:rPr lang="fr-LU" sz="900" dirty="0">
                <a:effectLst/>
                <a:ea typeface="Times New Roman" panose="02020603050405020304" pitchFamily="18" charset="0"/>
              </a:rPr>
              <a:t>, pyrexie. U </a:t>
            </a:r>
            <a:r>
              <a:rPr lang="fr-LU" sz="900" dirty="0" err="1">
                <a:effectLst/>
                <a:ea typeface="Times New Roman" panose="02020603050405020304" pitchFamily="18" charset="0"/>
              </a:rPr>
              <a:t>pediatrické</a:t>
            </a:r>
            <a:r>
              <a:rPr lang="fr-LU" sz="900" dirty="0">
                <a:effectLst/>
                <a:ea typeface="Times New Roman" panose="02020603050405020304" pitchFamily="18" charset="0"/>
              </a:rPr>
              <a:t> populace </a:t>
            </a:r>
            <a:r>
              <a:rPr lang="fr-LU" sz="900" dirty="0" err="1">
                <a:effectLst/>
                <a:ea typeface="Times New Roman" panose="02020603050405020304" pitchFamily="18" charset="0"/>
              </a:rPr>
              <a:t>byl</a:t>
            </a:r>
            <a:r>
              <a:rPr lang="fr-LU" sz="900" dirty="0">
                <a:effectLst/>
                <a:ea typeface="Times New Roman" panose="02020603050405020304" pitchFamily="18" charset="0"/>
              </a:rPr>
              <a:t> profil NÚ </a:t>
            </a:r>
            <a:r>
              <a:rPr lang="fr-LU" sz="900" dirty="0" err="1">
                <a:effectLst/>
                <a:ea typeface="Times New Roman" panose="02020603050405020304" pitchFamily="18" charset="0"/>
              </a:rPr>
              <a:t>stejný</a:t>
            </a:r>
            <a:r>
              <a:rPr lang="fr-LU" sz="900" dirty="0">
                <a:effectLst/>
                <a:ea typeface="Times New Roman" panose="02020603050405020304" pitchFamily="18" charset="0"/>
              </a:rPr>
              <a:t> </a:t>
            </a:r>
            <a:r>
              <a:rPr lang="fr-LU" sz="900" dirty="0" err="1">
                <a:effectLst/>
                <a:ea typeface="Times New Roman" panose="02020603050405020304" pitchFamily="18" charset="0"/>
              </a:rPr>
              <a:t>jako</a:t>
            </a:r>
            <a:r>
              <a:rPr lang="fr-LU" sz="900" dirty="0">
                <a:effectLst/>
                <a:ea typeface="Times New Roman" panose="02020603050405020304" pitchFamily="18" charset="0"/>
              </a:rPr>
              <a:t> u </a:t>
            </a:r>
            <a:r>
              <a:rPr lang="fr-LU" sz="900" dirty="0" err="1">
                <a:effectLst/>
                <a:ea typeface="Times New Roman" panose="02020603050405020304" pitchFamily="18" charset="0"/>
              </a:rPr>
              <a:t>dospělých</a:t>
            </a:r>
            <a:r>
              <a:rPr lang="fr-LU" sz="900" dirty="0">
                <a:effectLst/>
                <a:ea typeface="Times New Roman" panose="02020603050405020304" pitchFamily="18" charset="0"/>
              </a:rPr>
              <a:t>*. </a:t>
            </a:r>
            <a:r>
              <a:rPr lang="fr-LU" sz="900" dirty="0" err="1">
                <a:effectLst/>
                <a:ea typeface="Times New Roman" panose="02020603050405020304" pitchFamily="18" charset="0"/>
              </a:rPr>
              <a:t>Ostatní</a:t>
            </a:r>
            <a:r>
              <a:rPr lang="fr-LU" sz="900" dirty="0">
                <a:effectLst/>
                <a:ea typeface="Times New Roman" panose="02020603050405020304" pitchFamily="18" charset="0"/>
              </a:rPr>
              <a:t> </a:t>
            </a:r>
            <a:r>
              <a:rPr lang="fr-LU" sz="900" dirty="0" err="1">
                <a:effectLst/>
                <a:ea typeface="Times New Roman" panose="02020603050405020304" pitchFamily="18" charset="0"/>
              </a:rPr>
              <a:t>nežádoucí</a:t>
            </a:r>
            <a:r>
              <a:rPr lang="fr-LU" sz="900" dirty="0">
                <a:effectLst/>
                <a:ea typeface="Times New Roman" panose="02020603050405020304" pitchFamily="18" charset="0"/>
              </a:rPr>
              <a:t> </a:t>
            </a:r>
            <a:r>
              <a:rPr lang="fr-LU" sz="900" dirty="0" err="1">
                <a:effectLst/>
                <a:ea typeface="Times New Roman" panose="02020603050405020304" pitchFamily="18" charset="0"/>
              </a:rPr>
              <a:t>účinky</a:t>
            </a:r>
            <a:r>
              <a:rPr lang="fr-LU" sz="900" dirty="0">
                <a:effectLst/>
                <a:ea typeface="Times New Roman" panose="02020603050405020304" pitchFamily="18" charset="0"/>
              </a:rPr>
              <a:t> – </a:t>
            </a:r>
            <a:r>
              <a:rPr lang="fr-LU" sz="900" dirty="0" err="1">
                <a:effectLst/>
                <a:ea typeface="Times New Roman" panose="02020603050405020304" pitchFamily="18" charset="0"/>
              </a:rPr>
              <a:t>viz</a:t>
            </a:r>
            <a:r>
              <a:rPr lang="fr-LU" sz="900" dirty="0">
                <a:effectLst/>
                <a:ea typeface="Times New Roman" panose="02020603050405020304" pitchFamily="18" charset="0"/>
              </a:rPr>
              <a:t> SPC. Doba </a:t>
            </a:r>
            <a:r>
              <a:rPr lang="fr-LU" sz="900" dirty="0" err="1">
                <a:effectLst/>
                <a:ea typeface="Times New Roman" panose="02020603050405020304" pitchFamily="18" charset="0"/>
              </a:rPr>
              <a:t>použitelnosti</a:t>
            </a:r>
            <a:r>
              <a:rPr lang="fr-LU" sz="900" dirty="0">
                <a:effectLst/>
                <a:ea typeface="Times New Roman" panose="02020603050405020304" pitchFamily="18" charset="0"/>
              </a:rPr>
              <a:t>: 4 </a:t>
            </a:r>
            <a:r>
              <a:rPr lang="fr-LU" sz="900" dirty="0" err="1">
                <a:effectLst/>
                <a:ea typeface="Times New Roman" panose="02020603050405020304" pitchFamily="18" charset="0"/>
              </a:rPr>
              <a:t>roky</a:t>
            </a:r>
            <a:r>
              <a:rPr lang="fr-LU" sz="900" dirty="0">
                <a:effectLst/>
                <a:ea typeface="Times New Roman" panose="02020603050405020304" pitchFamily="18" charset="0"/>
              </a:rPr>
              <a:t>* (</a:t>
            </a:r>
            <a:r>
              <a:rPr lang="fr-LU" sz="900" dirty="0" err="1">
                <a:effectLst/>
                <a:ea typeface="Times New Roman" panose="02020603050405020304" pitchFamily="18" charset="0"/>
              </a:rPr>
              <a:t>prášek</a:t>
            </a:r>
            <a:r>
              <a:rPr lang="fr-LU" sz="900" dirty="0">
                <a:effectLst/>
                <a:ea typeface="Times New Roman" panose="02020603050405020304" pitchFamily="18" charset="0"/>
              </a:rPr>
              <a:t>), 3 </a:t>
            </a:r>
            <a:r>
              <a:rPr lang="fr-LU" sz="900" dirty="0" err="1">
                <a:effectLst/>
                <a:ea typeface="Times New Roman" panose="02020603050405020304" pitchFamily="18" charset="0"/>
              </a:rPr>
              <a:t>roky</a:t>
            </a:r>
            <a:r>
              <a:rPr lang="fr-LU" sz="900" dirty="0">
                <a:effectLst/>
                <a:ea typeface="Times New Roman" panose="02020603050405020304" pitchFamily="18" charset="0"/>
              </a:rPr>
              <a:t>* (</a:t>
            </a:r>
            <a:r>
              <a:rPr lang="fr-LU" sz="900" dirty="0" err="1">
                <a:effectLst/>
                <a:ea typeface="Times New Roman" panose="02020603050405020304" pitchFamily="18" charset="0"/>
              </a:rPr>
              <a:t>předplněné</a:t>
            </a:r>
            <a:r>
              <a:rPr lang="fr-LU" sz="900" dirty="0">
                <a:effectLst/>
                <a:ea typeface="Times New Roman" panose="02020603050405020304" pitchFamily="18" charset="0"/>
              </a:rPr>
              <a:t> </a:t>
            </a:r>
            <a:r>
              <a:rPr lang="fr-LU" sz="900" dirty="0" err="1">
                <a:effectLst/>
                <a:ea typeface="Times New Roman" panose="02020603050405020304" pitchFamily="18" charset="0"/>
              </a:rPr>
              <a:t>formy</a:t>
            </a:r>
            <a:r>
              <a:rPr lang="fr-LU" sz="900" dirty="0">
                <a:effectLst/>
                <a:ea typeface="Times New Roman" panose="02020603050405020304" pitchFamily="18" charset="0"/>
              </a:rPr>
              <a:t>). </a:t>
            </a:r>
            <a:r>
              <a:rPr lang="fr-LU" sz="900" b="1" dirty="0" err="1">
                <a:effectLst/>
                <a:ea typeface="Times New Roman" panose="02020603050405020304" pitchFamily="18" charset="0"/>
              </a:rPr>
              <a:t>Zvláštní</a:t>
            </a:r>
            <a:r>
              <a:rPr lang="fr-LU" sz="900" b="1" dirty="0">
                <a:effectLst/>
                <a:ea typeface="Times New Roman" panose="02020603050405020304" pitchFamily="18" charset="0"/>
              </a:rPr>
              <a:t> </a:t>
            </a:r>
            <a:r>
              <a:rPr lang="fr-LU" sz="900" b="1" dirty="0" err="1">
                <a:effectLst/>
                <a:ea typeface="Times New Roman" panose="02020603050405020304" pitchFamily="18" charset="0"/>
              </a:rPr>
              <a:t>opatření</a:t>
            </a:r>
            <a:r>
              <a:rPr lang="fr-LU" sz="900" b="1" dirty="0">
                <a:effectLst/>
                <a:ea typeface="Times New Roman" panose="02020603050405020304" pitchFamily="18" charset="0"/>
              </a:rPr>
              <a:t> pro </a:t>
            </a:r>
            <a:r>
              <a:rPr lang="fr-LU" sz="900" b="1" dirty="0" err="1">
                <a:effectLst/>
                <a:ea typeface="Times New Roman" panose="02020603050405020304" pitchFamily="18" charset="0"/>
              </a:rPr>
              <a:t>uchovávání</a:t>
            </a:r>
            <a:r>
              <a:rPr lang="fr-LU" sz="900" b="1" dirty="0">
                <a:effectLst/>
                <a:ea typeface="Times New Roman" panose="02020603050405020304" pitchFamily="18" charset="0"/>
              </a:rPr>
              <a:t>: </a:t>
            </a:r>
            <a:r>
              <a:rPr lang="fr-LU" sz="900" dirty="0" err="1">
                <a:effectLst/>
                <a:ea typeface="Times New Roman" panose="02020603050405020304" pitchFamily="18" charset="0"/>
              </a:rPr>
              <a:t>Prášek</a:t>
            </a:r>
            <a:r>
              <a:rPr lang="fr-LU" sz="900" dirty="0">
                <a:effectLst/>
                <a:ea typeface="Times New Roman" panose="02020603050405020304" pitchFamily="18" charset="0"/>
              </a:rPr>
              <a:t>:</a:t>
            </a:r>
            <a:r>
              <a:rPr lang="fr-LU" sz="900" b="1" dirty="0">
                <a:effectLst/>
                <a:ea typeface="Times New Roman" panose="02020603050405020304" pitchFamily="18" charset="0"/>
              </a:rPr>
              <a:t> </a:t>
            </a:r>
            <a:r>
              <a:rPr lang="fr-LU" sz="900" dirty="0" err="1">
                <a:effectLst/>
                <a:ea typeface="Times New Roman" panose="02020603050405020304" pitchFamily="18" charset="0"/>
              </a:rPr>
              <a:t>Uchovávejte</a:t>
            </a:r>
            <a:r>
              <a:rPr lang="fr-LU" sz="900" dirty="0">
                <a:effectLst/>
                <a:ea typeface="Times New Roman" panose="02020603050405020304" pitchFamily="18" charset="0"/>
              </a:rPr>
              <a:t> </a:t>
            </a:r>
            <a:r>
              <a:rPr lang="fr-LU" sz="900" dirty="0" err="1">
                <a:effectLst/>
                <a:ea typeface="Times New Roman" panose="02020603050405020304" pitchFamily="18" charset="0"/>
              </a:rPr>
              <a:t>při</a:t>
            </a:r>
            <a:r>
              <a:rPr lang="fr-LU" sz="900" dirty="0">
                <a:effectLst/>
                <a:ea typeface="Times New Roman" panose="02020603050405020304" pitchFamily="18" charset="0"/>
              </a:rPr>
              <a:t> </a:t>
            </a:r>
            <a:r>
              <a:rPr lang="fr-LU" sz="900" dirty="0" err="1">
                <a:effectLst/>
                <a:ea typeface="Times New Roman" panose="02020603050405020304" pitchFamily="18" charset="0"/>
              </a:rPr>
              <a:t>teplotě</a:t>
            </a:r>
            <a:r>
              <a:rPr lang="fr-LU" sz="900" dirty="0">
                <a:effectLst/>
                <a:ea typeface="Times New Roman" panose="02020603050405020304" pitchFamily="18" charset="0"/>
              </a:rPr>
              <a:t> do 25 °C. </a:t>
            </a:r>
            <a:r>
              <a:rPr lang="fr-LU" sz="900" dirty="0" err="1">
                <a:effectLst/>
                <a:ea typeface="Times New Roman" panose="02020603050405020304" pitchFamily="18" charset="0"/>
              </a:rPr>
              <a:t>Chraňte</a:t>
            </a:r>
            <a:r>
              <a:rPr lang="fr-LU" sz="900" dirty="0">
                <a:effectLst/>
                <a:ea typeface="Times New Roman" panose="02020603050405020304" pitchFamily="18" charset="0"/>
              </a:rPr>
              <a:t> </a:t>
            </a:r>
            <a:r>
              <a:rPr lang="fr-LU" sz="900" dirty="0" err="1">
                <a:effectLst/>
                <a:ea typeface="Times New Roman" panose="02020603050405020304" pitchFamily="18" charset="0"/>
              </a:rPr>
              <a:t>před</a:t>
            </a:r>
            <a:r>
              <a:rPr lang="fr-LU" sz="900" dirty="0">
                <a:effectLst/>
                <a:ea typeface="Times New Roman" panose="02020603050405020304" pitchFamily="18" charset="0"/>
              </a:rPr>
              <a:t> </a:t>
            </a:r>
            <a:r>
              <a:rPr lang="fr-LU" sz="900" dirty="0" err="1">
                <a:effectLst/>
                <a:ea typeface="Times New Roman" panose="02020603050405020304" pitchFamily="18" charset="0"/>
              </a:rPr>
              <a:t>mrazem</a:t>
            </a:r>
            <a:r>
              <a:rPr lang="fr-LU" sz="900" dirty="0">
                <a:effectLst/>
                <a:ea typeface="Times New Roman" panose="02020603050405020304" pitchFamily="18" charset="0"/>
              </a:rPr>
              <a:t>. </a:t>
            </a:r>
            <a:r>
              <a:rPr lang="fr-LU" sz="900" dirty="0" err="1">
                <a:effectLst/>
                <a:ea typeface="Times New Roman" panose="02020603050405020304" pitchFamily="18" charset="0"/>
              </a:rPr>
              <a:t>Uchovávejte</a:t>
            </a:r>
            <a:r>
              <a:rPr lang="fr-LU" sz="900" dirty="0">
                <a:effectLst/>
                <a:ea typeface="Times New Roman" panose="02020603050405020304" pitchFamily="18" charset="0"/>
              </a:rPr>
              <a:t> v </a:t>
            </a:r>
            <a:r>
              <a:rPr lang="fr-LU" sz="900" dirty="0" err="1">
                <a:effectLst/>
                <a:ea typeface="Times New Roman" panose="02020603050405020304" pitchFamily="18" charset="0"/>
              </a:rPr>
              <a:t>původním</a:t>
            </a:r>
            <a:r>
              <a:rPr lang="fr-LU" sz="900" dirty="0">
                <a:effectLst/>
                <a:ea typeface="Times New Roman" panose="02020603050405020304" pitchFamily="18" charset="0"/>
              </a:rPr>
              <a:t> </a:t>
            </a:r>
            <a:r>
              <a:rPr lang="fr-LU" sz="900" dirty="0" err="1">
                <a:effectLst/>
                <a:ea typeface="Times New Roman" panose="02020603050405020304" pitchFamily="18" charset="0"/>
              </a:rPr>
              <a:t>obalu</a:t>
            </a:r>
            <a:r>
              <a:rPr lang="fr-LU" sz="900" dirty="0">
                <a:effectLst/>
                <a:ea typeface="Times New Roman" panose="02020603050405020304" pitchFamily="18" charset="0"/>
              </a:rPr>
              <a:t>, aby </a:t>
            </a:r>
            <a:r>
              <a:rPr lang="fr-LU" sz="900" dirty="0" err="1">
                <a:effectLst/>
                <a:ea typeface="Times New Roman" panose="02020603050405020304" pitchFamily="18" charset="0"/>
              </a:rPr>
              <a:t>byl</a:t>
            </a:r>
            <a:r>
              <a:rPr lang="fr-LU" sz="900" dirty="0">
                <a:effectLst/>
                <a:ea typeface="Times New Roman" panose="02020603050405020304" pitchFamily="18" charset="0"/>
              </a:rPr>
              <a:t> </a:t>
            </a:r>
            <a:r>
              <a:rPr lang="fr-LU" sz="900" dirty="0" err="1">
                <a:effectLst/>
                <a:ea typeface="Times New Roman" panose="02020603050405020304" pitchFamily="18" charset="0"/>
              </a:rPr>
              <a:t>přípravek</a:t>
            </a:r>
            <a:r>
              <a:rPr lang="fr-LU" sz="900" dirty="0">
                <a:effectLst/>
                <a:ea typeface="Times New Roman" panose="02020603050405020304" pitchFamily="18" charset="0"/>
              </a:rPr>
              <a:t> </a:t>
            </a:r>
            <a:r>
              <a:rPr lang="fr-LU" sz="900" dirty="0" err="1">
                <a:effectLst/>
                <a:ea typeface="Times New Roman" panose="02020603050405020304" pitchFamily="18" charset="0"/>
              </a:rPr>
              <a:t>chráněn</a:t>
            </a:r>
            <a:r>
              <a:rPr lang="fr-LU" sz="900" dirty="0">
                <a:effectLst/>
                <a:ea typeface="Times New Roman" panose="02020603050405020304" pitchFamily="18" charset="0"/>
              </a:rPr>
              <a:t> </a:t>
            </a:r>
            <a:r>
              <a:rPr lang="fr-LU" sz="900" dirty="0" err="1">
                <a:effectLst/>
                <a:ea typeface="Times New Roman" panose="02020603050405020304" pitchFamily="18" charset="0"/>
              </a:rPr>
              <a:t>před</a:t>
            </a:r>
            <a:r>
              <a:rPr lang="fr-LU" sz="900" dirty="0">
                <a:effectLst/>
                <a:ea typeface="Times New Roman" panose="02020603050405020304" pitchFamily="18" charset="0"/>
              </a:rPr>
              <a:t> </a:t>
            </a:r>
            <a:r>
              <a:rPr lang="fr-LU" sz="900" dirty="0" err="1">
                <a:effectLst/>
                <a:ea typeface="Times New Roman" panose="02020603050405020304" pitchFamily="18" charset="0"/>
              </a:rPr>
              <a:t>světlem</a:t>
            </a:r>
            <a:r>
              <a:rPr lang="fr-LU" sz="900" dirty="0">
                <a:effectLst/>
                <a:ea typeface="Times New Roman" panose="02020603050405020304" pitchFamily="18" charset="0"/>
              </a:rPr>
              <a:t>. </a:t>
            </a:r>
            <a:r>
              <a:rPr lang="fr-LU" sz="900" dirty="0" err="1">
                <a:effectLst/>
                <a:ea typeface="Times New Roman" panose="02020603050405020304" pitchFamily="18" charset="0"/>
              </a:rPr>
              <a:t>Podmínky</a:t>
            </a:r>
            <a:r>
              <a:rPr lang="fr-LU" sz="900" dirty="0">
                <a:effectLst/>
                <a:ea typeface="Times New Roman" panose="02020603050405020304" pitchFamily="18" charset="0"/>
              </a:rPr>
              <a:t> </a:t>
            </a:r>
            <a:r>
              <a:rPr lang="fr-LU" sz="900" dirty="0" err="1">
                <a:effectLst/>
                <a:ea typeface="Times New Roman" panose="02020603050405020304" pitchFamily="18" charset="0"/>
              </a:rPr>
              <a:t>uchovávání</a:t>
            </a:r>
            <a:r>
              <a:rPr lang="fr-LU" sz="900" dirty="0">
                <a:effectLst/>
                <a:ea typeface="Times New Roman" panose="02020603050405020304" pitchFamily="18" charset="0"/>
              </a:rPr>
              <a:t> po </a:t>
            </a:r>
            <a:r>
              <a:rPr lang="fr-LU" sz="900" dirty="0" err="1">
                <a:effectLst/>
                <a:ea typeface="Times New Roman" panose="02020603050405020304" pitchFamily="18" charset="0"/>
              </a:rPr>
              <a:t>rekonstituci</a:t>
            </a:r>
            <a:r>
              <a:rPr lang="fr-LU" sz="900" dirty="0">
                <a:effectLst/>
                <a:ea typeface="Times New Roman" panose="02020603050405020304" pitchFamily="18" charset="0"/>
              </a:rPr>
              <a:t> – </a:t>
            </a:r>
            <a:r>
              <a:rPr lang="fr-LU" sz="900" dirty="0" err="1">
                <a:effectLst/>
                <a:ea typeface="Times New Roman" panose="02020603050405020304" pitchFamily="18" charset="0"/>
              </a:rPr>
              <a:t>viz</a:t>
            </a:r>
            <a:r>
              <a:rPr lang="fr-LU" sz="900" dirty="0">
                <a:effectLst/>
                <a:ea typeface="Times New Roman" panose="02020603050405020304" pitchFamily="18" charset="0"/>
              </a:rPr>
              <a:t> SPC. </a:t>
            </a:r>
            <a:r>
              <a:rPr lang="fr-LU" sz="900" dirty="0" err="1">
                <a:effectLst/>
                <a:ea typeface="Times New Roman" panose="02020603050405020304" pitchFamily="18" charset="0"/>
              </a:rPr>
              <a:t>Předplněné</a:t>
            </a:r>
            <a:r>
              <a:rPr lang="fr-LU" sz="900" dirty="0">
                <a:effectLst/>
                <a:ea typeface="Times New Roman" panose="02020603050405020304" pitchFamily="18" charset="0"/>
              </a:rPr>
              <a:t> </a:t>
            </a:r>
            <a:r>
              <a:rPr lang="fr-LU" sz="900" dirty="0" err="1">
                <a:effectLst/>
                <a:ea typeface="Times New Roman" panose="02020603050405020304" pitchFamily="18" charset="0"/>
              </a:rPr>
              <a:t>formy</a:t>
            </a:r>
            <a:r>
              <a:rPr lang="fr-LU" sz="900" dirty="0">
                <a:effectLst/>
                <a:ea typeface="Times New Roman" panose="02020603050405020304" pitchFamily="18" charset="0"/>
              </a:rPr>
              <a:t>: </a:t>
            </a:r>
            <a:r>
              <a:rPr lang="fr-LU" sz="900" dirty="0" err="1">
                <a:effectLst/>
                <a:ea typeface="Times New Roman" panose="02020603050405020304" pitchFamily="18" charset="0"/>
              </a:rPr>
              <a:t>Uchovávejte</a:t>
            </a:r>
            <a:r>
              <a:rPr lang="fr-LU" sz="900" dirty="0">
                <a:effectLst/>
                <a:ea typeface="Times New Roman" panose="02020603050405020304" pitchFamily="18" charset="0"/>
              </a:rPr>
              <a:t> v </a:t>
            </a:r>
            <a:r>
              <a:rPr lang="fr-LU" sz="900" dirty="0" err="1">
                <a:effectLst/>
                <a:ea typeface="Times New Roman" panose="02020603050405020304" pitchFamily="18" charset="0"/>
              </a:rPr>
              <a:t>chladničce</a:t>
            </a:r>
            <a:r>
              <a:rPr lang="fr-LU" sz="900" dirty="0">
                <a:effectLst/>
                <a:ea typeface="Times New Roman" panose="02020603050405020304" pitchFamily="18" charset="0"/>
              </a:rPr>
              <a:t> (2 </a:t>
            </a:r>
            <a:r>
              <a:rPr lang="fr-LU" sz="900" dirty="0">
                <a:effectLst/>
                <a:ea typeface="Times New Roman" panose="02020603050405020304" pitchFamily="18" charset="0"/>
                <a:cs typeface="Calibri" panose="020F0502020204030204" pitchFamily="34" charset="0"/>
                <a:sym typeface="Symbol" panose="05050102010706020507" pitchFamily="18" charset="2"/>
              </a:rPr>
              <a:t></a:t>
            </a:r>
            <a:r>
              <a:rPr lang="fr-LU" sz="900" dirty="0">
                <a:effectLst/>
                <a:ea typeface="Times New Roman" panose="02020603050405020304" pitchFamily="18" charset="0"/>
              </a:rPr>
              <a:t>C – 8 </a:t>
            </a:r>
            <a:r>
              <a:rPr lang="fr-LU" sz="900" dirty="0">
                <a:effectLst/>
                <a:ea typeface="Times New Roman" panose="02020603050405020304" pitchFamily="18" charset="0"/>
                <a:cs typeface="Calibri" panose="020F0502020204030204" pitchFamily="34" charset="0"/>
                <a:sym typeface="Symbol" panose="05050102010706020507" pitchFamily="18" charset="2"/>
              </a:rPr>
              <a:t></a:t>
            </a:r>
            <a:r>
              <a:rPr lang="fr-LU" sz="900" dirty="0">
                <a:effectLst/>
                <a:ea typeface="Times New Roman" panose="02020603050405020304" pitchFamily="18" charset="0"/>
              </a:rPr>
              <a:t>C). </a:t>
            </a:r>
            <a:r>
              <a:rPr lang="fr-LU" sz="900" dirty="0" err="1">
                <a:effectLst/>
                <a:ea typeface="Times New Roman" panose="02020603050405020304" pitchFamily="18" charset="0"/>
              </a:rPr>
              <a:t>Chraňte</a:t>
            </a:r>
            <a:r>
              <a:rPr lang="fr-LU" sz="900" dirty="0">
                <a:effectLst/>
                <a:ea typeface="Times New Roman" panose="02020603050405020304" pitchFamily="18" charset="0"/>
              </a:rPr>
              <a:t> </a:t>
            </a:r>
            <a:r>
              <a:rPr lang="fr-LU" sz="900" dirty="0" err="1">
                <a:effectLst/>
                <a:ea typeface="Times New Roman" panose="02020603050405020304" pitchFamily="18" charset="0"/>
              </a:rPr>
              <a:t>před</a:t>
            </a:r>
            <a:r>
              <a:rPr lang="fr-LU" sz="900" dirty="0">
                <a:effectLst/>
                <a:ea typeface="Times New Roman" panose="02020603050405020304" pitchFamily="18" charset="0"/>
              </a:rPr>
              <a:t> </a:t>
            </a:r>
            <a:r>
              <a:rPr lang="fr-LU" sz="900" dirty="0" err="1">
                <a:effectLst/>
                <a:ea typeface="Times New Roman" panose="02020603050405020304" pitchFamily="18" charset="0"/>
              </a:rPr>
              <a:t>mrazem</a:t>
            </a:r>
            <a:r>
              <a:rPr lang="fr-LU" sz="900" dirty="0">
                <a:effectLst/>
                <a:ea typeface="Times New Roman" panose="02020603050405020304" pitchFamily="18" charset="0"/>
              </a:rPr>
              <a:t>. </a:t>
            </a:r>
            <a:r>
              <a:rPr lang="fr-LU" sz="900" dirty="0" err="1">
                <a:effectLst/>
                <a:ea typeface="Times New Roman" panose="02020603050405020304" pitchFamily="18" charset="0"/>
              </a:rPr>
              <a:t>Uchovávejte</a:t>
            </a:r>
            <a:r>
              <a:rPr lang="fr-LU" sz="900" dirty="0">
                <a:effectLst/>
                <a:ea typeface="Times New Roman" panose="02020603050405020304" pitchFamily="18" charset="0"/>
              </a:rPr>
              <a:t> v </a:t>
            </a:r>
            <a:r>
              <a:rPr lang="fr-LU" sz="900" dirty="0" err="1">
                <a:effectLst/>
                <a:ea typeface="Times New Roman" panose="02020603050405020304" pitchFamily="18" charset="0"/>
              </a:rPr>
              <a:t>původním</a:t>
            </a:r>
            <a:r>
              <a:rPr lang="fr-LU" sz="900" dirty="0">
                <a:effectLst/>
                <a:ea typeface="Times New Roman" panose="02020603050405020304" pitchFamily="18" charset="0"/>
              </a:rPr>
              <a:t> </a:t>
            </a:r>
            <a:r>
              <a:rPr lang="fr-LU" sz="900" dirty="0" err="1">
                <a:effectLst/>
                <a:ea typeface="Times New Roman" panose="02020603050405020304" pitchFamily="18" charset="0"/>
              </a:rPr>
              <a:t>obalu</a:t>
            </a:r>
            <a:r>
              <a:rPr lang="fr-LU" sz="900" dirty="0">
                <a:effectLst/>
                <a:ea typeface="Times New Roman" panose="02020603050405020304" pitchFamily="18" charset="0"/>
              </a:rPr>
              <a:t>, aby </a:t>
            </a:r>
            <a:r>
              <a:rPr lang="fr-LU" sz="900" dirty="0" err="1">
                <a:effectLst/>
                <a:ea typeface="Times New Roman" panose="02020603050405020304" pitchFamily="18" charset="0"/>
              </a:rPr>
              <a:t>byl</a:t>
            </a:r>
            <a:r>
              <a:rPr lang="fr-LU" sz="900" dirty="0">
                <a:effectLst/>
                <a:ea typeface="Times New Roman" panose="02020603050405020304" pitchFamily="18" charset="0"/>
              </a:rPr>
              <a:t> </a:t>
            </a:r>
            <a:r>
              <a:rPr lang="fr-LU" sz="900" dirty="0" err="1">
                <a:effectLst/>
                <a:ea typeface="Times New Roman" panose="02020603050405020304" pitchFamily="18" charset="0"/>
              </a:rPr>
              <a:t>přípravek</a:t>
            </a:r>
            <a:r>
              <a:rPr lang="fr-LU" sz="900" dirty="0">
                <a:effectLst/>
                <a:ea typeface="Times New Roman" panose="02020603050405020304" pitchFamily="18" charset="0"/>
              </a:rPr>
              <a:t> </a:t>
            </a:r>
            <a:r>
              <a:rPr lang="fr-LU" sz="900" dirty="0" err="1">
                <a:effectLst/>
                <a:ea typeface="Times New Roman" panose="02020603050405020304" pitchFamily="18" charset="0"/>
              </a:rPr>
              <a:t>chráněn</a:t>
            </a:r>
            <a:r>
              <a:rPr lang="fr-LU" sz="900" dirty="0">
                <a:effectLst/>
                <a:ea typeface="Times New Roman" panose="02020603050405020304" pitchFamily="18" charset="0"/>
              </a:rPr>
              <a:t> </a:t>
            </a:r>
            <a:r>
              <a:rPr lang="fr-LU" sz="900" dirty="0" err="1">
                <a:effectLst/>
                <a:ea typeface="Times New Roman" panose="02020603050405020304" pitchFamily="18" charset="0"/>
              </a:rPr>
              <a:t>před</a:t>
            </a:r>
            <a:r>
              <a:rPr lang="fr-LU" sz="900" dirty="0">
                <a:effectLst/>
                <a:ea typeface="Times New Roman" panose="02020603050405020304" pitchFamily="18" charset="0"/>
              </a:rPr>
              <a:t> </a:t>
            </a:r>
            <a:r>
              <a:rPr lang="fr-LU" sz="900" dirty="0" err="1">
                <a:effectLst/>
                <a:ea typeface="Times New Roman" panose="02020603050405020304" pitchFamily="18" charset="0"/>
              </a:rPr>
              <a:t>světlem</a:t>
            </a:r>
            <a:r>
              <a:rPr lang="fr-LU" sz="900" dirty="0">
                <a:effectLst/>
                <a:ea typeface="Times New Roman" panose="02020603050405020304" pitchFamily="18" charset="0"/>
              </a:rPr>
              <a:t>. </a:t>
            </a:r>
            <a:r>
              <a:rPr lang="fr-LU" sz="900" dirty="0" err="1">
                <a:effectLst/>
                <a:ea typeface="Times New Roman" panose="02020603050405020304" pitchFamily="18" charset="0"/>
              </a:rPr>
              <a:t>Pokud</a:t>
            </a:r>
            <a:r>
              <a:rPr lang="fr-LU" sz="900" dirty="0">
                <a:effectLst/>
                <a:ea typeface="Times New Roman" panose="02020603050405020304" pitchFamily="18" charset="0"/>
              </a:rPr>
              <a:t> je to </a:t>
            </a:r>
            <a:r>
              <a:rPr lang="fr-LU" sz="900" dirty="0" err="1">
                <a:effectLst/>
                <a:ea typeface="Times New Roman" panose="02020603050405020304" pitchFamily="18" charset="0"/>
              </a:rPr>
              <a:t>nutné</a:t>
            </a:r>
            <a:r>
              <a:rPr lang="fr-LU" sz="900" dirty="0">
                <a:effectLst/>
                <a:ea typeface="Times New Roman" panose="02020603050405020304" pitchFamily="18" charset="0"/>
              </a:rPr>
              <a:t>, </a:t>
            </a:r>
            <a:r>
              <a:rPr lang="fr-LU" sz="900" dirty="0" err="1">
                <a:effectLst/>
                <a:ea typeface="Times New Roman" panose="02020603050405020304" pitchFamily="18" charset="0"/>
              </a:rPr>
              <a:t>přípravek</a:t>
            </a:r>
            <a:r>
              <a:rPr lang="fr-LU" sz="900" dirty="0">
                <a:effectLst/>
                <a:ea typeface="Times New Roman" panose="02020603050405020304" pitchFamily="18" charset="0"/>
              </a:rPr>
              <a:t> </a:t>
            </a:r>
            <a:r>
              <a:rPr lang="fr-LU" sz="900" dirty="0" err="1">
                <a:effectLst/>
                <a:ea typeface="Times New Roman" panose="02020603050405020304" pitchFamily="18" charset="0"/>
              </a:rPr>
              <a:t>Nucala</a:t>
            </a:r>
            <a:r>
              <a:rPr lang="fr-LU" sz="900" dirty="0">
                <a:effectLst/>
                <a:ea typeface="Times New Roman" panose="02020603050405020304" pitchFamily="18" charset="0"/>
              </a:rPr>
              <a:t> v </a:t>
            </a:r>
            <a:r>
              <a:rPr lang="fr-LU" sz="900" dirty="0" err="1">
                <a:effectLst/>
                <a:ea typeface="Times New Roman" panose="02020603050405020304" pitchFamily="18" charset="0"/>
              </a:rPr>
              <a:t>předplněném</a:t>
            </a:r>
            <a:r>
              <a:rPr lang="fr-LU" sz="900" dirty="0">
                <a:effectLst/>
                <a:ea typeface="Times New Roman" panose="02020603050405020304" pitchFamily="18" charset="0"/>
              </a:rPr>
              <a:t> </a:t>
            </a:r>
            <a:r>
              <a:rPr lang="fr-LU" sz="900" dirty="0" err="1">
                <a:effectLst/>
                <a:ea typeface="Times New Roman" panose="02020603050405020304" pitchFamily="18" charset="0"/>
              </a:rPr>
              <a:t>peru</a:t>
            </a:r>
            <a:r>
              <a:rPr lang="fr-LU" sz="900" dirty="0">
                <a:effectLst/>
                <a:ea typeface="Times New Roman" panose="02020603050405020304" pitchFamily="18" charset="0"/>
              </a:rPr>
              <a:t> a v </a:t>
            </a:r>
            <a:r>
              <a:rPr lang="fr-LU" sz="900" dirty="0" err="1">
                <a:effectLst/>
                <a:ea typeface="Times New Roman" panose="02020603050405020304" pitchFamily="18" charset="0"/>
              </a:rPr>
              <a:t>předplněné</a:t>
            </a:r>
            <a:r>
              <a:rPr lang="fr-LU" sz="900" dirty="0">
                <a:effectLst/>
                <a:ea typeface="Times New Roman" panose="02020603050405020304" pitchFamily="18" charset="0"/>
              </a:rPr>
              <a:t> </a:t>
            </a:r>
            <a:r>
              <a:rPr lang="fr-LU" sz="900" dirty="0" err="1">
                <a:effectLst/>
                <a:ea typeface="Times New Roman" panose="02020603050405020304" pitchFamily="18" charset="0"/>
              </a:rPr>
              <a:t>injekční</a:t>
            </a:r>
            <a:r>
              <a:rPr lang="fr-LU" sz="900" dirty="0">
                <a:effectLst/>
                <a:ea typeface="Times New Roman" panose="02020603050405020304" pitchFamily="18" charset="0"/>
              </a:rPr>
              <a:t> </a:t>
            </a:r>
            <a:r>
              <a:rPr lang="fr-LU" sz="900" dirty="0" err="1">
                <a:effectLst/>
                <a:ea typeface="Times New Roman" panose="02020603050405020304" pitchFamily="18" charset="0"/>
              </a:rPr>
              <a:t>stříkačce</a:t>
            </a:r>
            <a:r>
              <a:rPr lang="fr-LU" sz="900" dirty="0">
                <a:effectLst/>
                <a:ea typeface="Times New Roman" panose="02020603050405020304" pitchFamily="18" charset="0"/>
              </a:rPr>
              <a:t> </a:t>
            </a:r>
            <a:r>
              <a:rPr lang="fr-LU" sz="900" dirty="0" err="1">
                <a:effectLst/>
                <a:ea typeface="Times New Roman" panose="02020603050405020304" pitchFamily="18" charset="0"/>
              </a:rPr>
              <a:t>může</a:t>
            </a:r>
            <a:r>
              <a:rPr lang="fr-LU" sz="900" dirty="0">
                <a:effectLst/>
                <a:ea typeface="Times New Roman" panose="02020603050405020304" pitchFamily="18" charset="0"/>
              </a:rPr>
              <a:t> </a:t>
            </a:r>
            <a:r>
              <a:rPr lang="fr-LU" sz="900" dirty="0" err="1">
                <a:effectLst/>
                <a:ea typeface="Times New Roman" panose="02020603050405020304" pitchFamily="18" charset="0"/>
              </a:rPr>
              <a:t>být</a:t>
            </a:r>
            <a:r>
              <a:rPr lang="fr-LU" sz="900" dirty="0">
                <a:effectLst/>
                <a:ea typeface="Times New Roman" panose="02020603050405020304" pitchFamily="18" charset="0"/>
              </a:rPr>
              <a:t> </a:t>
            </a:r>
            <a:r>
              <a:rPr lang="fr-LU" sz="900" dirty="0" err="1">
                <a:effectLst/>
                <a:ea typeface="Times New Roman" panose="02020603050405020304" pitchFamily="18" charset="0"/>
              </a:rPr>
              <a:t>vyjmut</a:t>
            </a:r>
            <a:r>
              <a:rPr lang="fr-LU" sz="900" dirty="0">
                <a:effectLst/>
                <a:ea typeface="Times New Roman" panose="02020603050405020304" pitchFamily="18" charset="0"/>
              </a:rPr>
              <a:t> </a:t>
            </a:r>
            <a:r>
              <a:rPr lang="fr-LU" sz="900" dirty="0" err="1">
                <a:effectLst/>
                <a:ea typeface="Times New Roman" panose="02020603050405020304" pitchFamily="18" charset="0"/>
              </a:rPr>
              <a:t>chladničky</a:t>
            </a:r>
            <a:r>
              <a:rPr lang="fr-LU" sz="900" dirty="0">
                <a:effectLst/>
                <a:ea typeface="Times New Roman" panose="02020603050405020304" pitchFamily="18" charset="0"/>
              </a:rPr>
              <a:t>  </a:t>
            </a:r>
            <a:r>
              <a:rPr lang="fr-LU" sz="900" dirty="0" err="1">
                <a:effectLst/>
                <a:ea typeface="Times New Roman" panose="02020603050405020304" pitchFamily="18" charset="0"/>
              </a:rPr>
              <a:t>uchováván</a:t>
            </a:r>
            <a:r>
              <a:rPr lang="fr-LU" sz="900" dirty="0">
                <a:effectLst/>
                <a:ea typeface="Times New Roman" panose="02020603050405020304" pitchFamily="18" charset="0"/>
              </a:rPr>
              <a:t> v </a:t>
            </a:r>
            <a:r>
              <a:rPr lang="fr-LU" sz="900" dirty="0" err="1">
                <a:effectLst/>
                <a:ea typeface="Times New Roman" panose="02020603050405020304" pitchFamily="18" charset="0"/>
              </a:rPr>
              <a:t>neotevřeném</a:t>
            </a:r>
            <a:r>
              <a:rPr lang="fr-LU" sz="900" dirty="0">
                <a:effectLst/>
                <a:ea typeface="Times New Roman" panose="02020603050405020304" pitchFamily="18" charset="0"/>
              </a:rPr>
              <a:t> </a:t>
            </a:r>
            <a:r>
              <a:rPr lang="fr-LU" sz="900" dirty="0" err="1">
                <a:effectLst/>
                <a:ea typeface="Times New Roman" panose="02020603050405020304" pitchFamily="18" charset="0"/>
              </a:rPr>
              <a:t>balení</a:t>
            </a:r>
            <a:r>
              <a:rPr lang="fr-LU" sz="900" dirty="0">
                <a:effectLst/>
                <a:ea typeface="Times New Roman" panose="02020603050405020304" pitchFamily="18" charset="0"/>
              </a:rPr>
              <a:t> po dobu </a:t>
            </a:r>
            <a:r>
              <a:rPr lang="fr-LU" sz="900" dirty="0" err="1">
                <a:effectLst/>
                <a:ea typeface="Times New Roman" panose="02020603050405020304" pitchFamily="18" charset="0"/>
              </a:rPr>
              <a:t>až</a:t>
            </a:r>
            <a:r>
              <a:rPr lang="fr-LU" sz="900" dirty="0">
                <a:effectLst/>
                <a:ea typeface="Times New Roman" panose="02020603050405020304" pitchFamily="18" charset="0"/>
              </a:rPr>
              <a:t> 7 </a:t>
            </a:r>
            <a:r>
              <a:rPr lang="fr-LU" sz="900" dirty="0" err="1">
                <a:effectLst/>
                <a:ea typeface="Times New Roman" panose="02020603050405020304" pitchFamily="18" charset="0"/>
              </a:rPr>
              <a:t>dnů</a:t>
            </a:r>
            <a:r>
              <a:rPr lang="fr-LU" sz="900" dirty="0">
                <a:effectLst/>
                <a:ea typeface="Times New Roman" panose="02020603050405020304" pitchFamily="18" charset="0"/>
              </a:rPr>
              <a:t> </a:t>
            </a:r>
            <a:r>
              <a:rPr lang="fr-LU" sz="900" dirty="0" err="1">
                <a:effectLst/>
                <a:ea typeface="Times New Roman" panose="02020603050405020304" pitchFamily="18" charset="0"/>
              </a:rPr>
              <a:t>při</a:t>
            </a:r>
            <a:r>
              <a:rPr lang="fr-LU" sz="900" dirty="0">
                <a:effectLst/>
                <a:ea typeface="Times New Roman" panose="02020603050405020304" pitchFamily="18" charset="0"/>
              </a:rPr>
              <a:t> </a:t>
            </a:r>
            <a:r>
              <a:rPr lang="fr-LU" sz="900" dirty="0" err="1">
                <a:effectLst/>
                <a:ea typeface="Times New Roman" panose="02020603050405020304" pitchFamily="18" charset="0"/>
              </a:rPr>
              <a:t>pokojové</a:t>
            </a:r>
            <a:r>
              <a:rPr lang="fr-LU" sz="900" dirty="0">
                <a:effectLst/>
                <a:ea typeface="Times New Roman" panose="02020603050405020304" pitchFamily="18" charset="0"/>
              </a:rPr>
              <a:t> </a:t>
            </a:r>
            <a:r>
              <a:rPr lang="fr-LU" sz="900" dirty="0" err="1">
                <a:effectLst/>
                <a:ea typeface="Times New Roman" panose="02020603050405020304" pitchFamily="18" charset="0"/>
              </a:rPr>
              <a:t>teplotě</a:t>
            </a:r>
            <a:r>
              <a:rPr lang="fr-LU" sz="900" dirty="0">
                <a:effectLst/>
                <a:ea typeface="Times New Roman" panose="02020603050405020304" pitchFamily="18" charset="0"/>
              </a:rPr>
              <a:t> (do 30 °C), </a:t>
            </a:r>
            <a:r>
              <a:rPr lang="fr-LU" sz="900" dirty="0" err="1">
                <a:effectLst/>
                <a:ea typeface="Times New Roman" panose="02020603050405020304" pitchFamily="18" charset="0"/>
              </a:rPr>
              <a:t>pokud</a:t>
            </a:r>
            <a:r>
              <a:rPr lang="fr-LU" sz="900" dirty="0">
                <a:effectLst/>
                <a:ea typeface="Times New Roman" panose="02020603050405020304" pitchFamily="18" charset="0"/>
              </a:rPr>
              <a:t> je </a:t>
            </a:r>
            <a:r>
              <a:rPr lang="fr-LU" sz="900" dirty="0" err="1">
                <a:effectLst/>
                <a:ea typeface="Times New Roman" panose="02020603050405020304" pitchFamily="18" charset="0"/>
              </a:rPr>
              <a:t>chráněn</a:t>
            </a:r>
            <a:r>
              <a:rPr lang="fr-LU" sz="900" dirty="0">
                <a:effectLst/>
                <a:ea typeface="Times New Roman" panose="02020603050405020304" pitchFamily="18" charset="0"/>
              </a:rPr>
              <a:t> </a:t>
            </a:r>
            <a:r>
              <a:rPr lang="fr-LU" sz="900" dirty="0" err="1">
                <a:effectLst/>
                <a:ea typeface="Times New Roman" panose="02020603050405020304" pitchFamily="18" charset="0"/>
              </a:rPr>
              <a:t>před</a:t>
            </a:r>
            <a:r>
              <a:rPr lang="fr-LU" sz="900" dirty="0">
                <a:effectLst/>
                <a:ea typeface="Times New Roman" panose="02020603050405020304" pitchFamily="18" charset="0"/>
              </a:rPr>
              <a:t> </a:t>
            </a:r>
            <a:r>
              <a:rPr lang="fr-LU" sz="900" dirty="0" err="1">
                <a:effectLst/>
                <a:ea typeface="Times New Roman" panose="02020603050405020304" pitchFamily="18" charset="0"/>
              </a:rPr>
              <a:t>světlem</a:t>
            </a:r>
            <a:r>
              <a:rPr lang="fr-LU" sz="900" dirty="0">
                <a:effectLst/>
                <a:ea typeface="Times New Roman" panose="02020603050405020304" pitchFamily="18" charset="0"/>
              </a:rPr>
              <a:t>. Po 7 </a:t>
            </a:r>
            <a:r>
              <a:rPr lang="fr-LU" sz="900" dirty="0" err="1">
                <a:effectLst/>
                <a:ea typeface="Times New Roman" panose="02020603050405020304" pitchFamily="18" charset="0"/>
              </a:rPr>
              <a:t>dnech</a:t>
            </a:r>
            <a:r>
              <a:rPr lang="fr-LU" sz="900" dirty="0">
                <a:effectLst/>
                <a:ea typeface="Times New Roman" panose="02020603050405020304" pitchFamily="18" charset="0"/>
              </a:rPr>
              <a:t> </a:t>
            </a:r>
            <a:r>
              <a:rPr lang="fr-LU" sz="900" dirty="0" err="1">
                <a:effectLst/>
                <a:ea typeface="Times New Roman" panose="02020603050405020304" pitchFamily="18" charset="0"/>
              </a:rPr>
              <a:t>mimo</a:t>
            </a:r>
            <a:r>
              <a:rPr lang="fr-LU" sz="900" dirty="0">
                <a:effectLst/>
                <a:ea typeface="Times New Roman" panose="02020603050405020304" pitchFamily="18" charset="0"/>
              </a:rPr>
              <a:t> </a:t>
            </a:r>
            <a:r>
              <a:rPr lang="fr-LU" sz="900" dirty="0" err="1">
                <a:effectLst/>
                <a:ea typeface="Times New Roman" panose="02020603050405020304" pitchFamily="18" charset="0"/>
              </a:rPr>
              <a:t>chladničku</a:t>
            </a:r>
            <a:r>
              <a:rPr lang="fr-LU" sz="900" dirty="0">
                <a:effectLst/>
                <a:ea typeface="Times New Roman" panose="02020603050405020304" pitchFamily="18" charset="0"/>
              </a:rPr>
              <a:t> je </a:t>
            </a:r>
            <a:r>
              <a:rPr lang="fr-LU" sz="900" dirty="0" err="1">
                <a:effectLst/>
                <a:ea typeface="Times New Roman" panose="02020603050405020304" pitchFamily="18" charset="0"/>
              </a:rPr>
              <a:t>třeba</a:t>
            </a:r>
            <a:r>
              <a:rPr lang="fr-LU" sz="900" dirty="0">
                <a:effectLst/>
                <a:ea typeface="Times New Roman" panose="02020603050405020304" pitchFamily="18" charset="0"/>
              </a:rPr>
              <a:t> </a:t>
            </a:r>
            <a:r>
              <a:rPr lang="fr-LU" sz="900" dirty="0" err="1">
                <a:effectLst/>
                <a:ea typeface="Times New Roman" panose="02020603050405020304" pitchFamily="18" charset="0"/>
              </a:rPr>
              <a:t>balení</a:t>
            </a:r>
            <a:r>
              <a:rPr lang="fr-LU" sz="900" dirty="0">
                <a:effectLst/>
                <a:ea typeface="Times New Roman" panose="02020603050405020304" pitchFamily="18" charset="0"/>
              </a:rPr>
              <a:t> </a:t>
            </a:r>
            <a:r>
              <a:rPr lang="fr-LU" sz="900" dirty="0" err="1">
                <a:effectLst/>
                <a:ea typeface="Times New Roman" panose="02020603050405020304" pitchFamily="18" charset="0"/>
              </a:rPr>
              <a:t>zlikvidovat</a:t>
            </a:r>
            <a:r>
              <a:rPr lang="fr-LU" sz="900" dirty="0">
                <a:effectLst/>
                <a:ea typeface="Times New Roman" panose="02020603050405020304" pitchFamily="18" charset="0"/>
              </a:rPr>
              <a:t>. </a:t>
            </a:r>
            <a:r>
              <a:rPr lang="fr-LU" sz="900" dirty="0" err="1">
                <a:effectLst/>
                <a:ea typeface="Times New Roman" panose="02020603050405020304" pitchFamily="18" charset="0"/>
              </a:rPr>
              <a:t>Předplněné</a:t>
            </a:r>
            <a:r>
              <a:rPr lang="fr-LU" sz="900" dirty="0">
                <a:effectLst/>
                <a:ea typeface="Times New Roman" panose="02020603050405020304" pitchFamily="18" charset="0"/>
              </a:rPr>
              <a:t> </a:t>
            </a:r>
            <a:r>
              <a:rPr lang="fr-LU" sz="900" dirty="0" err="1">
                <a:effectLst/>
                <a:ea typeface="Times New Roman" panose="02020603050405020304" pitchFamily="18" charset="0"/>
              </a:rPr>
              <a:t>pero</a:t>
            </a:r>
            <a:r>
              <a:rPr lang="fr-LU" sz="900" dirty="0">
                <a:effectLst/>
                <a:ea typeface="Times New Roman" panose="02020603050405020304" pitchFamily="18" charset="0"/>
              </a:rPr>
              <a:t> </a:t>
            </a:r>
            <a:r>
              <a:rPr lang="fr-LU" sz="900" dirty="0" err="1">
                <a:effectLst/>
                <a:ea typeface="Times New Roman" panose="02020603050405020304" pitchFamily="18" charset="0"/>
              </a:rPr>
              <a:t>nebo</a:t>
            </a:r>
            <a:r>
              <a:rPr lang="fr-LU" sz="900" dirty="0">
                <a:effectLst/>
                <a:ea typeface="Times New Roman" panose="02020603050405020304" pitchFamily="18" charset="0"/>
              </a:rPr>
              <a:t> </a:t>
            </a:r>
            <a:r>
              <a:rPr lang="fr-LU" sz="900" dirty="0" err="1">
                <a:effectLst/>
                <a:ea typeface="Times New Roman" panose="02020603050405020304" pitchFamily="18" charset="0"/>
              </a:rPr>
              <a:t>předplněná</a:t>
            </a:r>
            <a:r>
              <a:rPr lang="fr-LU" sz="900" dirty="0">
                <a:effectLst/>
                <a:ea typeface="Times New Roman" panose="02020603050405020304" pitchFamily="18" charset="0"/>
              </a:rPr>
              <a:t> </a:t>
            </a:r>
            <a:r>
              <a:rPr lang="fr-LU" sz="900" dirty="0" err="1">
                <a:effectLst/>
                <a:ea typeface="Times New Roman" panose="02020603050405020304" pitchFamily="18" charset="0"/>
              </a:rPr>
              <a:t>injekční</a:t>
            </a:r>
            <a:r>
              <a:rPr lang="fr-LU" sz="900" dirty="0">
                <a:effectLst/>
                <a:ea typeface="Times New Roman" panose="02020603050405020304" pitchFamily="18" charset="0"/>
              </a:rPr>
              <a:t> </a:t>
            </a:r>
            <a:r>
              <a:rPr lang="fr-LU" sz="900" dirty="0" err="1">
                <a:effectLst/>
                <a:ea typeface="Times New Roman" panose="02020603050405020304" pitchFamily="18" charset="0"/>
              </a:rPr>
              <a:t>stříkačka</a:t>
            </a:r>
            <a:r>
              <a:rPr lang="fr-LU" sz="900" dirty="0">
                <a:effectLst/>
                <a:ea typeface="Times New Roman" panose="02020603050405020304" pitchFamily="18" charset="0"/>
              </a:rPr>
              <a:t> </a:t>
            </a:r>
            <a:r>
              <a:rPr lang="fr-LU" sz="900" dirty="0" err="1">
                <a:effectLst/>
                <a:ea typeface="Times New Roman" panose="02020603050405020304" pitchFamily="18" charset="0"/>
              </a:rPr>
              <a:t>musí</a:t>
            </a:r>
            <a:r>
              <a:rPr lang="fr-LU" sz="900" dirty="0">
                <a:effectLst/>
                <a:ea typeface="Times New Roman" panose="02020603050405020304" pitchFamily="18" charset="0"/>
              </a:rPr>
              <a:t> </a:t>
            </a:r>
            <a:r>
              <a:rPr lang="fr-LU" sz="900" dirty="0" err="1">
                <a:effectLst/>
                <a:ea typeface="Times New Roman" panose="02020603050405020304" pitchFamily="18" charset="0"/>
              </a:rPr>
              <a:t>být</a:t>
            </a:r>
            <a:r>
              <a:rPr lang="fr-LU" sz="900" dirty="0">
                <a:effectLst/>
                <a:ea typeface="Times New Roman" panose="02020603050405020304" pitchFamily="18" charset="0"/>
              </a:rPr>
              <a:t> </a:t>
            </a:r>
            <a:r>
              <a:rPr lang="fr-LU" sz="900" dirty="0" err="1">
                <a:effectLst/>
                <a:ea typeface="Times New Roman" panose="02020603050405020304" pitchFamily="18" charset="0"/>
              </a:rPr>
              <a:t>podána</a:t>
            </a:r>
            <a:r>
              <a:rPr lang="fr-LU" sz="900" dirty="0">
                <a:effectLst/>
                <a:ea typeface="Times New Roman" panose="02020603050405020304" pitchFamily="18" charset="0"/>
              </a:rPr>
              <a:t> do 8 </a:t>
            </a:r>
            <a:r>
              <a:rPr lang="fr-LU" sz="900" dirty="0" err="1">
                <a:effectLst/>
                <a:ea typeface="Times New Roman" panose="02020603050405020304" pitchFamily="18" charset="0"/>
              </a:rPr>
              <a:t>hodin</a:t>
            </a:r>
            <a:r>
              <a:rPr lang="fr-LU" sz="900" dirty="0">
                <a:effectLst/>
                <a:ea typeface="Times New Roman" panose="02020603050405020304" pitchFamily="18" charset="0"/>
              </a:rPr>
              <a:t> po </a:t>
            </a:r>
            <a:r>
              <a:rPr lang="fr-LU" sz="900" dirty="0" err="1">
                <a:effectLst/>
                <a:ea typeface="Times New Roman" panose="02020603050405020304" pitchFamily="18" charset="0"/>
              </a:rPr>
              <a:t>otevření</a:t>
            </a:r>
            <a:r>
              <a:rPr lang="fr-LU" sz="900" dirty="0">
                <a:effectLst/>
                <a:ea typeface="Times New Roman" panose="02020603050405020304" pitchFamily="18" charset="0"/>
              </a:rPr>
              <a:t> </a:t>
            </a:r>
            <a:r>
              <a:rPr lang="fr-LU" sz="900" dirty="0" err="1">
                <a:effectLst/>
                <a:ea typeface="Times New Roman" panose="02020603050405020304" pitchFamily="18" charset="0"/>
              </a:rPr>
              <a:t>balení</a:t>
            </a:r>
            <a:r>
              <a:rPr lang="fr-LU" sz="900" dirty="0">
                <a:effectLst/>
                <a:ea typeface="Times New Roman" panose="02020603050405020304" pitchFamily="18" charset="0"/>
              </a:rPr>
              <a:t>. </a:t>
            </a:r>
            <a:r>
              <a:rPr lang="fr-LU" sz="900" dirty="0" err="1">
                <a:effectLst/>
                <a:ea typeface="Times New Roman" panose="02020603050405020304" pitchFamily="18" charset="0"/>
              </a:rPr>
              <a:t>Pokud</a:t>
            </a:r>
            <a:r>
              <a:rPr lang="fr-LU" sz="900" dirty="0">
                <a:effectLst/>
                <a:ea typeface="Times New Roman" panose="02020603050405020304" pitchFamily="18" charset="0"/>
              </a:rPr>
              <a:t> </a:t>
            </a:r>
            <a:r>
              <a:rPr lang="fr-LU" sz="900" dirty="0" err="1">
                <a:effectLst/>
                <a:ea typeface="Times New Roman" panose="02020603050405020304" pitchFamily="18" charset="0"/>
              </a:rPr>
              <a:t>není</a:t>
            </a:r>
            <a:r>
              <a:rPr lang="fr-LU" sz="900" dirty="0">
                <a:effectLst/>
                <a:ea typeface="Times New Roman" panose="02020603050405020304" pitchFamily="18" charset="0"/>
              </a:rPr>
              <a:t> </a:t>
            </a:r>
            <a:r>
              <a:rPr lang="fr-LU" sz="900" dirty="0" err="1">
                <a:effectLst/>
                <a:ea typeface="Times New Roman" panose="02020603050405020304" pitchFamily="18" charset="0"/>
              </a:rPr>
              <a:t>balení</a:t>
            </a:r>
            <a:r>
              <a:rPr lang="fr-LU" sz="900" dirty="0">
                <a:effectLst/>
                <a:ea typeface="Times New Roman" panose="02020603050405020304" pitchFamily="18" charset="0"/>
              </a:rPr>
              <a:t> </a:t>
            </a:r>
            <a:r>
              <a:rPr lang="fr-LU" sz="900" dirty="0" err="1">
                <a:effectLst/>
                <a:ea typeface="Times New Roman" panose="02020603050405020304" pitchFamily="18" charset="0"/>
              </a:rPr>
              <a:t>přípravku</a:t>
            </a:r>
            <a:r>
              <a:rPr lang="fr-LU" sz="900" dirty="0">
                <a:effectLst/>
                <a:ea typeface="Times New Roman" panose="02020603050405020304" pitchFamily="18" charset="0"/>
              </a:rPr>
              <a:t> </a:t>
            </a:r>
            <a:r>
              <a:rPr lang="fr-LU" sz="900" dirty="0" err="1">
                <a:effectLst/>
                <a:ea typeface="Times New Roman" panose="02020603050405020304" pitchFamily="18" charset="0"/>
              </a:rPr>
              <a:t>podáno</a:t>
            </a:r>
            <a:r>
              <a:rPr lang="fr-LU" sz="900" dirty="0">
                <a:effectLst/>
                <a:ea typeface="Times New Roman" panose="02020603050405020304" pitchFamily="18" charset="0"/>
              </a:rPr>
              <a:t> do 8 </a:t>
            </a:r>
            <a:r>
              <a:rPr lang="fr-LU" sz="900" dirty="0" err="1">
                <a:effectLst/>
                <a:ea typeface="Times New Roman" panose="02020603050405020304" pitchFamily="18" charset="0"/>
              </a:rPr>
              <a:t>hodin</a:t>
            </a:r>
            <a:r>
              <a:rPr lang="fr-LU" sz="900" dirty="0">
                <a:effectLst/>
                <a:ea typeface="Times New Roman" panose="02020603050405020304" pitchFamily="18" charset="0"/>
              </a:rPr>
              <a:t>, je </a:t>
            </a:r>
            <a:r>
              <a:rPr lang="fr-LU" sz="900" dirty="0" err="1">
                <a:effectLst/>
                <a:ea typeface="Times New Roman" panose="02020603050405020304" pitchFamily="18" charset="0"/>
              </a:rPr>
              <a:t>třeba</a:t>
            </a:r>
            <a:r>
              <a:rPr lang="fr-LU" sz="900" dirty="0">
                <a:effectLst/>
                <a:ea typeface="Times New Roman" panose="02020603050405020304" pitchFamily="18" charset="0"/>
              </a:rPr>
              <a:t> ho </a:t>
            </a:r>
            <a:r>
              <a:rPr lang="fr-LU" sz="900" dirty="0" err="1">
                <a:effectLst/>
                <a:ea typeface="Times New Roman" panose="02020603050405020304" pitchFamily="18" charset="0"/>
              </a:rPr>
              <a:t>zlikvidovat</a:t>
            </a:r>
            <a:r>
              <a:rPr lang="fr-LU" sz="900" dirty="0">
                <a:effectLst/>
                <a:ea typeface="Times New Roman" panose="02020603050405020304" pitchFamily="18" charset="0"/>
              </a:rPr>
              <a:t>*. </a:t>
            </a:r>
            <a:r>
              <a:rPr lang="fr-LU" sz="900" b="1" dirty="0" err="1">
                <a:effectLst/>
                <a:ea typeface="Times New Roman" panose="02020603050405020304" pitchFamily="18" charset="0"/>
              </a:rPr>
              <a:t>Druh</a:t>
            </a:r>
            <a:r>
              <a:rPr lang="fr-LU" sz="900" b="1" dirty="0">
                <a:effectLst/>
                <a:ea typeface="Times New Roman" panose="02020603050405020304" pitchFamily="18" charset="0"/>
              </a:rPr>
              <a:t> </a:t>
            </a:r>
            <a:r>
              <a:rPr lang="fr-LU" sz="900" b="1" dirty="0" err="1">
                <a:effectLst/>
                <a:ea typeface="Times New Roman" panose="02020603050405020304" pitchFamily="18" charset="0"/>
              </a:rPr>
              <a:t>obalu</a:t>
            </a:r>
            <a:r>
              <a:rPr lang="fr-LU" sz="900" b="1" dirty="0">
                <a:effectLst/>
                <a:ea typeface="Times New Roman" panose="02020603050405020304" pitchFamily="18" charset="0"/>
              </a:rPr>
              <a:t> a </a:t>
            </a:r>
            <a:r>
              <a:rPr lang="fr-LU" sz="900" b="1" dirty="0" err="1">
                <a:effectLst/>
                <a:ea typeface="Times New Roman" panose="02020603050405020304" pitchFamily="18" charset="0"/>
              </a:rPr>
              <a:t>obsah</a:t>
            </a:r>
            <a:r>
              <a:rPr lang="fr-LU" sz="900" b="1" dirty="0">
                <a:effectLst/>
                <a:ea typeface="Times New Roman" panose="02020603050405020304" pitchFamily="18" charset="0"/>
              </a:rPr>
              <a:t> </a:t>
            </a:r>
            <a:r>
              <a:rPr lang="fr-LU" sz="900" b="1" dirty="0" err="1">
                <a:effectLst/>
                <a:ea typeface="Times New Roman" panose="02020603050405020304" pitchFamily="18" charset="0"/>
              </a:rPr>
              <a:t>balení</a:t>
            </a:r>
            <a:r>
              <a:rPr lang="fr-LU" sz="900" b="1" dirty="0">
                <a:effectLst/>
                <a:ea typeface="Times New Roman" panose="02020603050405020304" pitchFamily="18" charset="0"/>
              </a:rPr>
              <a:t>: </a:t>
            </a:r>
            <a:r>
              <a:rPr lang="fr-LU" sz="900" dirty="0">
                <a:effectLst/>
                <a:ea typeface="Times New Roman" panose="02020603050405020304" pitchFamily="18" charset="0"/>
              </a:rPr>
              <a:t>10ml </a:t>
            </a:r>
            <a:r>
              <a:rPr lang="fr-LU" sz="900" dirty="0" err="1">
                <a:effectLst/>
                <a:ea typeface="Times New Roman" panose="02020603050405020304" pitchFamily="18" charset="0"/>
              </a:rPr>
              <a:t>injekční</a:t>
            </a:r>
            <a:r>
              <a:rPr lang="fr-LU" sz="900" dirty="0">
                <a:effectLst/>
                <a:ea typeface="Times New Roman" panose="02020603050405020304" pitchFamily="18" charset="0"/>
              </a:rPr>
              <a:t> </a:t>
            </a:r>
            <a:r>
              <a:rPr lang="fr-LU" sz="900" dirty="0" err="1">
                <a:effectLst/>
                <a:ea typeface="Times New Roman" panose="02020603050405020304" pitchFamily="18" charset="0"/>
              </a:rPr>
              <a:t>lahvička</a:t>
            </a:r>
            <a:r>
              <a:rPr lang="fr-LU" sz="900" dirty="0">
                <a:effectLst/>
                <a:ea typeface="Times New Roman" panose="02020603050405020304" pitchFamily="18" charset="0"/>
              </a:rPr>
              <a:t> z </a:t>
            </a:r>
            <a:r>
              <a:rPr lang="fr-LU" sz="900" dirty="0" err="1">
                <a:effectLst/>
                <a:ea typeface="Times New Roman" panose="02020603050405020304" pitchFamily="18" charset="0"/>
              </a:rPr>
              <a:t>bezbarvého</a:t>
            </a:r>
            <a:r>
              <a:rPr lang="fr-LU" sz="900" dirty="0">
                <a:effectLst/>
                <a:ea typeface="Times New Roman" panose="02020603050405020304" pitchFamily="18" charset="0"/>
              </a:rPr>
              <a:t> </a:t>
            </a:r>
            <a:r>
              <a:rPr lang="fr-LU" sz="900" dirty="0" err="1">
                <a:effectLst/>
                <a:ea typeface="Times New Roman" panose="02020603050405020304" pitchFamily="18" charset="0"/>
              </a:rPr>
              <a:t>skla</a:t>
            </a:r>
            <a:r>
              <a:rPr lang="fr-LU" sz="900" dirty="0">
                <a:effectLst/>
                <a:ea typeface="Times New Roman" panose="02020603050405020304" pitchFamily="18" charset="0"/>
              </a:rPr>
              <a:t> (</a:t>
            </a:r>
            <a:r>
              <a:rPr lang="fr-LU" sz="900" dirty="0" err="1">
                <a:effectLst/>
                <a:ea typeface="Times New Roman" panose="02020603050405020304" pitchFamily="18" charset="0"/>
              </a:rPr>
              <a:t>sklo</a:t>
            </a:r>
            <a:r>
              <a:rPr lang="fr-LU" sz="900" dirty="0">
                <a:effectLst/>
                <a:ea typeface="Times New Roman" panose="02020603050405020304" pitchFamily="18" charset="0"/>
              </a:rPr>
              <a:t> </a:t>
            </a:r>
            <a:r>
              <a:rPr lang="fr-LU" sz="900" dirty="0" err="1">
                <a:effectLst/>
                <a:ea typeface="Times New Roman" panose="02020603050405020304" pitchFamily="18" charset="0"/>
              </a:rPr>
              <a:t>třídy</a:t>
            </a:r>
            <a:r>
              <a:rPr lang="fr-LU" sz="900" dirty="0">
                <a:effectLst/>
                <a:ea typeface="Times New Roman" panose="02020603050405020304" pitchFamily="18" charset="0"/>
              </a:rPr>
              <a:t> I) s </a:t>
            </a:r>
            <a:r>
              <a:rPr lang="fr-LU" sz="900" dirty="0" err="1">
                <a:effectLst/>
                <a:ea typeface="Times New Roman" panose="02020603050405020304" pitchFamily="18" charset="0"/>
              </a:rPr>
              <a:t>brombutylovou</a:t>
            </a:r>
            <a:r>
              <a:rPr lang="fr-LU" sz="900" dirty="0">
                <a:effectLst/>
                <a:ea typeface="Times New Roman" panose="02020603050405020304" pitchFamily="18" charset="0"/>
              </a:rPr>
              <a:t> </a:t>
            </a:r>
            <a:r>
              <a:rPr lang="fr-LU" sz="900" dirty="0" err="1">
                <a:effectLst/>
                <a:ea typeface="Times New Roman" panose="02020603050405020304" pitchFamily="18" charset="0"/>
              </a:rPr>
              <a:t>pryžovou</a:t>
            </a:r>
            <a:r>
              <a:rPr lang="fr-LU" sz="900" dirty="0">
                <a:effectLst/>
                <a:ea typeface="Times New Roman" panose="02020603050405020304" pitchFamily="18" charset="0"/>
              </a:rPr>
              <a:t> </a:t>
            </a:r>
            <a:r>
              <a:rPr lang="fr-LU" sz="900" dirty="0" err="1">
                <a:effectLst/>
                <a:ea typeface="Times New Roman" panose="02020603050405020304" pitchFamily="18" charset="0"/>
              </a:rPr>
              <a:t>zátkou</a:t>
            </a:r>
            <a:r>
              <a:rPr lang="fr-LU" sz="900" dirty="0">
                <a:effectLst/>
                <a:ea typeface="Times New Roman" panose="02020603050405020304" pitchFamily="18" charset="0"/>
              </a:rPr>
              <a:t> a </a:t>
            </a:r>
            <a:r>
              <a:rPr lang="fr-LU" sz="900" dirty="0" err="1">
                <a:effectLst/>
                <a:ea typeface="Times New Roman" panose="02020603050405020304" pitchFamily="18" charset="0"/>
              </a:rPr>
              <a:t>šedým</a:t>
            </a:r>
            <a:r>
              <a:rPr lang="fr-LU" sz="900" dirty="0">
                <a:effectLst/>
                <a:ea typeface="Times New Roman" panose="02020603050405020304" pitchFamily="18" charset="0"/>
              </a:rPr>
              <a:t> </a:t>
            </a:r>
            <a:r>
              <a:rPr lang="fr-LU" sz="900" dirty="0" err="1">
                <a:effectLst/>
                <a:ea typeface="Times New Roman" panose="02020603050405020304" pitchFamily="18" charset="0"/>
              </a:rPr>
              <a:t>hliníkovým</a:t>
            </a:r>
            <a:r>
              <a:rPr lang="fr-LU" sz="900" dirty="0">
                <a:effectLst/>
                <a:ea typeface="Times New Roman" panose="02020603050405020304" pitchFamily="18" charset="0"/>
              </a:rPr>
              <a:t> </a:t>
            </a:r>
            <a:r>
              <a:rPr lang="fr-LU" sz="900" dirty="0" err="1">
                <a:effectLst/>
                <a:ea typeface="Times New Roman" panose="02020603050405020304" pitchFamily="18" charset="0"/>
              </a:rPr>
              <a:t>uzávěrem</a:t>
            </a:r>
            <a:r>
              <a:rPr lang="fr-LU" sz="900" dirty="0">
                <a:effectLst/>
                <a:ea typeface="Times New Roman" panose="02020603050405020304" pitchFamily="18" charset="0"/>
              </a:rPr>
              <a:t> s </a:t>
            </a:r>
            <a:r>
              <a:rPr lang="fr-LU" sz="900" dirty="0" err="1">
                <a:effectLst/>
                <a:ea typeface="Times New Roman" panose="02020603050405020304" pitchFamily="18" charset="0"/>
              </a:rPr>
              <a:t>plastovým</a:t>
            </a:r>
            <a:r>
              <a:rPr lang="fr-LU" sz="900" dirty="0">
                <a:effectLst/>
                <a:ea typeface="Times New Roman" panose="02020603050405020304" pitchFamily="18" charset="0"/>
              </a:rPr>
              <a:t> </a:t>
            </a:r>
            <a:r>
              <a:rPr lang="fr-LU" sz="900" dirty="0" err="1">
                <a:effectLst/>
                <a:ea typeface="Times New Roman" panose="02020603050405020304" pitchFamily="18" charset="0"/>
              </a:rPr>
              <a:t>krytem</a:t>
            </a:r>
            <a:r>
              <a:rPr lang="fr-LU" sz="900" dirty="0">
                <a:effectLst/>
                <a:ea typeface="Times New Roman" panose="02020603050405020304" pitchFamily="18" charset="0"/>
              </a:rPr>
              <a:t> </a:t>
            </a:r>
            <a:r>
              <a:rPr lang="fr-LU" sz="900" dirty="0" err="1">
                <a:effectLst/>
                <a:ea typeface="Times New Roman" panose="02020603050405020304" pitchFamily="18" charset="0"/>
              </a:rPr>
              <a:t>obsahující</a:t>
            </a:r>
            <a:r>
              <a:rPr lang="fr-LU" sz="900" dirty="0">
                <a:effectLst/>
                <a:ea typeface="Times New Roman" panose="02020603050405020304" pitchFamily="18" charset="0"/>
              </a:rPr>
              <a:t> 100 mg </a:t>
            </a:r>
            <a:r>
              <a:rPr lang="fr-LU" sz="900" dirty="0" err="1">
                <a:effectLst/>
                <a:ea typeface="Times New Roman" panose="02020603050405020304" pitchFamily="18" charset="0"/>
              </a:rPr>
              <a:t>prášku</a:t>
            </a:r>
            <a:r>
              <a:rPr lang="fr-LU" sz="900" dirty="0">
                <a:effectLst/>
                <a:ea typeface="Times New Roman" panose="02020603050405020304" pitchFamily="18" charset="0"/>
              </a:rPr>
              <a:t> pro </a:t>
            </a:r>
            <a:r>
              <a:rPr lang="fr-LU" sz="900" dirty="0" err="1">
                <a:effectLst/>
                <a:ea typeface="Times New Roman" panose="02020603050405020304" pitchFamily="18" charset="0"/>
              </a:rPr>
              <a:t>injekční</a:t>
            </a:r>
            <a:r>
              <a:rPr lang="fr-LU" sz="900" dirty="0">
                <a:effectLst/>
                <a:ea typeface="Times New Roman" panose="02020603050405020304" pitchFamily="18" charset="0"/>
              </a:rPr>
              <a:t> </a:t>
            </a:r>
            <a:r>
              <a:rPr lang="fr-LU" sz="900" dirty="0" err="1">
                <a:effectLst/>
                <a:ea typeface="Times New Roman" panose="02020603050405020304" pitchFamily="18" charset="0"/>
              </a:rPr>
              <a:t>roztok</a:t>
            </a:r>
            <a:r>
              <a:rPr lang="fr-LU" sz="900" dirty="0">
                <a:effectLst/>
                <a:ea typeface="Times New Roman" panose="02020603050405020304" pitchFamily="18" charset="0"/>
              </a:rPr>
              <a:t>. </a:t>
            </a:r>
            <a:r>
              <a:rPr lang="fr-LU" sz="900" dirty="0" err="1">
                <a:effectLst/>
                <a:ea typeface="Times New Roman" panose="02020603050405020304" pitchFamily="18" charset="0"/>
              </a:rPr>
              <a:t>Velikost</a:t>
            </a:r>
            <a:r>
              <a:rPr lang="fr-LU" sz="900" dirty="0">
                <a:effectLst/>
                <a:ea typeface="Times New Roman" panose="02020603050405020304" pitchFamily="18" charset="0"/>
              </a:rPr>
              <a:t> </a:t>
            </a:r>
            <a:r>
              <a:rPr lang="fr-LU" sz="900" dirty="0" err="1">
                <a:effectLst/>
                <a:ea typeface="Times New Roman" panose="02020603050405020304" pitchFamily="18" charset="0"/>
              </a:rPr>
              <a:t>balení</a:t>
            </a:r>
            <a:r>
              <a:rPr lang="fr-LU" sz="900" dirty="0">
                <a:effectLst/>
                <a:ea typeface="Times New Roman" panose="02020603050405020304" pitchFamily="18" charset="0"/>
              </a:rPr>
              <a:t>: 1 </a:t>
            </a:r>
            <a:r>
              <a:rPr lang="fr-LU" sz="900" dirty="0" err="1">
                <a:effectLst/>
                <a:ea typeface="Times New Roman" panose="02020603050405020304" pitchFamily="18" charset="0"/>
              </a:rPr>
              <a:t>injekční</a:t>
            </a:r>
            <a:r>
              <a:rPr lang="fr-LU" sz="900" dirty="0">
                <a:effectLst/>
                <a:ea typeface="Times New Roman" panose="02020603050405020304" pitchFamily="18" charset="0"/>
              </a:rPr>
              <a:t> </a:t>
            </a:r>
            <a:r>
              <a:rPr lang="fr-LU" sz="900" dirty="0" err="1">
                <a:effectLst/>
                <a:ea typeface="Times New Roman" panose="02020603050405020304" pitchFamily="18" charset="0"/>
              </a:rPr>
              <a:t>lahvička</a:t>
            </a:r>
            <a:r>
              <a:rPr lang="fr-LU" sz="900" dirty="0">
                <a:effectLst/>
                <a:ea typeface="Times New Roman" panose="02020603050405020304" pitchFamily="18" charset="0"/>
              </a:rPr>
              <a:t>. </a:t>
            </a:r>
            <a:r>
              <a:rPr lang="fr-LU" sz="900" dirty="0" err="1">
                <a:effectLst/>
                <a:ea typeface="Times New Roman" panose="02020603050405020304" pitchFamily="18" charset="0"/>
              </a:rPr>
              <a:t>Nucala</a:t>
            </a:r>
            <a:r>
              <a:rPr lang="fr-LU" sz="900" dirty="0">
                <a:effectLst/>
                <a:ea typeface="Times New Roman" panose="02020603050405020304" pitchFamily="18" charset="0"/>
              </a:rPr>
              <a:t> 100 mg </a:t>
            </a:r>
            <a:r>
              <a:rPr lang="fr-LU" sz="900" dirty="0" err="1">
                <a:effectLst/>
                <a:ea typeface="Times New Roman" panose="02020603050405020304" pitchFamily="18" charset="0"/>
              </a:rPr>
              <a:t>injekční</a:t>
            </a:r>
            <a:r>
              <a:rPr lang="fr-LU" sz="900" dirty="0">
                <a:effectLst/>
                <a:ea typeface="Times New Roman" panose="02020603050405020304" pitchFamily="18" charset="0"/>
              </a:rPr>
              <a:t> </a:t>
            </a:r>
            <a:r>
              <a:rPr lang="fr-LU" sz="900" dirty="0" err="1">
                <a:effectLst/>
                <a:ea typeface="Times New Roman" panose="02020603050405020304" pitchFamily="18" charset="0"/>
              </a:rPr>
              <a:t>roztok</a:t>
            </a:r>
            <a:r>
              <a:rPr lang="fr-LU" sz="900" dirty="0">
                <a:effectLst/>
                <a:ea typeface="Times New Roman" panose="02020603050405020304" pitchFamily="18" charset="0"/>
              </a:rPr>
              <a:t> v </a:t>
            </a:r>
            <a:r>
              <a:rPr lang="fr-LU" sz="900" dirty="0" err="1">
                <a:effectLst/>
                <a:ea typeface="Times New Roman" panose="02020603050405020304" pitchFamily="18" charset="0"/>
              </a:rPr>
              <a:t>předplněném</a:t>
            </a:r>
            <a:r>
              <a:rPr lang="fr-LU" sz="900" dirty="0">
                <a:effectLst/>
                <a:ea typeface="Times New Roman" panose="02020603050405020304" pitchFamily="18" charset="0"/>
              </a:rPr>
              <a:t> </a:t>
            </a:r>
            <a:r>
              <a:rPr lang="fr-LU" sz="900" dirty="0" err="1">
                <a:effectLst/>
                <a:ea typeface="Times New Roman" panose="02020603050405020304" pitchFamily="18" charset="0"/>
              </a:rPr>
              <a:t>peru</a:t>
            </a:r>
            <a:r>
              <a:rPr lang="fr-LU" sz="900" dirty="0">
                <a:effectLst/>
                <a:ea typeface="Times New Roman" panose="02020603050405020304" pitchFamily="18" charset="0"/>
              </a:rPr>
              <a:t>, v </a:t>
            </a:r>
            <a:r>
              <a:rPr lang="fr-LU" sz="900" dirty="0" err="1">
                <a:effectLst/>
                <a:ea typeface="Times New Roman" panose="02020603050405020304" pitchFamily="18" charset="0"/>
              </a:rPr>
              <a:t>předplněné</a:t>
            </a:r>
            <a:r>
              <a:rPr lang="fr-LU" sz="900" dirty="0">
                <a:effectLst/>
                <a:ea typeface="Times New Roman" panose="02020603050405020304" pitchFamily="18" charset="0"/>
              </a:rPr>
              <a:t> </a:t>
            </a:r>
            <a:r>
              <a:rPr lang="fr-LU" sz="900" dirty="0" err="1">
                <a:effectLst/>
                <a:ea typeface="Times New Roman" panose="02020603050405020304" pitchFamily="18" charset="0"/>
              </a:rPr>
              <a:t>injekční</a:t>
            </a:r>
            <a:r>
              <a:rPr lang="fr-LU" sz="900" dirty="0">
                <a:effectLst/>
                <a:ea typeface="Times New Roman" panose="02020603050405020304" pitchFamily="18" charset="0"/>
              </a:rPr>
              <a:t> </a:t>
            </a:r>
            <a:r>
              <a:rPr lang="fr-LU" sz="900" dirty="0" err="1">
                <a:effectLst/>
                <a:ea typeface="Times New Roman" panose="02020603050405020304" pitchFamily="18" charset="0"/>
              </a:rPr>
              <a:t>stříkačce</a:t>
            </a:r>
            <a:r>
              <a:rPr lang="fr-LU" sz="900" dirty="0">
                <a:effectLst/>
                <a:ea typeface="Times New Roman" panose="02020603050405020304" pitchFamily="18" charset="0"/>
              </a:rPr>
              <a:t>. </a:t>
            </a:r>
            <a:r>
              <a:rPr lang="fr-LU" sz="900" dirty="0" err="1">
                <a:effectLst/>
                <a:ea typeface="Times New Roman" panose="02020603050405020304" pitchFamily="18" charset="0"/>
              </a:rPr>
              <a:t>Velikost</a:t>
            </a:r>
            <a:r>
              <a:rPr lang="fr-LU" sz="900" dirty="0">
                <a:effectLst/>
                <a:ea typeface="Times New Roman" panose="02020603050405020304" pitchFamily="18" charset="0"/>
              </a:rPr>
              <a:t> </a:t>
            </a:r>
            <a:r>
              <a:rPr lang="fr-LU" sz="900" dirty="0" err="1">
                <a:effectLst/>
                <a:ea typeface="Times New Roman" panose="02020603050405020304" pitchFamily="18" charset="0"/>
              </a:rPr>
              <a:t>balení</a:t>
            </a:r>
            <a:r>
              <a:rPr lang="fr-LU" sz="900" dirty="0">
                <a:effectLst/>
                <a:ea typeface="Times New Roman" panose="02020603050405020304" pitchFamily="18" charset="0"/>
              </a:rPr>
              <a:t>: 1 </a:t>
            </a:r>
            <a:r>
              <a:rPr lang="fr-LU" sz="900" dirty="0" err="1">
                <a:effectLst/>
                <a:ea typeface="Times New Roman" panose="02020603050405020304" pitchFamily="18" charset="0"/>
              </a:rPr>
              <a:t>předplněné</a:t>
            </a:r>
            <a:r>
              <a:rPr lang="fr-LU" sz="900" dirty="0">
                <a:effectLst/>
                <a:ea typeface="Times New Roman" panose="02020603050405020304" pitchFamily="18" charset="0"/>
              </a:rPr>
              <a:t> </a:t>
            </a:r>
            <a:r>
              <a:rPr lang="fr-LU" sz="900" dirty="0" err="1">
                <a:effectLst/>
                <a:ea typeface="Times New Roman" panose="02020603050405020304" pitchFamily="18" charset="0"/>
              </a:rPr>
              <a:t>pero</a:t>
            </a:r>
            <a:r>
              <a:rPr lang="fr-LU" sz="900" dirty="0">
                <a:effectLst/>
                <a:ea typeface="Times New Roman" panose="02020603050405020304" pitchFamily="18" charset="0"/>
              </a:rPr>
              <a:t> </a:t>
            </a:r>
            <a:r>
              <a:rPr lang="fr-LU" sz="900" dirty="0" err="1">
                <a:effectLst/>
                <a:ea typeface="Times New Roman" panose="02020603050405020304" pitchFamily="18" charset="0"/>
              </a:rPr>
              <a:t>či</a:t>
            </a:r>
            <a:r>
              <a:rPr lang="fr-LU" sz="900" dirty="0">
                <a:effectLst/>
                <a:ea typeface="Times New Roman" panose="02020603050405020304" pitchFamily="18" charset="0"/>
              </a:rPr>
              <a:t> </a:t>
            </a:r>
            <a:r>
              <a:rPr lang="fr-LU" sz="900" dirty="0" err="1">
                <a:effectLst/>
                <a:ea typeface="Times New Roman" panose="02020603050405020304" pitchFamily="18" charset="0"/>
              </a:rPr>
              <a:t>stříkačka</a:t>
            </a:r>
            <a:r>
              <a:rPr lang="fr-LU" sz="900" dirty="0">
                <a:effectLst/>
                <a:ea typeface="Times New Roman" panose="02020603050405020304" pitchFamily="18" charset="0"/>
              </a:rPr>
              <a:t>*. </a:t>
            </a:r>
            <a:r>
              <a:rPr lang="fr-LU" sz="900" b="1" dirty="0" err="1">
                <a:effectLst/>
                <a:ea typeface="Times New Roman" panose="02020603050405020304" pitchFamily="18" charset="0"/>
              </a:rPr>
              <a:t>Držitel</a:t>
            </a:r>
            <a:r>
              <a:rPr lang="fr-LU" sz="900" b="1" dirty="0">
                <a:effectLst/>
                <a:ea typeface="Times New Roman" panose="02020603050405020304" pitchFamily="18" charset="0"/>
              </a:rPr>
              <a:t> </a:t>
            </a:r>
            <a:r>
              <a:rPr lang="fr-LU" sz="900" b="1" dirty="0" err="1">
                <a:effectLst/>
                <a:ea typeface="Times New Roman" panose="02020603050405020304" pitchFamily="18" charset="0"/>
              </a:rPr>
              <a:t>rozhodnutí</a:t>
            </a:r>
            <a:r>
              <a:rPr lang="fr-LU" sz="900" b="1" dirty="0">
                <a:effectLst/>
                <a:ea typeface="Times New Roman" panose="02020603050405020304" pitchFamily="18" charset="0"/>
              </a:rPr>
              <a:t> o </a:t>
            </a:r>
            <a:r>
              <a:rPr lang="fr-LU" sz="900" b="1" dirty="0" err="1">
                <a:effectLst/>
                <a:ea typeface="Times New Roman" panose="02020603050405020304" pitchFamily="18" charset="0"/>
              </a:rPr>
              <a:t>registraci</a:t>
            </a:r>
            <a:r>
              <a:rPr lang="fr-LU" sz="900" b="1" dirty="0">
                <a:effectLst/>
                <a:ea typeface="Times New Roman" panose="02020603050405020304" pitchFamily="18" charset="0"/>
              </a:rPr>
              <a:t>: </a:t>
            </a:r>
            <a:r>
              <a:rPr lang="fr-LU" sz="900" dirty="0">
                <a:effectLst/>
                <a:ea typeface="Calibri" panose="020F0502020204030204" pitchFamily="34" charset="0"/>
              </a:rPr>
              <a:t>GlaxoSmithKline Trading Services Limited, 12 </a:t>
            </a:r>
            <a:r>
              <a:rPr lang="fr-LU" sz="900" dirty="0" err="1">
                <a:effectLst/>
                <a:ea typeface="Calibri" panose="020F0502020204030204" pitchFamily="34" charset="0"/>
              </a:rPr>
              <a:t>Riverwalk</a:t>
            </a:r>
            <a:r>
              <a:rPr lang="fr-LU" sz="900" dirty="0">
                <a:effectLst/>
                <a:ea typeface="Calibri" panose="020F0502020204030204" pitchFamily="34" charset="0"/>
              </a:rPr>
              <a:t>, </a:t>
            </a:r>
            <a:r>
              <a:rPr lang="fr-LU" sz="900" dirty="0" err="1">
                <a:effectLst/>
                <a:ea typeface="Calibri" panose="020F0502020204030204" pitchFamily="34" charset="0"/>
              </a:rPr>
              <a:t>Citywest</a:t>
            </a:r>
            <a:r>
              <a:rPr lang="fr-LU" sz="900" dirty="0">
                <a:effectLst/>
                <a:ea typeface="Calibri" panose="020F0502020204030204" pitchFamily="34" charset="0"/>
              </a:rPr>
              <a:t> Business Campus, Dublin 24, </a:t>
            </a:r>
            <a:r>
              <a:rPr lang="fr-LU" sz="900" dirty="0" err="1">
                <a:effectLst/>
                <a:ea typeface="Calibri" panose="020F0502020204030204" pitchFamily="34" charset="0"/>
              </a:rPr>
              <a:t>Irsko</a:t>
            </a:r>
            <a:r>
              <a:rPr lang="fr-LU" sz="900" dirty="0">
                <a:effectLst/>
                <a:ea typeface="Calibri" panose="020F0502020204030204" pitchFamily="34" charset="0"/>
              </a:rPr>
              <a:t>. </a:t>
            </a:r>
            <a:r>
              <a:rPr lang="fr-LU" sz="900" b="1" dirty="0" err="1">
                <a:effectLst/>
                <a:ea typeface="Times New Roman" panose="02020603050405020304" pitchFamily="18" charset="0"/>
              </a:rPr>
              <a:t>Registrační</a:t>
            </a:r>
            <a:r>
              <a:rPr lang="fr-LU" sz="900" b="1" dirty="0">
                <a:effectLst/>
                <a:ea typeface="Times New Roman" panose="02020603050405020304" pitchFamily="18" charset="0"/>
              </a:rPr>
              <a:t> </a:t>
            </a:r>
            <a:r>
              <a:rPr lang="fr-LU" sz="900" b="1" dirty="0" err="1">
                <a:effectLst/>
                <a:ea typeface="Times New Roman" panose="02020603050405020304" pitchFamily="18" charset="0"/>
              </a:rPr>
              <a:t>čísla</a:t>
            </a:r>
            <a:r>
              <a:rPr lang="fr-LU" sz="900" b="1" dirty="0">
                <a:effectLst/>
                <a:ea typeface="Times New Roman" panose="02020603050405020304" pitchFamily="18" charset="0"/>
              </a:rPr>
              <a:t>: </a:t>
            </a:r>
            <a:r>
              <a:rPr lang="fr-LU" sz="900" dirty="0">
                <a:effectLst/>
                <a:ea typeface="Times New Roman" panose="02020603050405020304" pitchFamily="18" charset="0"/>
              </a:rPr>
              <a:t>EU/1/15/1043/001, EU/1/15/1043/002, EU/1/15/1043/003, EU/1/15/1043/004, EU/1/15/1043/005, EU/1/15/1043/006, EU/1/15/1043/009, EU/1/15/1043/010.  </a:t>
            </a:r>
            <a:r>
              <a:rPr lang="fr-LU" sz="900" b="1" dirty="0" err="1">
                <a:effectLst/>
                <a:ea typeface="Times New Roman" panose="02020603050405020304" pitchFamily="18" charset="0"/>
              </a:rPr>
              <a:t>Datum</a:t>
            </a:r>
            <a:r>
              <a:rPr lang="fr-LU" sz="900" b="1" dirty="0">
                <a:effectLst/>
                <a:ea typeface="Times New Roman" panose="02020603050405020304" pitchFamily="18" charset="0"/>
              </a:rPr>
              <a:t> </a:t>
            </a:r>
            <a:r>
              <a:rPr lang="fr-LU" sz="900" b="1" dirty="0" err="1">
                <a:effectLst/>
                <a:ea typeface="Times New Roman" panose="02020603050405020304" pitchFamily="18" charset="0"/>
              </a:rPr>
              <a:t>registrace</a:t>
            </a:r>
            <a:r>
              <a:rPr lang="fr-LU" sz="900" b="1" dirty="0">
                <a:effectLst/>
                <a:ea typeface="Times New Roman" panose="02020603050405020304" pitchFamily="18" charset="0"/>
              </a:rPr>
              <a:t>:</a:t>
            </a:r>
            <a:r>
              <a:rPr lang="fr-LU" sz="900" dirty="0">
                <a:effectLst/>
                <a:ea typeface="Times New Roman" panose="02020603050405020304" pitchFamily="18" charset="0"/>
              </a:rPr>
              <a:t> 2. 12. 2015. </a:t>
            </a:r>
            <a:r>
              <a:rPr lang="fr-LU" sz="900" b="1" dirty="0" err="1">
                <a:effectLst/>
                <a:ea typeface="Times New Roman" panose="02020603050405020304" pitchFamily="18" charset="0"/>
              </a:rPr>
              <a:t>Datum</a:t>
            </a:r>
            <a:r>
              <a:rPr lang="fr-LU" sz="900" b="1" dirty="0">
                <a:effectLst/>
                <a:ea typeface="Times New Roman" panose="02020603050405020304" pitchFamily="18" charset="0"/>
              </a:rPr>
              <a:t> </a:t>
            </a:r>
            <a:r>
              <a:rPr lang="fr-LU" sz="900" b="1" dirty="0" err="1">
                <a:effectLst/>
                <a:ea typeface="Times New Roman" panose="02020603050405020304" pitchFamily="18" charset="0"/>
              </a:rPr>
              <a:t>revize</a:t>
            </a:r>
            <a:r>
              <a:rPr lang="fr-LU" sz="900" b="1" dirty="0">
                <a:effectLst/>
                <a:ea typeface="Times New Roman" panose="02020603050405020304" pitchFamily="18" charset="0"/>
              </a:rPr>
              <a:t> </a:t>
            </a:r>
            <a:r>
              <a:rPr lang="fr-LU" sz="900" b="1" dirty="0" err="1">
                <a:effectLst/>
                <a:ea typeface="Times New Roman" panose="02020603050405020304" pitchFamily="18" charset="0"/>
              </a:rPr>
              <a:t>textu</a:t>
            </a:r>
            <a:r>
              <a:rPr lang="fr-LU" sz="900" b="1" dirty="0">
                <a:effectLst/>
                <a:ea typeface="Times New Roman" panose="02020603050405020304" pitchFamily="18" charset="0"/>
              </a:rPr>
              <a:t>: </a:t>
            </a:r>
            <a:r>
              <a:rPr lang="fr-LU" sz="900" dirty="0" err="1">
                <a:effectLst/>
                <a:ea typeface="Times New Roman" panose="02020603050405020304" pitchFamily="18" charset="0"/>
              </a:rPr>
              <a:t>duben</a:t>
            </a:r>
            <a:r>
              <a:rPr lang="fr-LU" sz="900" dirty="0">
                <a:effectLst/>
                <a:ea typeface="Times New Roman" panose="02020603050405020304" pitchFamily="18" charset="0"/>
              </a:rPr>
              <a:t> 2022</a:t>
            </a:r>
            <a:r>
              <a:rPr lang="fr-LU" sz="900" b="1" dirty="0">
                <a:effectLst/>
                <a:ea typeface="Times New Roman" panose="02020603050405020304" pitchFamily="18" charset="0"/>
              </a:rPr>
              <a:t>.</a:t>
            </a:r>
            <a:r>
              <a:rPr lang="fr-LU" sz="900" dirty="0">
                <a:effectLst/>
                <a:ea typeface="Times New Roman" panose="02020603050405020304" pitchFamily="18" charset="0"/>
              </a:rPr>
              <a:t> </a:t>
            </a:r>
            <a:r>
              <a:rPr lang="fr-LU" sz="900" dirty="0" err="1">
                <a:effectLst/>
                <a:ea typeface="Times New Roman" panose="02020603050405020304" pitchFamily="18" charset="0"/>
              </a:rPr>
              <a:t>Výdej</a:t>
            </a:r>
            <a:r>
              <a:rPr lang="fr-LU" sz="900" dirty="0">
                <a:effectLst/>
                <a:ea typeface="Times New Roman" panose="02020603050405020304" pitchFamily="18" charset="0"/>
              </a:rPr>
              <a:t> </a:t>
            </a:r>
            <a:r>
              <a:rPr lang="fr-LU" sz="900" dirty="0" err="1">
                <a:effectLst/>
                <a:ea typeface="Times New Roman" panose="02020603050405020304" pitchFamily="18" charset="0"/>
              </a:rPr>
              <a:t>léčivého</a:t>
            </a:r>
            <a:r>
              <a:rPr lang="fr-LU" sz="900" dirty="0">
                <a:effectLst/>
                <a:ea typeface="Times New Roman" panose="02020603050405020304" pitchFamily="18" charset="0"/>
              </a:rPr>
              <a:t> </a:t>
            </a:r>
            <a:r>
              <a:rPr lang="fr-LU" sz="900" dirty="0" err="1">
                <a:effectLst/>
                <a:ea typeface="Times New Roman" panose="02020603050405020304" pitchFamily="18" charset="0"/>
              </a:rPr>
              <a:t>přípravku</a:t>
            </a:r>
            <a:r>
              <a:rPr lang="fr-LU" sz="900" dirty="0">
                <a:effectLst/>
                <a:ea typeface="Times New Roman" panose="02020603050405020304" pitchFamily="18" charset="0"/>
              </a:rPr>
              <a:t> je </a:t>
            </a:r>
            <a:r>
              <a:rPr lang="fr-LU" sz="900" dirty="0" err="1">
                <a:effectLst/>
                <a:ea typeface="Times New Roman" panose="02020603050405020304" pitchFamily="18" charset="0"/>
              </a:rPr>
              <a:t>vázán</a:t>
            </a:r>
            <a:r>
              <a:rPr lang="fr-LU" sz="900" dirty="0">
                <a:effectLst/>
                <a:ea typeface="Times New Roman" panose="02020603050405020304" pitchFamily="18" charset="0"/>
              </a:rPr>
              <a:t> na </a:t>
            </a:r>
            <a:r>
              <a:rPr lang="fr-LU" sz="900" dirty="0" err="1">
                <a:effectLst/>
                <a:ea typeface="Times New Roman" panose="02020603050405020304" pitchFamily="18" charset="0"/>
              </a:rPr>
              <a:t>lékařský</a:t>
            </a:r>
            <a:r>
              <a:rPr lang="fr-LU" sz="900" dirty="0">
                <a:effectLst/>
                <a:ea typeface="Times New Roman" panose="02020603050405020304" pitchFamily="18" charset="0"/>
              </a:rPr>
              <a:t> </a:t>
            </a:r>
            <a:r>
              <a:rPr lang="fr-LU" sz="900" dirty="0" err="1">
                <a:effectLst/>
                <a:ea typeface="Times New Roman" panose="02020603050405020304" pitchFamily="18" charset="0"/>
              </a:rPr>
              <a:t>předpis</a:t>
            </a:r>
            <a:r>
              <a:rPr lang="fr-LU" sz="900" dirty="0">
                <a:effectLst/>
                <a:ea typeface="Times New Roman" panose="02020603050405020304" pitchFamily="18" charset="0"/>
              </a:rPr>
              <a:t>. </a:t>
            </a:r>
            <a:r>
              <a:rPr lang="fr-LU" sz="900" dirty="0" err="1">
                <a:effectLst/>
                <a:ea typeface="Times New Roman" panose="02020603050405020304" pitchFamily="18" charset="0"/>
              </a:rPr>
              <a:t>Léčivý</a:t>
            </a:r>
            <a:r>
              <a:rPr lang="fr-LU" sz="900" dirty="0">
                <a:effectLst/>
                <a:ea typeface="Times New Roman" panose="02020603050405020304" pitchFamily="18" charset="0"/>
              </a:rPr>
              <a:t> </a:t>
            </a:r>
            <a:r>
              <a:rPr lang="fr-LU" sz="900" dirty="0" err="1">
                <a:effectLst/>
                <a:ea typeface="Times New Roman" panose="02020603050405020304" pitchFamily="18" charset="0"/>
              </a:rPr>
              <a:t>přípravek</a:t>
            </a:r>
            <a:r>
              <a:rPr lang="fr-LU" sz="900" dirty="0">
                <a:effectLst/>
                <a:ea typeface="Times New Roman" panose="02020603050405020304" pitchFamily="18" charset="0"/>
              </a:rPr>
              <a:t> je </a:t>
            </a:r>
            <a:r>
              <a:rPr lang="fr-LU" sz="900" dirty="0" err="1">
                <a:effectLst/>
                <a:ea typeface="Times New Roman" panose="02020603050405020304" pitchFamily="18" charset="0"/>
              </a:rPr>
              <a:t>hrazen</a:t>
            </a:r>
            <a:r>
              <a:rPr lang="fr-LU" sz="900" dirty="0">
                <a:effectLst/>
                <a:ea typeface="Times New Roman" panose="02020603050405020304" pitchFamily="18" charset="0"/>
              </a:rPr>
              <a:t> z </a:t>
            </a:r>
            <a:r>
              <a:rPr lang="fr-LU" sz="900" dirty="0" err="1">
                <a:effectLst/>
                <a:ea typeface="Times New Roman" panose="02020603050405020304" pitchFamily="18" charset="0"/>
              </a:rPr>
              <a:t>prostředků</a:t>
            </a:r>
            <a:r>
              <a:rPr lang="fr-LU" sz="900" dirty="0">
                <a:effectLst/>
                <a:ea typeface="Times New Roman" panose="02020603050405020304" pitchFamily="18" charset="0"/>
              </a:rPr>
              <a:t> </a:t>
            </a:r>
            <a:r>
              <a:rPr lang="fr-LU" sz="900" dirty="0" err="1">
                <a:effectLst/>
                <a:ea typeface="Times New Roman" panose="02020603050405020304" pitchFamily="18" charset="0"/>
              </a:rPr>
              <a:t>zdravotního</a:t>
            </a:r>
            <a:r>
              <a:rPr lang="fr-LU" sz="900" dirty="0">
                <a:effectLst/>
                <a:ea typeface="Times New Roman" panose="02020603050405020304" pitchFamily="18" charset="0"/>
              </a:rPr>
              <a:t> </a:t>
            </a:r>
            <a:r>
              <a:rPr lang="fr-LU" sz="900" dirty="0" err="1">
                <a:effectLst/>
                <a:ea typeface="Times New Roman" panose="02020603050405020304" pitchFamily="18" charset="0"/>
              </a:rPr>
              <a:t>pojištění</a:t>
            </a:r>
            <a:r>
              <a:rPr lang="fr-LU" sz="900" dirty="0">
                <a:effectLst/>
                <a:ea typeface="Times New Roman" panose="02020603050405020304" pitchFamily="18" charset="0"/>
              </a:rPr>
              <a:t> v </a:t>
            </a:r>
            <a:r>
              <a:rPr lang="fr-LU" sz="900" dirty="0" err="1">
                <a:effectLst/>
                <a:ea typeface="Times New Roman" panose="02020603050405020304" pitchFamily="18" charset="0"/>
              </a:rPr>
              <a:t>indikaci</a:t>
            </a:r>
            <a:r>
              <a:rPr lang="fr-LU" sz="900" dirty="0">
                <a:effectLst/>
                <a:ea typeface="Times New Roman" panose="02020603050405020304" pitchFamily="18" charset="0"/>
              </a:rPr>
              <a:t> </a:t>
            </a:r>
            <a:r>
              <a:rPr lang="fr-LU" sz="900" dirty="0" err="1">
                <a:effectLst/>
                <a:ea typeface="Times New Roman" panose="02020603050405020304" pitchFamily="18" charset="0"/>
              </a:rPr>
              <a:t>léčba</a:t>
            </a:r>
            <a:r>
              <a:rPr lang="fr-LU" sz="900" dirty="0">
                <a:effectLst/>
                <a:ea typeface="Times New Roman" panose="02020603050405020304" pitchFamily="18" charset="0"/>
              </a:rPr>
              <a:t> </a:t>
            </a:r>
            <a:r>
              <a:rPr lang="fr-LU" sz="900" dirty="0" err="1">
                <a:effectLst/>
                <a:ea typeface="Times New Roman" panose="02020603050405020304" pitchFamily="18" charset="0"/>
              </a:rPr>
              <a:t>těžkého</a:t>
            </a:r>
            <a:r>
              <a:rPr lang="fr-LU" sz="900" dirty="0">
                <a:effectLst/>
                <a:ea typeface="Times New Roman" panose="02020603050405020304" pitchFamily="18" charset="0"/>
              </a:rPr>
              <a:t> </a:t>
            </a:r>
            <a:r>
              <a:rPr lang="fr-LU" sz="900" dirty="0" err="1">
                <a:effectLst/>
                <a:ea typeface="Times New Roman" panose="02020603050405020304" pitchFamily="18" charset="0"/>
              </a:rPr>
              <a:t>refrakterního</a:t>
            </a:r>
            <a:r>
              <a:rPr lang="fr-LU" sz="900" dirty="0">
                <a:effectLst/>
                <a:ea typeface="Times New Roman" panose="02020603050405020304" pitchFamily="18" charset="0"/>
              </a:rPr>
              <a:t> </a:t>
            </a:r>
            <a:r>
              <a:rPr lang="fr-LU" sz="900" dirty="0" err="1">
                <a:effectLst/>
                <a:ea typeface="Times New Roman" panose="02020603050405020304" pitchFamily="18" charset="0"/>
              </a:rPr>
              <a:t>eosinofilního</a:t>
            </a:r>
            <a:r>
              <a:rPr lang="fr-LU" sz="900" dirty="0">
                <a:effectLst/>
                <a:ea typeface="Times New Roman" panose="02020603050405020304" pitchFamily="18" charset="0"/>
              </a:rPr>
              <a:t> </a:t>
            </a:r>
            <a:r>
              <a:rPr lang="fr-LU" sz="900" dirty="0" err="1">
                <a:effectLst/>
                <a:ea typeface="Times New Roman" panose="02020603050405020304" pitchFamily="18" charset="0"/>
              </a:rPr>
              <a:t>astmatu</a:t>
            </a:r>
            <a:r>
              <a:rPr lang="fr-LU" sz="900" dirty="0">
                <a:effectLst/>
                <a:ea typeface="Times New Roman" panose="02020603050405020304" pitchFamily="18" charset="0"/>
              </a:rPr>
              <a:t> u </a:t>
            </a:r>
            <a:r>
              <a:rPr lang="fr-LU" sz="900" dirty="0" err="1">
                <a:effectLst/>
                <a:ea typeface="Times New Roman" panose="02020603050405020304" pitchFamily="18" charset="0"/>
              </a:rPr>
              <a:t>dospělých</a:t>
            </a:r>
            <a:r>
              <a:rPr lang="fr-LU" sz="900" dirty="0">
                <a:effectLst/>
                <a:ea typeface="Times New Roman" panose="02020603050405020304" pitchFamily="18" charset="0"/>
              </a:rPr>
              <a:t> </a:t>
            </a:r>
            <a:r>
              <a:rPr lang="fr-LU" sz="900" dirty="0" err="1">
                <a:effectLst/>
                <a:ea typeface="Times New Roman" panose="02020603050405020304" pitchFamily="18" charset="0"/>
              </a:rPr>
              <a:t>pacientů</a:t>
            </a:r>
            <a:r>
              <a:rPr lang="fr-LU" sz="900" dirty="0">
                <a:effectLst/>
                <a:ea typeface="Times New Roman" panose="02020603050405020304" pitchFamily="18" charset="0"/>
              </a:rPr>
              <a:t>. </a:t>
            </a:r>
            <a:r>
              <a:rPr lang="fr-LU" sz="900" dirty="0" err="1">
                <a:effectLst/>
                <a:ea typeface="Times New Roman" panose="02020603050405020304" pitchFamily="18" charset="0"/>
              </a:rPr>
              <a:t>Před</a:t>
            </a:r>
            <a:r>
              <a:rPr lang="fr-LU" sz="900" dirty="0">
                <a:effectLst/>
                <a:ea typeface="Times New Roman" panose="02020603050405020304" pitchFamily="18" charset="0"/>
              </a:rPr>
              <a:t> </a:t>
            </a:r>
            <a:r>
              <a:rPr lang="fr-LU" sz="900" dirty="0" err="1">
                <a:effectLst/>
                <a:ea typeface="Times New Roman" panose="02020603050405020304" pitchFamily="18" charset="0"/>
              </a:rPr>
              <a:t>předepsáním</a:t>
            </a:r>
            <a:r>
              <a:rPr lang="fr-LU" sz="900" dirty="0">
                <a:effectLst/>
                <a:ea typeface="Times New Roman" panose="02020603050405020304" pitchFamily="18" charset="0"/>
              </a:rPr>
              <a:t> </a:t>
            </a:r>
            <a:r>
              <a:rPr lang="fr-LU" sz="900" dirty="0" err="1">
                <a:effectLst/>
                <a:ea typeface="Times New Roman" panose="02020603050405020304" pitchFamily="18" charset="0"/>
              </a:rPr>
              <a:t>léku</a:t>
            </a:r>
            <a:r>
              <a:rPr lang="fr-LU" sz="900" dirty="0">
                <a:effectLst/>
                <a:ea typeface="Times New Roman" panose="02020603050405020304" pitchFamily="18" charset="0"/>
              </a:rPr>
              <a:t> se, </a:t>
            </a:r>
            <a:r>
              <a:rPr lang="fr-LU" sz="900" dirty="0" err="1">
                <a:effectLst/>
                <a:ea typeface="Times New Roman" panose="02020603050405020304" pitchFamily="18" charset="0"/>
              </a:rPr>
              <a:t>prosím</a:t>
            </a:r>
            <a:r>
              <a:rPr lang="fr-LU" sz="900" dirty="0">
                <a:effectLst/>
                <a:ea typeface="Times New Roman" panose="02020603050405020304" pitchFamily="18" charset="0"/>
              </a:rPr>
              <a:t>, </a:t>
            </a:r>
            <a:r>
              <a:rPr lang="fr-LU" sz="900" dirty="0" err="1">
                <a:effectLst/>
                <a:ea typeface="Times New Roman" panose="02020603050405020304" pitchFamily="18" charset="0"/>
              </a:rPr>
              <a:t>seznamte</a:t>
            </a:r>
            <a:r>
              <a:rPr lang="fr-LU" sz="900" dirty="0">
                <a:effectLst/>
                <a:ea typeface="Times New Roman" panose="02020603050405020304" pitchFamily="18" charset="0"/>
              </a:rPr>
              <a:t> s </a:t>
            </a:r>
            <a:r>
              <a:rPr lang="fr-LU" sz="900" dirty="0" err="1">
                <a:effectLst/>
                <a:ea typeface="Times New Roman" panose="02020603050405020304" pitchFamily="18" charset="0"/>
              </a:rPr>
              <a:t>úplnou</a:t>
            </a:r>
            <a:r>
              <a:rPr lang="fr-LU" sz="900" dirty="0">
                <a:effectLst/>
                <a:ea typeface="Times New Roman" panose="02020603050405020304" pitchFamily="18" charset="0"/>
              </a:rPr>
              <a:t> </a:t>
            </a:r>
            <a:r>
              <a:rPr lang="fr-LU" sz="900" dirty="0" err="1">
                <a:effectLst/>
                <a:ea typeface="Times New Roman" panose="02020603050405020304" pitchFamily="18" charset="0"/>
              </a:rPr>
              <a:t>informací</a:t>
            </a:r>
            <a:r>
              <a:rPr lang="fr-LU" sz="900" dirty="0">
                <a:effectLst/>
                <a:ea typeface="Times New Roman" panose="02020603050405020304" pitchFamily="18" charset="0"/>
              </a:rPr>
              <a:t> o </a:t>
            </a:r>
            <a:r>
              <a:rPr lang="fr-LU" sz="900" dirty="0" err="1">
                <a:solidFill>
                  <a:srgbClr val="000000"/>
                </a:solidFill>
                <a:effectLst/>
                <a:ea typeface="Times New Roman" panose="02020603050405020304" pitchFamily="18" charset="0"/>
              </a:rPr>
              <a:t>přípravku</a:t>
            </a:r>
            <a:r>
              <a:rPr lang="fr-LU" sz="900" dirty="0">
                <a:solidFill>
                  <a:srgbClr val="000000"/>
                </a:solidFill>
                <a:effectLst/>
                <a:ea typeface="Times New Roman" panose="02020603050405020304" pitchFamily="18" charset="0"/>
              </a:rPr>
              <a:t>, </a:t>
            </a:r>
            <a:r>
              <a:rPr lang="fr-LU" sz="900" dirty="0" err="1">
                <a:solidFill>
                  <a:srgbClr val="000000"/>
                </a:solidFill>
                <a:effectLst/>
                <a:ea typeface="Times New Roman" panose="02020603050405020304" pitchFamily="18" charset="0"/>
              </a:rPr>
              <a:t>kterou</a:t>
            </a:r>
            <a:r>
              <a:rPr lang="fr-LU" sz="900" dirty="0">
                <a:solidFill>
                  <a:srgbClr val="000000"/>
                </a:solidFill>
                <a:effectLst/>
                <a:ea typeface="Times New Roman" panose="02020603050405020304" pitchFamily="18" charset="0"/>
              </a:rPr>
              <a:t> </a:t>
            </a:r>
            <a:r>
              <a:rPr lang="fr-LU" sz="900" dirty="0" err="1">
                <a:solidFill>
                  <a:srgbClr val="000000"/>
                </a:solidFill>
                <a:effectLst/>
                <a:ea typeface="Times New Roman" panose="02020603050405020304" pitchFamily="18" charset="0"/>
              </a:rPr>
              <a:t>najdete</a:t>
            </a:r>
            <a:r>
              <a:rPr lang="fr-LU" sz="900" dirty="0">
                <a:solidFill>
                  <a:srgbClr val="000000"/>
                </a:solidFill>
                <a:effectLst/>
                <a:ea typeface="Times New Roman" panose="02020603050405020304" pitchFamily="18" charset="0"/>
              </a:rPr>
              <a:t> v </a:t>
            </a:r>
            <a:r>
              <a:rPr lang="fr-LU" sz="900" dirty="0" err="1">
                <a:solidFill>
                  <a:srgbClr val="000000"/>
                </a:solidFill>
                <a:effectLst/>
                <a:ea typeface="Times New Roman" panose="02020603050405020304" pitchFamily="18" charset="0"/>
              </a:rPr>
              <a:t>Souhrnu</a:t>
            </a:r>
            <a:r>
              <a:rPr lang="fr-LU" sz="900" dirty="0">
                <a:solidFill>
                  <a:srgbClr val="000000"/>
                </a:solidFill>
                <a:effectLst/>
                <a:ea typeface="Times New Roman" panose="02020603050405020304" pitchFamily="18" charset="0"/>
              </a:rPr>
              <a:t> </a:t>
            </a:r>
            <a:r>
              <a:rPr lang="fr-LU" sz="900" dirty="0" err="1">
                <a:solidFill>
                  <a:srgbClr val="000000"/>
                </a:solidFill>
                <a:effectLst/>
                <a:ea typeface="Times New Roman" panose="02020603050405020304" pitchFamily="18" charset="0"/>
              </a:rPr>
              <a:t>údajů</a:t>
            </a:r>
            <a:r>
              <a:rPr lang="fr-LU" sz="900" dirty="0">
                <a:solidFill>
                  <a:srgbClr val="000000"/>
                </a:solidFill>
                <a:effectLst/>
                <a:ea typeface="Times New Roman" panose="02020603050405020304" pitchFamily="18" charset="0"/>
              </a:rPr>
              <a:t> o </a:t>
            </a:r>
            <a:r>
              <a:rPr lang="fr-LU" sz="900" dirty="0" err="1">
                <a:solidFill>
                  <a:srgbClr val="000000"/>
                </a:solidFill>
                <a:effectLst/>
                <a:ea typeface="Times New Roman" panose="02020603050405020304" pitchFamily="18" charset="0"/>
              </a:rPr>
              <a:t>přípravku</a:t>
            </a:r>
            <a:r>
              <a:rPr lang="fr-LU" sz="900" dirty="0">
                <a:solidFill>
                  <a:srgbClr val="000000"/>
                </a:solidFill>
                <a:effectLst/>
                <a:ea typeface="Times New Roman" panose="02020603050405020304" pitchFamily="18" charset="0"/>
              </a:rPr>
              <a:t> (SPC) na </a:t>
            </a:r>
            <a:r>
              <a:rPr lang="fr-LU" sz="900" u="none" strike="noStrike" dirty="0">
                <a:solidFill>
                  <a:srgbClr val="000000"/>
                </a:solidFill>
                <a:effectLst/>
                <a:ea typeface="Times New Roman" panose="02020603050405020304" pitchFamily="18" charset="0"/>
                <a:hlinkClick r:id="rId2"/>
              </a:rPr>
              <a:t>www.gskkompendium.cz</a:t>
            </a:r>
            <a:r>
              <a:rPr lang="fr-LU" sz="900" dirty="0">
                <a:solidFill>
                  <a:srgbClr val="000000"/>
                </a:solidFill>
                <a:effectLst/>
                <a:ea typeface="Times New Roman" panose="02020603050405020304" pitchFamily="18" charset="0"/>
              </a:rPr>
              <a:t>, </a:t>
            </a:r>
            <a:r>
              <a:rPr lang="fr-LU" sz="900" dirty="0" err="1">
                <a:solidFill>
                  <a:srgbClr val="000000"/>
                </a:solidFill>
                <a:effectLst/>
                <a:ea typeface="Times New Roman" panose="02020603050405020304" pitchFamily="18" charset="0"/>
              </a:rPr>
              <a:t>nebo</a:t>
            </a:r>
            <a:r>
              <a:rPr lang="fr-LU" sz="900" dirty="0">
                <a:solidFill>
                  <a:srgbClr val="000000"/>
                </a:solidFill>
                <a:effectLst/>
                <a:ea typeface="Times New Roman" panose="02020603050405020304" pitchFamily="18" charset="0"/>
              </a:rPr>
              <a:t> se </a:t>
            </a:r>
            <a:r>
              <a:rPr lang="fr-LU" sz="900" dirty="0" err="1">
                <a:solidFill>
                  <a:srgbClr val="000000"/>
                </a:solidFill>
                <a:effectLst/>
                <a:ea typeface="Times New Roman" panose="02020603050405020304" pitchFamily="18" charset="0"/>
              </a:rPr>
              <a:t>obraťte</a:t>
            </a:r>
            <a:r>
              <a:rPr lang="fr-LU" sz="900" dirty="0">
                <a:solidFill>
                  <a:srgbClr val="000000"/>
                </a:solidFill>
                <a:effectLst/>
                <a:ea typeface="Times New Roman" panose="02020603050405020304" pitchFamily="18" charset="0"/>
              </a:rPr>
              <a:t> na </a:t>
            </a:r>
            <a:r>
              <a:rPr lang="fr-LU" sz="900" dirty="0" err="1">
                <a:solidFill>
                  <a:srgbClr val="000000"/>
                </a:solidFill>
                <a:effectLst/>
                <a:ea typeface="Times New Roman" panose="02020603050405020304" pitchFamily="18" charset="0"/>
              </a:rPr>
              <a:t>společnost</a:t>
            </a:r>
            <a:r>
              <a:rPr lang="fr-LU" sz="900" dirty="0">
                <a:solidFill>
                  <a:srgbClr val="000000"/>
                </a:solidFill>
                <a:effectLst/>
                <a:ea typeface="Times New Roman" panose="02020603050405020304" pitchFamily="18" charset="0"/>
              </a:rPr>
              <a:t> GlaxoSmithKline, s. r. o., </a:t>
            </a:r>
            <a:r>
              <a:rPr lang="fr-LU" sz="900" dirty="0" err="1">
                <a:solidFill>
                  <a:srgbClr val="000000"/>
                </a:solidFill>
                <a:effectLst/>
                <a:ea typeface="Times New Roman" panose="02020603050405020304" pitchFamily="18" charset="0"/>
              </a:rPr>
              <a:t>Hvězdova</a:t>
            </a:r>
            <a:r>
              <a:rPr lang="fr-LU" sz="900" dirty="0">
                <a:solidFill>
                  <a:srgbClr val="000000"/>
                </a:solidFill>
                <a:effectLst/>
                <a:ea typeface="Times New Roman" panose="02020603050405020304" pitchFamily="18" charset="0"/>
              </a:rPr>
              <a:t> 1734/2c, 140 00 </a:t>
            </a:r>
            <a:r>
              <a:rPr lang="fr-LU" sz="900" dirty="0" err="1">
                <a:solidFill>
                  <a:srgbClr val="000000"/>
                </a:solidFill>
                <a:effectLst/>
                <a:ea typeface="Times New Roman" panose="02020603050405020304" pitchFamily="18" charset="0"/>
              </a:rPr>
              <a:t>Praha</a:t>
            </a:r>
            <a:r>
              <a:rPr lang="fr-LU" sz="900" dirty="0">
                <a:solidFill>
                  <a:srgbClr val="000000"/>
                </a:solidFill>
                <a:effectLst/>
                <a:ea typeface="Times New Roman" panose="02020603050405020304" pitchFamily="18" charset="0"/>
              </a:rPr>
              <a:t> 4; tel.: 222 001 111; fax: 222 001 444; email: cz.info@gsk.com; www.gsk.cz. </a:t>
            </a:r>
            <a:r>
              <a:rPr lang="fr-LU" sz="900" dirty="0" err="1">
                <a:solidFill>
                  <a:srgbClr val="000000"/>
                </a:solidFill>
                <a:effectLst/>
                <a:ea typeface="Times New Roman" panose="02020603050405020304" pitchFamily="18" charset="0"/>
              </a:rPr>
              <a:t>Případné</a:t>
            </a:r>
            <a:r>
              <a:rPr lang="fr-LU" sz="900" dirty="0">
                <a:solidFill>
                  <a:srgbClr val="000000"/>
                </a:solidFill>
                <a:effectLst/>
                <a:ea typeface="Times New Roman" panose="02020603050405020304" pitchFamily="18" charset="0"/>
              </a:rPr>
              <a:t> </a:t>
            </a:r>
            <a:r>
              <a:rPr lang="fr-LU" sz="900" dirty="0" err="1">
                <a:solidFill>
                  <a:srgbClr val="000000"/>
                </a:solidFill>
                <a:effectLst/>
                <a:ea typeface="Times New Roman" panose="02020603050405020304" pitchFamily="18" charset="0"/>
              </a:rPr>
              <a:t>nežádoucí</a:t>
            </a:r>
            <a:r>
              <a:rPr lang="fr-LU" sz="900" dirty="0">
                <a:solidFill>
                  <a:srgbClr val="000000"/>
                </a:solidFill>
                <a:effectLst/>
                <a:ea typeface="Times New Roman" panose="02020603050405020304" pitchFamily="18" charset="0"/>
              </a:rPr>
              <a:t> </a:t>
            </a:r>
            <a:r>
              <a:rPr lang="fr-LU" sz="900" dirty="0" err="1">
                <a:solidFill>
                  <a:srgbClr val="000000"/>
                </a:solidFill>
                <a:effectLst/>
                <a:ea typeface="Times New Roman" panose="02020603050405020304" pitchFamily="18" charset="0"/>
              </a:rPr>
              <a:t>účinky</a:t>
            </a:r>
            <a:r>
              <a:rPr lang="fr-LU" sz="900" dirty="0">
                <a:solidFill>
                  <a:srgbClr val="000000"/>
                </a:solidFill>
                <a:effectLst/>
                <a:ea typeface="Times New Roman" panose="02020603050405020304" pitchFamily="18" charset="0"/>
              </a:rPr>
              <a:t> </a:t>
            </a:r>
            <a:r>
              <a:rPr lang="fr-LU" sz="900" dirty="0" err="1">
                <a:solidFill>
                  <a:srgbClr val="000000"/>
                </a:solidFill>
                <a:effectLst/>
                <a:ea typeface="Times New Roman" panose="02020603050405020304" pitchFamily="18" charset="0"/>
              </a:rPr>
              <a:t>nám</a:t>
            </a:r>
            <a:r>
              <a:rPr lang="fr-LU" sz="900" dirty="0">
                <a:solidFill>
                  <a:srgbClr val="000000"/>
                </a:solidFill>
                <a:effectLst/>
                <a:ea typeface="Times New Roman" panose="02020603050405020304" pitchFamily="18" charset="0"/>
              </a:rPr>
              <a:t>, </a:t>
            </a:r>
            <a:r>
              <a:rPr lang="fr-LU" sz="900" dirty="0" err="1">
                <a:solidFill>
                  <a:srgbClr val="000000"/>
                </a:solidFill>
                <a:effectLst/>
                <a:ea typeface="Times New Roman" panose="02020603050405020304" pitchFamily="18" charset="0"/>
              </a:rPr>
              <a:t>prosím</a:t>
            </a:r>
            <a:r>
              <a:rPr lang="fr-LU" sz="900" dirty="0">
                <a:solidFill>
                  <a:srgbClr val="000000"/>
                </a:solidFill>
                <a:effectLst/>
                <a:ea typeface="Times New Roman" panose="02020603050405020304" pitchFamily="18" charset="0"/>
              </a:rPr>
              <a:t>, </a:t>
            </a:r>
            <a:r>
              <a:rPr lang="fr-LU" sz="900" dirty="0" err="1">
                <a:solidFill>
                  <a:srgbClr val="000000"/>
                </a:solidFill>
                <a:effectLst/>
                <a:ea typeface="Times New Roman" panose="02020603050405020304" pitchFamily="18" charset="0"/>
              </a:rPr>
              <a:t>nahlaste</a:t>
            </a:r>
            <a:r>
              <a:rPr lang="fr-LU" sz="900" dirty="0">
                <a:solidFill>
                  <a:srgbClr val="000000"/>
                </a:solidFill>
                <a:effectLst/>
                <a:ea typeface="Times New Roman" panose="02020603050405020304" pitchFamily="18" charset="0"/>
              </a:rPr>
              <a:t> na </a:t>
            </a:r>
            <a:r>
              <a:rPr lang="fr-LU" sz="900" u="none" strike="noStrike" dirty="0">
                <a:solidFill>
                  <a:srgbClr val="000000"/>
                </a:solidFill>
                <a:effectLst/>
                <a:ea typeface="Times New Roman" panose="02020603050405020304" pitchFamily="18" charset="0"/>
                <a:hlinkClick r:id="rId3"/>
              </a:rPr>
              <a:t>cz.safety@gsk.com</a:t>
            </a:r>
            <a:r>
              <a:rPr lang="fr-LU" sz="900" dirty="0">
                <a:solidFill>
                  <a:srgbClr val="000000"/>
                </a:solidFill>
                <a:effectLst/>
                <a:ea typeface="Times New Roman" panose="02020603050405020304" pitchFamily="18" charset="0"/>
              </a:rPr>
              <a:t>. </a:t>
            </a:r>
            <a:r>
              <a:rPr lang="fr-LU" sz="900" dirty="0" err="1">
                <a:solidFill>
                  <a:srgbClr val="000000"/>
                </a:solidFill>
                <a:effectLst/>
                <a:ea typeface="Times New Roman" panose="02020603050405020304" pitchFamily="18" charset="0"/>
              </a:rPr>
              <a:t>Zkrácená</a:t>
            </a:r>
            <a:r>
              <a:rPr lang="fr-LU" sz="900" dirty="0">
                <a:solidFill>
                  <a:srgbClr val="000000"/>
                </a:solidFill>
                <a:effectLst/>
                <a:ea typeface="Times New Roman" panose="02020603050405020304" pitchFamily="18" charset="0"/>
              </a:rPr>
              <a:t> </a:t>
            </a:r>
            <a:r>
              <a:rPr lang="fr-LU" sz="900" dirty="0" err="1">
                <a:solidFill>
                  <a:srgbClr val="000000"/>
                </a:solidFill>
                <a:effectLst/>
                <a:ea typeface="Times New Roman" panose="02020603050405020304" pitchFamily="18" charset="0"/>
              </a:rPr>
              <a:t>informace</a:t>
            </a:r>
            <a:r>
              <a:rPr lang="fr-LU" sz="900" dirty="0">
                <a:solidFill>
                  <a:srgbClr val="000000"/>
                </a:solidFill>
                <a:effectLst/>
                <a:ea typeface="Times New Roman" panose="02020603050405020304" pitchFamily="18" charset="0"/>
              </a:rPr>
              <a:t> o </a:t>
            </a:r>
            <a:r>
              <a:rPr lang="fr-LU" sz="900" dirty="0" err="1">
                <a:solidFill>
                  <a:srgbClr val="000000"/>
                </a:solidFill>
                <a:effectLst/>
                <a:ea typeface="Times New Roman" panose="02020603050405020304" pitchFamily="18" charset="0"/>
              </a:rPr>
              <a:t>přípravku</a:t>
            </a:r>
            <a:r>
              <a:rPr lang="fr-LU" sz="900" dirty="0">
                <a:solidFill>
                  <a:srgbClr val="000000"/>
                </a:solidFill>
                <a:effectLst/>
                <a:ea typeface="Times New Roman" panose="02020603050405020304" pitchFamily="18" charset="0"/>
              </a:rPr>
              <a:t> je </a:t>
            </a:r>
            <a:r>
              <a:rPr lang="fr-LU" sz="900" dirty="0" err="1">
                <a:solidFill>
                  <a:srgbClr val="000000"/>
                </a:solidFill>
                <a:effectLst/>
                <a:ea typeface="Times New Roman" panose="02020603050405020304" pitchFamily="18" charset="0"/>
              </a:rPr>
              <a:t>platná</a:t>
            </a:r>
            <a:r>
              <a:rPr lang="fr-LU" sz="900" dirty="0">
                <a:solidFill>
                  <a:srgbClr val="000000"/>
                </a:solidFill>
                <a:effectLst/>
                <a:ea typeface="Times New Roman" panose="02020603050405020304" pitchFamily="18" charset="0"/>
              </a:rPr>
              <a:t> k </a:t>
            </a:r>
            <a:r>
              <a:rPr lang="fr-LU" sz="900" dirty="0" err="1">
                <a:solidFill>
                  <a:srgbClr val="000000"/>
                </a:solidFill>
                <a:effectLst/>
                <a:ea typeface="Times New Roman" panose="02020603050405020304" pitchFamily="18" charset="0"/>
              </a:rPr>
              <a:t>datu</a:t>
            </a:r>
            <a:r>
              <a:rPr lang="fr-LU" sz="900" dirty="0">
                <a:solidFill>
                  <a:srgbClr val="000000"/>
                </a:solidFill>
                <a:effectLst/>
                <a:ea typeface="Times New Roman" panose="02020603050405020304" pitchFamily="18" charset="0"/>
              </a:rPr>
              <a:t> </a:t>
            </a:r>
            <a:r>
              <a:rPr lang="fr-LU" sz="900" dirty="0" err="1">
                <a:solidFill>
                  <a:srgbClr val="000000"/>
                </a:solidFill>
                <a:effectLst/>
                <a:ea typeface="Times New Roman" panose="02020603050405020304" pitchFamily="18" charset="0"/>
              </a:rPr>
              <a:t>vydání</a:t>
            </a:r>
            <a:r>
              <a:rPr lang="fr-LU" sz="900" dirty="0">
                <a:solidFill>
                  <a:srgbClr val="000000"/>
                </a:solidFill>
                <a:effectLst/>
                <a:ea typeface="Times New Roman" panose="02020603050405020304" pitchFamily="18" charset="0"/>
              </a:rPr>
              <a:t>: 0</a:t>
            </a:r>
            <a:r>
              <a:rPr lang="cs-CZ" sz="900" dirty="0">
                <a:solidFill>
                  <a:srgbClr val="000000"/>
                </a:solidFill>
                <a:effectLst/>
                <a:ea typeface="Times New Roman" panose="02020603050405020304" pitchFamily="18" charset="0"/>
              </a:rPr>
              <a:t>6</a:t>
            </a:r>
            <a:r>
              <a:rPr lang="fr-LU" sz="900" dirty="0">
                <a:solidFill>
                  <a:srgbClr val="000000"/>
                </a:solidFill>
                <a:effectLst/>
                <a:ea typeface="Times New Roman" panose="02020603050405020304" pitchFamily="18" charset="0"/>
              </a:rPr>
              <a:t>/2022.</a:t>
            </a:r>
            <a:endParaRPr lang="cs-CZ" sz="900" dirty="0">
              <a:effectLst/>
              <a:ea typeface="Times New Roman" panose="02020603050405020304" pitchFamily="18" charset="0"/>
            </a:endParaRPr>
          </a:p>
          <a:p>
            <a:r>
              <a:rPr lang="fr-LU" sz="900" i="1" dirty="0">
                <a:solidFill>
                  <a:srgbClr val="000000"/>
                </a:solidFill>
                <a:effectLst/>
                <a:ea typeface="Times New Roman" panose="02020603050405020304" pitchFamily="18" charset="0"/>
                <a:cs typeface="Calibri" panose="020F0502020204030204" pitchFamily="34" charset="0"/>
              </a:rPr>
              <a:t>*</a:t>
            </a:r>
            <a:r>
              <a:rPr lang="fr-LU" sz="900" i="1" dirty="0" err="1">
                <a:solidFill>
                  <a:srgbClr val="000000"/>
                </a:solidFill>
                <a:effectLst/>
                <a:ea typeface="Times New Roman" panose="02020603050405020304" pitchFamily="18" charset="0"/>
                <a:cs typeface="Calibri" panose="020F0502020204030204" pitchFamily="34" charset="0"/>
              </a:rPr>
              <a:t>Všimněte</a:t>
            </a:r>
            <a:r>
              <a:rPr lang="fr-LU" sz="900" i="1" dirty="0">
                <a:solidFill>
                  <a:srgbClr val="000000"/>
                </a:solidFill>
                <a:effectLst/>
                <a:ea typeface="Times New Roman" panose="02020603050405020304" pitchFamily="18" charset="0"/>
                <a:cs typeface="Calibri" panose="020F0502020204030204" pitchFamily="34" charset="0"/>
              </a:rPr>
              <a:t> si </a:t>
            </a:r>
            <a:r>
              <a:rPr lang="fr-LU" sz="900" i="1" dirty="0" err="1">
                <a:solidFill>
                  <a:srgbClr val="000000"/>
                </a:solidFill>
                <a:effectLst/>
                <a:ea typeface="Times New Roman" panose="02020603050405020304" pitchFamily="18" charset="0"/>
                <a:cs typeface="Calibri" panose="020F0502020204030204" pitchFamily="34" charset="0"/>
              </a:rPr>
              <a:t>prosím</a:t>
            </a:r>
            <a:r>
              <a:rPr lang="fr-LU" sz="900" i="1" dirty="0">
                <a:solidFill>
                  <a:srgbClr val="000000"/>
                </a:solidFill>
                <a:effectLst/>
                <a:ea typeface="Times New Roman" panose="02020603050405020304" pitchFamily="18" charset="0"/>
                <a:cs typeface="Calibri" panose="020F0502020204030204" pitchFamily="34" charset="0"/>
              </a:rPr>
              <a:t> </a:t>
            </a:r>
            <a:r>
              <a:rPr lang="fr-LU" sz="900" i="1" dirty="0" err="1">
                <a:solidFill>
                  <a:srgbClr val="000000"/>
                </a:solidFill>
                <a:effectLst/>
                <a:ea typeface="Times New Roman" panose="02020603050405020304" pitchFamily="18" charset="0"/>
                <a:cs typeface="Calibri" panose="020F0502020204030204" pitchFamily="34" charset="0"/>
              </a:rPr>
              <a:t>změny</a:t>
            </a:r>
            <a:r>
              <a:rPr lang="fr-LU" sz="900" i="1" dirty="0">
                <a:solidFill>
                  <a:srgbClr val="000000"/>
                </a:solidFill>
                <a:effectLst/>
                <a:ea typeface="Times New Roman" panose="02020603050405020304" pitchFamily="18" charset="0"/>
                <a:cs typeface="Calibri" panose="020F0502020204030204" pitchFamily="34" charset="0"/>
              </a:rPr>
              <a:t> </a:t>
            </a:r>
            <a:r>
              <a:rPr lang="fr-LU" sz="900" i="1" dirty="0" err="1">
                <a:solidFill>
                  <a:srgbClr val="000000"/>
                </a:solidFill>
                <a:effectLst/>
                <a:ea typeface="Times New Roman" panose="02020603050405020304" pitchFamily="18" charset="0"/>
                <a:cs typeface="Calibri" panose="020F0502020204030204" pitchFamily="34" charset="0"/>
              </a:rPr>
              <a:t>ve</a:t>
            </a:r>
            <a:r>
              <a:rPr lang="fr-LU" sz="900" i="1" dirty="0">
                <a:solidFill>
                  <a:srgbClr val="000000"/>
                </a:solidFill>
                <a:effectLst/>
                <a:ea typeface="Times New Roman" panose="02020603050405020304" pitchFamily="18" charset="0"/>
                <a:cs typeface="Calibri" panose="020F0502020204030204" pitchFamily="34" charset="0"/>
              </a:rPr>
              <a:t> </a:t>
            </a:r>
            <a:r>
              <a:rPr lang="fr-LU" sz="900" i="1" dirty="0" err="1">
                <a:solidFill>
                  <a:srgbClr val="000000"/>
                </a:solidFill>
                <a:effectLst/>
                <a:ea typeface="Times New Roman" panose="02020603050405020304" pitchFamily="18" charset="0"/>
                <a:cs typeface="Calibri" panose="020F0502020204030204" pitchFamily="34" charset="0"/>
              </a:rPr>
              <a:t>zkrácené</a:t>
            </a:r>
            <a:r>
              <a:rPr lang="fr-LU" sz="900" i="1" dirty="0">
                <a:solidFill>
                  <a:srgbClr val="000000"/>
                </a:solidFill>
                <a:effectLst/>
                <a:ea typeface="Times New Roman" panose="02020603050405020304" pitchFamily="18" charset="0"/>
                <a:cs typeface="Calibri" panose="020F0502020204030204" pitchFamily="34" charset="0"/>
              </a:rPr>
              <a:t> </a:t>
            </a:r>
            <a:r>
              <a:rPr lang="fr-LU" sz="900" i="1" dirty="0" err="1">
                <a:solidFill>
                  <a:srgbClr val="000000"/>
                </a:solidFill>
                <a:effectLst/>
                <a:ea typeface="Times New Roman" panose="02020603050405020304" pitchFamily="18" charset="0"/>
                <a:cs typeface="Calibri" panose="020F0502020204030204" pitchFamily="34" charset="0"/>
              </a:rPr>
              <a:t>informaci</a:t>
            </a:r>
            <a:r>
              <a:rPr lang="fr-LU" sz="900" i="1" dirty="0">
                <a:solidFill>
                  <a:srgbClr val="000000"/>
                </a:solidFill>
                <a:effectLst/>
                <a:ea typeface="Times New Roman" panose="02020603050405020304" pitchFamily="18" charset="0"/>
                <a:cs typeface="Calibri" panose="020F0502020204030204" pitchFamily="34" charset="0"/>
              </a:rPr>
              <a:t> o </a:t>
            </a:r>
            <a:r>
              <a:rPr lang="fr-LU" sz="900" i="1" dirty="0" err="1">
                <a:solidFill>
                  <a:srgbClr val="000000"/>
                </a:solidFill>
                <a:effectLst/>
                <a:ea typeface="Times New Roman" panose="02020603050405020304" pitchFamily="18" charset="0"/>
                <a:cs typeface="Calibri" panose="020F0502020204030204" pitchFamily="34" charset="0"/>
              </a:rPr>
              <a:t>přípravku</a:t>
            </a:r>
            <a:endParaRPr lang="cs-CZ" sz="900" dirty="0">
              <a:effectLst/>
              <a:ea typeface="Times New Roman" panose="02020603050405020304" pitchFamily="18" charset="0"/>
            </a:endParaRPr>
          </a:p>
        </p:txBody>
      </p:sp>
    </p:spTree>
    <p:extLst>
      <p:ext uri="{BB962C8B-B14F-4D97-AF65-F5344CB8AC3E}">
        <p14:creationId xmlns:p14="http://schemas.microsoft.com/office/powerpoint/2010/main" val="308991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A1D1A53D-F656-514E-A426-9E50BA0F3A4F}"/>
              </a:ext>
            </a:extLst>
          </p:cNvPr>
          <p:cNvSpPr/>
          <p:nvPr/>
        </p:nvSpPr>
        <p:spPr>
          <a:xfrm>
            <a:off x="3347864" y="4077072"/>
            <a:ext cx="5256584" cy="1719033"/>
          </a:xfrm>
          <a:prstGeom prst="rect">
            <a:avLst/>
          </a:prstGeom>
          <a:solidFill>
            <a:srgbClr val="FFFFFF"/>
          </a:solidFill>
          <a:ln w="28575" cap="flat" cmpd="sng" algn="ctr">
            <a:solidFill>
              <a:schemeClr val="tx2"/>
            </a:solidFill>
            <a:prstDash val="solid"/>
          </a:ln>
          <a:effectLst/>
        </p:spPr>
        <p:txBody>
          <a:bodyPr wrap="square" lIns="68580" tIns="34290" rIns="68580" bIns="68580" rtlCol="0" anchor="b">
            <a:noAutofit/>
          </a:bodyPr>
          <a:lstStyle/>
          <a:p>
            <a:pPr algn="ctr" defTabSz="685783">
              <a:defRPr/>
            </a:pPr>
            <a:r>
              <a:rPr lang="en-GB" sz="788" b="1" u="sng" kern="0" dirty="0">
                <a:solidFill>
                  <a:srgbClr val="000000"/>
                </a:solidFill>
                <a:latin typeface="Arial"/>
                <a:ea typeface="ＭＳ Ｐゴシック"/>
              </a:rPr>
              <a:t>Autoinjector and Pre-Filled Syringe (liquid) Formulations</a:t>
            </a:r>
            <a:endParaRPr lang="en-GB" sz="788" b="1" u="sng" kern="0" dirty="0">
              <a:solidFill>
                <a:srgbClr val="000000"/>
              </a:solidFill>
              <a:latin typeface="Arial"/>
              <a:ea typeface="ＭＳ Ｐゴシック"/>
              <a:cs typeface="Calibri"/>
            </a:endParaRPr>
          </a:p>
        </p:txBody>
      </p:sp>
      <p:pic>
        <p:nvPicPr>
          <p:cNvPr id="124" name="Content Placeholder 8">
            <a:extLst>
              <a:ext uri="{FF2B5EF4-FFF2-40B4-BE49-F238E27FC236}">
                <a16:creationId xmlns:a16="http://schemas.microsoft.com/office/drawing/2014/main" id="{9FAADCEF-239D-FB40-86E4-7085A98275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56176" y="4365104"/>
            <a:ext cx="1848263" cy="1024255"/>
          </a:xfrm>
          <a:prstGeom prst="roundRect">
            <a:avLst>
              <a:gd name="adj" fmla="val 0"/>
            </a:avLst>
          </a:prstGeom>
          <a:solidFill>
            <a:srgbClr val="FFFFFF">
              <a:shade val="85000"/>
            </a:srgbClr>
          </a:solidFill>
          <a:ln>
            <a:noFill/>
          </a:ln>
          <a:effectLst/>
        </p:spPr>
      </p:pic>
      <p:grpSp>
        <p:nvGrpSpPr>
          <p:cNvPr id="2" name="Group 2">
            <a:extLst>
              <a:ext uri="{FF2B5EF4-FFF2-40B4-BE49-F238E27FC236}">
                <a16:creationId xmlns:a16="http://schemas.microsoft.com/office/drawing/2014/main" id="{89F0E876-B275-424D-9ACD-26468A51F9C1}"/>
              </a:ext>
            </a:extLst>
          </p:cNvPr>
          <p:cNvGrpSpPr/>
          <p:nvPr/>
        </p:nvGrpSpPr>
        <p:grpSpPr>
          <a:xfrm>
            <a:off x="395536" y="1988840"/>
            <a:ext cx="8460722" cy="3575330"/>
            <a:chOff x="492798" y="2333623"/>
            <a:chExt cx="8895904" cy="4038280"/>
          </a:xfrm>
        </p:grpSpPr>
        <p:sp>
          <p:nvSpPr>
            <p:cNvPr id="89" name="TextBox 88">
              <a:extLst>
                <a:ext uri="{FF2B5EF4-FFF2-40B4-BE49-F238E27FC236}">
                  <a16:creationId xmlns:a16="http://schemas.microsoft.com/office/drawing/2014/main" id="{99B3ED3B-1CB1-CF4F-94AF-97FB870F318B}"/>
                </a:ext>
              </a:extLst>
            </p:cNvPr>
            <p:cNvSpPr txBox="1"/>
            <p:nvPr/>
          </p:nvSpPr>
          <p:spPr>
            <a:xfrm>
              <a:off x="498765" y="2337818"/>
              <a:ext cx="1904794" cy="830997"/>
            </a:xfrm>
            <a:prstGeom prst="rect">
              <a:avLst/>
            </a:prstGeom>
            <a:noFill/>
          </p:spPr>
          <p:txBody>
            <a:bodyPr wrap="square" lIns="0" tIns="0" rIns="0" bIns="0" rtlCol="0" anchor="t">
              <a:spAutoFit/>
            </a:bodyPr>
            <a:lstStyle/>
            <a:p>
              <a:pPr algn="ctr" defTabSz="685583">
                <a:buClr>
                  <a:srgbClr val="544F40"/>
                </a:buClr>
                <a:defRPr/>
              </a:pPr>
              <a:r>
                <a:rPr lang="en-GB" sz="1350" b="1" kern="0" dirty="0">
                  <a:solidFill>
                    <a:srgbClr val="542658"/>
                  </a:solidFill>
                  <a:latin typeface="Arial"/>
                  <a:ea typeface="ＭＳ Ｐゴシック"/>
                </a:rPr>
                <a:t>Severe Asthma</a:t>
              </a:r>
            </a:p>
            <a:p>
              <a:pPr algn="ctr" defTabSz="685583">
                <a:buClr>
                  <a:srgbClr val="544F40"/>
                </a:buClr>
                <a:defRPr/>
              </a:pPr>
              <a:r>
                <a:rPr lang="en-GB" sz="1350" b="1" kern="0" dirty="0">
                  <a:solidFill>
                    <a:srgbClr val="542658"/>
                  </a:solidFill>
                  <a:latin typeface="Arial"/>
                  <a:ea typeface="ＭＳ Ｐゴシック"/>
                </a:rPr>
                <a:t>US &amp; EU*: 2015</a:t>
              </a:r>
            </a:p>
            <a:p>
              <a:pPr algn="ctr" defTabSz="685583">
                <a:buClr>
                  <a:srgbClr val="544F40"/>
                </a:buClr>
                <a:defRPr/>
              </a:pPr>
              <a:r>
                <a:rPr lang="en-GB" sz="1350" b="1" kern="0" dirty="0">
                  <a:solidFill>
                    <a:srgbClr val="542658"/>
                  </a:solidFill>
                  <a:latin typeface="Arial"/>
                  <a:ea typeface="ＭＳ Ｐゴシック"/>
                </a:rPr>
                <a:t>JP: 2016; </a:t>
              </a:r>
            </a:p>
          </p:txBody>
        </p:sp>
        <p:sp>
          <p:nvSpPr>
            <p:cNvPr id="91" name="TextBox 90">
              <a:extLst>
                <a:ext uri="{FF2B5EF4-FFF2-40B4-BE49-F238E27FC236}">
                  <a16:creationId xmlns:a16="http://schemas.microsoft.com/office/drawing/2014/main" id="{ED47F258-F52A-FE47-A17E-5FE225EC5BD5}"/>
                </a:ext>
              </a:extLst>
            </p:cNvPr>
            <p:cNvSpPr txBox="1"/>
            <p:nvPr/>
          </p:nvSpPr>
          <p:spPr>
            <a:xfrm>
              <a:off x="4833182" y="2337818"/>
              <a:ext cx="2178081" cy="553997"/>
            </a:xfrm>
            <a:prstGeom prst="rect">
              <a:avLst/>
            </a:prstGeom>
            <a:noFill/>
          </p:spPr>
          <p:txBody>
            <a:bodyPr wrap="square" lIns="0" tIns="0" rIns="0" bIns="0" rtlCol="0" anchor="t">
              <a:spAutoFit/>
            </a:bodyPr>
            <a:lstStyle/>
            <a:p>
              <a:pPr algn="ctr" defTabSz="685583">
                <a:buClr>
                  <a:srgbClr val="544F40"/>
                </a:buClr>
                <a:defRPr/>
              </a:pPr>
              <a:r>
                <a:rPr lang="en-GB" sz="1350" b="1" kern="0" dirty="0">
                  <a:solidFill>
                    <a:srgbClr val="542658"/>
                  </a:solidFill>
                  <a:latin typeface="Arial"/>
                  <a:ea typeface="ＭＳ Ｐゴシック"/>
                </a:rPr>
                <a:t>HES</a:t>
              </a:r>
            </a:p>
            <a:p>
              <a:pPr algn="ctr" defTabSz="685583">
                <a:buClr>
                  <a:srgbClr val="544F40"/>
                </a:buClr>
                <a:defRPr/>
              </a:pPr>
              <a:r>
                <a:rPr lang="en-GB" sz="1350" b="1" kern="0" dirty="0">
                  <a:solidFill>
                    <a:srgbClr val="542658"/>
                  </a:solidFill>
                  <a:latin typeface="Arial"/>
                  <a:ea typeface="ＭＳ Ｐゴシック"/>
                </a:rPr>
                <a:t>US: 2020; EU: 2021</a:t>
              </a:r>
            </a:p>
          </p:txBody>
        </p:sp>
        <p:sp>
          <p:nvSpPr>
            <p:cNvPr id="92" name="TextBox 91">
              <a:extLst>
                <a:ext uri="{FF2B5EF4-FFF2-40B4-BE49-F238E27FC236}">
                  <a16:creationId xmlns:a16="http://schemas.microsoft.com/office/drawing/2014/main" id="{3F40CAC3-80C9-8B4E-AECC-CCC1FD744DFC}"/>
                </a:ext>
              </a:extLst>
            </p:cNvPr>
            <p:cNvSpPr txBox="1"/>
            <p:nvPr/>
          </p:nvSpPr>
          <p:spPr>
            <a:xfrm>
              <a:off x="7061347" y="2333623"/>
              <a:ext cx="2178081" cy="553997"/>
            </a:xfrm>
            <a:prstGeom prst="rect">
              <a:avLst/>
            </a:prstGeom>
            <a:noFill/>
          </p:spPr>
          <p:txBody>
            <a:bodyPr wrap="square" lIns="0" tIns="0" rIns="0" bIns="0" rtlCol="0" anchor="t">
              <a:spAutoFit/>
            </a:bodyPr>
            <a:lstStyle/>
            <a:p>
              <a:pPr algn="ctr" defTabSz="685583">
                <a:buClr>
                  <a:srgbClr val="544F40"/>
                </a:buClr>
                <a:defRPr/>
              </a:pPr>
              <a:r>
                <a:rPr lang="en-GB" sz="1350" b="1" kern="0" dirty="0">
                  <a:solidFill>
                    <a:srgbClr val="542658"/>
                  </a:solidFill>
                  <a:latin typeface="Arial"/>
                  <a:ea typeface="ＭＳ Ｐゴシック"/>
                </a:rPr>
                <a:t>Nasal Polyps</a:t>
              </a:r>
            </a:p>
            <a:p>
              <a:pPr algn="ctr" defTabSz="685583">
                <a:buClr>
                  <a:srgbClr val="544F40"/>
                </a:buClr>
                <a:defRPr/>
              </a:pPr>
              <a:r>
                <a:rPr lang="en-GB" sz="1350" b="1" kern="0" dirty="0">
                  <a:solidFill>
                    <a:srgbClr val="542658"/>
                  </a:solidFill>
                  <a:latin typeface="Arial"/>
                  <a:ea typeface="ＭＳ Ｐゴシック"/>
                </a:rPr>
                <a:t>US &amp; EU*: 2021</a:t>
              </a:r>
            </a:p>
          </p:txBody>
        </p:sp>
        <p:sp>
          <p:nvSpPr>
            <p:cNvPr id="93" name="TextBox 92">
              <a:extLst>
                <a:ext uri="{FF2B5EF4-FFF2-40B4-BE49-F238E27FC236}">
                  <a16:creationId xmlns:a16="http://schemas.microsoft.com/office/drawing/2014/main" id="{7166B07E-2A36-FA4F-8A16-E65F86DC3135}"/>
                </a:ext>
              </a:extLst>
            </p:cNvPr>
            <p:cNvSpPr txBox="1"/>
            <p:nvPr/>
          </p:nvSpPr>
          <p:spPr>
            <a:xfrm>
              <a:off x="2452666" y="2337818"/>
              <a:ext cx="2181159" cy="830997"/>
            </a:xfrm>
            <a:prstGeom prst="rect">
              <a:avLst/>
            </a:prstGeom>
            <a:noFill/>
          </p:spPr>
          <p:txBody>
            <a:bodyPr wrap="square" lIns="0" tIns="0" rIns="0" bIns="0" rtlCol="0" anchor="t">
              <a:spAutoFit/>
            </a:bodyPr>
            <a:lstStyle/>
            <a:p>
              <a:pPr algn="ctr" defTabSz="685583">
                <a:buClr>
                  <a:srgbClr val="544F40"/>
                </a:buClr>
                <a:defRPr/>
              </a:pPr>
              <a:r>
                <a:rPr lang="en-GB" sz="1350" b="1" kern="0" dirty="0">
                  <a:solidFill>
                    <a:srgbClr val="542658"/>
                  </a:solidFill>
                  <a:latin typeface="Arial"/>
                  <a:ea typeface="ＭＳ Ｐゴシック"/>
                </a:rPr>
                <a:t>EGPA</a:t>
              </a:r>
            </a:p>
            <a:p>
              <a:pPr algn="ctr" defTabSz="685583">
                <a:buClr>
                  <a:srgbClr val="544F40"/>
                </a:buClr>
                <a:defRPr/>
              </a:pPr>
              <a:r>
                <a:rPr lang="en-GB" sz="1350" b="1" kern="0" dirty="0">
                  <a:solidFill>
                    <a:srgbClr val="542658"/>
                  </a:solidFill>
                  <a:latin typeface="Arial"/>
                  <a:ea typeface="ＭＳ Ｐゴシック"/>
                </a:rPr>
                <a:t>US: 2017; EU*: 2021</a:t>
              </a:r>
            </a:p>
            <a:p>
              <a:pPr algn="ctr" defTabSz="685583">
                <a:buClr>
                  <a:srgbClr val="544F40"/>
                </a:buClr>
                <a:defRPr/>
              </a:pPr>
              <a:r>
                <a:rPr lang="en-GB" sz="1350" b="1" kern="0" dirty="0">
                  <a:solidFill>
                    <a:srgbClr val="542658"/>
                  </a:solidFill>
                  <a:latin typeface="Arial"/>
                  <a:ea typeface="ＭＳ Ｐゴシック"/>
                </a:rPr>
                <a:t>JP: 2018; China 2021</a:t>
              </a:r>
            </a:p>
          </p:txBody>
        </p:sp>
        <p:sp>
          <p:nvSpPr>
            <p:cNvPr id="118" name="Rectangle 117">
              <a:extLst>
                <a:ext uri="{FF2B5EF4-FFF2-40B4-BE49-F238E27FC236}">
                  <a16:creationId xmlns:a16="http://schemas.microsoft.com/office/drawing/2014/main" id="{3FA87AFB-14B3-C442-9DDE-E0E30E9E4719}"/>
                </a:ext>
              </a:extLst>
            </p:cNvPr>
            <p:cNvSpPr/>
            <p:nvPr/>
          </p:nvSpPr>
          <p:spPr bwMode="auto">
            <a:xfrm>
              <a:off x="498764" y="5622142"/>
              <a:ext cx="1905439" cy="749761"/>
            </a:xfrm>
            <a:prstGeom prst="rect">
              <a:avLst/>
            </a:prstGeom>
            <a:solidFill>
              <a:srgbClr val="F36633"/>
            </a:solidFill>
            <a:ln>
              <a:noFill/>
              <a:headEnd/>
              <a:tailEnd/>
            </a:ln>
            <a:effectLst/>
          </p:spPr>
          <p:txBody>
            <a:bodyPr rot="0" spcFirstLastPara="0" vertOverflow="overflow" horzOverflow="overflow" vert="horz" wrap="square" lIns="53986" tIns="53986" rIns="53986" bIns="53986" numCol="1" spcCol="0" rtlCol="0" fromWordArt="0" anchor="ctr" anchorCtr="0" forceAA="0" compatLnSpc="1">
              <a:prstTxWarp prst="textNoShape">
                <a:avLst/>
              </a:prstTxWarp>
              <a:noAutofit/>
            </a:bodyPr>
            <a:lstStyle/>
            <a:p>
              <a:pPr algn="ctr" defTabSz="685583" eaLnBrk="0" hangingPunct="0">
                <a:buClr>
                  <a:srgbClr val="FFFFFF"/>
                </a:buClr>
                <a:defRPr/>
              </a:pPr>
              <a:r>
                <a:rPr lang="en-GB" sz="1350" b="1" kern="0" dirty="0">
                  <a:solidFill>
                    <a:srgbClr val="FFFFFF"/>
                  </a:solidFill>
                  <a:latin typeface="Arial"/>
                  <a:ea typeface="ＭＳ Ｐゴシック"/>
                  <a:cs typeface="Arial"/>
                </a:rPr>
                <a:t>APPROVED in</a:t>
              </a:r>
              <a:br>
                <a:rPr lang="en-GB" sz="1350" b="1" kern="0" dirty="0">
                  <a:solidFill>
                    <a:srgbClr val="FFFFFF"/>
                  </a:solidFill>
                  <a:latin typeface="Arial"/>
                  <a:ea typeface="ＭＳ Ｐゴシック"/>
                  <a:cs typeface="Arial"/>
                </a:rPr>
              </a:br>
              <a:r>
                <a:rPr lang="en-GB" sz="1350" b="1" kern="0" dirty="0">
                  <a:solidFill>
                    <a:srgbClr val="FFFFFF"/>
                  </a:solidFill>
                  <a:latin typeface="Arial"/>
                  <a:ea typeface="ＭＳ Ｐゴシック"/>
                  <a:cs typeface="Arial"/>
                </a:rPr>
                <a:t>40+ </a:t>
              </a:r>
              <a:r>
                <a:rPr lang="en-GB" sz="1350" b="1" kern="0" dirty="0" err="1">
                  <a:solidFill>
                    <a:srgbClr val="FFFFFF"/>
                  </a:solidFill>
                  <a:latin typeface="Arial"/>
                  <a:ea typeface="ＭＳ Ｐゴシック"/>
                  <a:cs typeface="Arial"/>
                </a:rPr>
                <a:t>ountries</a:t>
              </a:r>
              <a:r>
                <a:rPr lang="en-GB" sz="1350" b="1" kern="0" dirty="0">
                  <a:solidFill>
                    <a:srgbClr val="FFFFFF"/>
                  </a:solidFill>
                  <a:latin typeface="Arial"/>
                  <a:ea typeface="ＭＳ Ｐゴシック"/>
                  <a:cs typeface="Arial"/>
                </a:rPr>
                <a:t> </a:t>
              </a:r>
            </a:p>
          </p:txBody>
        </p:sp>
        <p:sp>
          <p:nvSpPr>
            <p:cNvPr id="119" name="TextBox 118">
              <a:extLst>
                <a:ext uri="{FF2B5EF4-FFF2-40B4-BE49-F238E27FC236}">
                  <a16:creationId xmlns:a16="http://schemas.microsoft.com/office/drawing/2014/main" id="{812AA737-A33E-F84E-AAF6-563E4DA3A60F}"/>
                </a:ext>
              </a:extLst>
            </p:cNvPr>
            <p:cNvSpPr txBox="1"/>
            <p:nvPr/>
          </p:nvSpPr>
          <p:spPr>
            <a:xfrm>
              <a:off x="492798" y="4514146"/>
              <a:ext cx="2178080" cy="938598"/>
            </a:xfrm>
            <a:prstGeom prst="rect">
              <a:avLst/>
            </a:prstGeom>
            <a:noFill/>
          </p:spPr>
          <p:txBody>
            <a:bodyPr wrap="square" lIns="0" tIns="0" rIns="0" bIns="0" rtlCol="0" anchor="t">
              <a:spAutoFit/>
            </a:bodyPr>
            <a:lstStyle/>
            <a:p>
              <a:pPr algn="ctr" defTabSz="685583">
                <a:buClr>
                  <a:srgbClr val="544F40"/>
                </a:buClr>
                <a:defRPr/>
              </a:pPr>
              <a:r>
                <a:rPr lang="en-GB" sz="1350" b="1" kern="0" dirty="0">
                  <a:solidFill>
                    <a:schemeClr val="tx2">
                      <a:lumMod val="50000"/>
                    </a:schemeClr>
                  </a:solidFill>
                  <a:latin typeface="Arial"/>
                  <a:ea typeface="ＭＳ Ｐゴシック"/>
                </a:rPr>
                <a:t>Severe Asthma</a:t>
              </a:r>
            </a:p>
            <a:p>
              <a:pPr algn="ctr" defTabSz="685583">
                <a:buClr>
                  <a:srgbClr val="544F40"/>
                </a:buClr>
                <a:defRPr/>
              </a:pPr>
              <a:r>
                <a:rPr lang="en-GB" sz="1350" b="1" kern="0" dirty="0">
                  <a:solidFill>
                    <a:srgbClr val="002060"/>
                  </a:solidFill>
                  <a:latin typeface="Arial"/>
                  <a:ea typeface="ＭＳ Ｐゴシック"/>
                </a:rPr>
                <a:t>Paediatric</a:t>
              </a:r>
            </a:p>
            <a:p>
              <a:pPr algn="ctr" defTabSz="685583">
                <a:buClr>
                  <a:srgbClr val="544F40"/>
                </a:buClr>
                <a:defRPr/>
              </a:pPr>
              <a:r>
                <a:rPr lang="en-GB" sz="1350" b="1" kern="0" dirty="0">
                  <a:solidFill>
                    <a:srgbClr val="002060"/>
                  </a:solidFill>
                  <a:latin typeface="Arial"/>
                  <a:ea typeface="ＭＳ Ｐゴシック"/>
                </a:rPr>
                <a:t>PFS US 2021</a:t>
              </a:r>
            </a:p>
            <a:p>
              <a:pPr algn="ctr" defTabSz="685583">
                <a:buClr>
                  <a:srgbClr val="544F40"/>
                </a:buClr>
                <a:defRPr/>
              </a:pPr>
              <a:r>
                <a:rPr lang="en-GB" sz="1350" b="1" kern="0" dirty="0">
                  <a:solidFill>
                    <a:srgbClr val="002060"/>
                  </a:solidFill>
                  <a:latin typeface="Arial"/>
                  <a:ea typeface="ＭＳ Ｐゴシック"/>
                </a:rPr>
                <a:t>EU 2022</a:t>
              </a:r>
            </a:p>
          </p:txBody>
        </p:sp>
        <p:sp>
          <p:nvSpPr>
            <p:cNvPr id="120" name="Rectangle 119">
              <a:extLst>
                <a:ext uri="{FF2B5EF4-FFF2-40B4-BE49-F238E27FC236}">
                  <a16:creationId xmlns:a16="http://schemas.microsoft.com/office/drawing/2014/main" id="{30563DFA-F480-0C4E-9902-9DD30D9BE013}"/>
                </a:ext>
              </a:extLst>
            </p:cNvPr>
            <p:cNvSpPr/>
            <p:nvPr/>
          </p:nvSpPr>
          <p:spPr bwMode="auto">
            <a:xfrm>
              <a:off x="501198" y="3197137"/>
              <a:ext cx="1905439" cy="1091912"/>
            </a:xfrm>
            <a:prstGeom prst="rect">
              <a:avLst/>
            </a:prstGeom>
            <a:solidFill>
              <a:srgbClr val="F36633"/>
            </a:solidFill>
            <a:ln>
              <a:noFill/>
              <a:headEnd/>
              <a:tailEnd/>
            </a:ln>
            <a:effectLst/>
          </p:spPr>
          <p:txBody>
            <a:bodyPr rot="0" spcFirstLastPara="0" vertOverflow="overflow" horzOverflow="overflow" vert="horz" wrap="square" lIns="53986" tIns="53986" rIns="53986" bIns="53986" numCol="1" spcCol="0" rtlCol="0" fromWordArt="0" anchor="ctr" anchorCtr="0" forceAA="0" compatLnSpc="1">
              <a:prstTxWarp prst="textNoShape">
                <a:avLst/>
              </a:prstTxWarp>
              <a:noAutofit/>
            </a:bodyPr>
            <a:lstStyle/>
            <a:p>
              <a:pPr algn="ctr" defTabSz="685583" eaLnBrk="0" hangingPunct="0">
                <a:buClr>
                  <a:srgbClr val="FFFFFF"/>
                </a:buClr>
                <a:defRPr/>
              </a:pPr>
              <a:r>
                <a:rPr lang="en-GB" sz="1350" b="1" kern="0" dirty="0">
                  <a:solidFill>
                    <a:srgbClr val="FFFFFF"/>
                  </a:solidFill>
                  <a:latin typeface="Arial"/>
                  <a:ea typeface="ＭＳ Ｐゴシック"/>
                </a:rPr>
                <a:t>APPROVED  </a:t>
              </a:r>
            </a:p>
            <a:p>
              <a:pPr algn="ctr" defTabSz="685583" eaLnBrk="0" hangingPunct="0">
                <a:buClr>
                  <a:srgbClr val="FFFFFF"/>
                </a:buClr>
                <a:defRPr/>
              </a:pPr>
              <a:r>
                <a:rPr lang="en-GB" sz="1350" b="1" kern="0" dirty="0">
                  <a:solidFill>
                    <a:srgbClr val="FFFFFF"/>
                  </a:solidFill>
                  <a:latin typeface="Arial"/>
                  <a:ea typeface="ＭＳ Ｐゴシック"/>
                </a:rPr>
                <a:t>  Global 60+ countries</a:t>
              </a:r>
              <a:endParaRPr lang="en-GB" sz="1350" b="1" kern="0" dirty="0">
                <a:solidFill>
                  <a:srgbClr val="FFFFFF"/>
                </a:solidFill>
                <a:latin typeface="Arial"/>
                <a:ea typeface="ＭＳ Ｐゴシック"/>
                <a:cs typeface="Arial"/>
              </a:endParaRPr>
            </a:p>
          </p:txBody>
        </p:sp>
        <p:sp>
          <p:nvSpPr>
            <p:cNvPr id="121" name="Rectangle 120">
              <a:extLst>
                <a:ext uri="{FF2B5EF4-FFF2-40B4-BE49-F238E27FC236}">
                  <a16:creationId xmlns:a16="http://schemas.microsoft.com/office/drawing/2014/main" id="{EC760B0E-5EB7-7C4E-B22D-983A9CEE3A10}"/>
                </a:ext>
              </a:extLst>
            </p:cNvPr>
            <p:cNvSpPr/>
            <p:nvPr/>
          </p:nvSpPr>
          <p:spPr bwMode="auto">
            <a:xfrm>
              <a:off x="2555912" y="3197136"/>
              <a:ext cx="2178081" cy="1091912"/>
            </a:xfrm>
            <a:prstGeom prst="rect">
              <a:avLst/>
            </a:prstGeom>
            <a:solidFill>
              <a:srgbClr val="F36633"/>
            </a:solidFill>
            <a:ln>
              <a:noFill/>
              <a:headEnd/>
              <a:tailEnd/>
            </a:ln>
            <a:effectLst/>
          </p:spPr>
          <p:txBody>
            <a:bodyPr rot="0" spcFirstLastPara="0" vertOverflow="overflow" horzOverflow="overflow" vert="horz" wrap="square" lIns="53986" tIns="53986" rIns="53986" bIns="53986" numCol="1" spcCol="0" rtlCol="0" fromWordArt="0" anchor="ctr" anchorCtr="0" forceAA="0" compatLnSpc="1">
              <a:prstTxWarp prst="textNoShape">
                <a:avLst/>
              </a:prstTxWarp>
              <a:noAutofit/>
            </a:bodyPr>
            <a:lstStyle/>
            <a:p>
              <a:pPr algn="ctr" defTabSz="685583" eaLnBrk="0" hangingPunct="0">
                <a:buClr>
                  <a:srgbClr val="FFFFFF"/>
                </a:buClr>
                <a:defRPr/>
              </a:pPr>
              <a:r>
                <a:rPr lang="en-GB" sz="1350" b="1" kern="0" dirty="0">
                  <a:solidFill>
                    <a:srgbClr val="FFFFFF"/>
                  </a:solidFill>
                  <a:latin typeface="Arial"/>
                  <a:ea typeface="ＭＳ Ｐゴシック"/>
                </a:rPr>
                <a:t>APPROVED</a:t>
              </a:r>
            </a:p>
            <a:p>
              <a:pPr algn="ctr" defTabSz="685583" eaLnBrk="0" hangingPunct="0">
                <a:buClr>
                  <a:srgbClr val="FFFFFF"/>
                </a:buClr>
                <a:defRPr/>
              </a:pPr>
              <a:r>
                <a:rPr lang="en-GB" sz="1350" b="1" kern="0" dirty="0">
                  <a:solidFill>
                    <a:srgbClr val="FFFFFF"/>
                  </a:solidFill>
                  <a:latin typeface="Arial"/>
                  <a:ea typeface="ＭＳ Ｐゴシック"/>
                </a:rPr>
                <a:t> US/EU/JPN/China</a:t>
              </a:r>
            </a:p>
          </p:txBody>
        </p:sp>
        <p:pic>
          <p:nvPicPr>
            <p:cNvPr id="123" name="Picture 122">
              <a:extLst>
                <a:ext uri="{FF2B5EF4-FFF2-40B4-BE49-F238E27FC236}">
                  <a16:creationId xmlns:a16="http://schemas.microsoft.com/office/drawing/2014/main" id="{8B2F6227-CE85-C94D-B67F-F3C688FF34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51251" y="4930891"/>
              <a:ext cx="2044218" cy="1245659"/>
            </a:xfrm>
            <a:prstGeom prst="roundRect">
              <a:avLst>
                <a:gd name="adj" fmla="val 0"/>
              </a:avLst>
            </a:prstGeom>
            <a:solidFill>
              <a:srgbClr val="FFFFFF">
                <a:shade val="85000"/>
              </a:srgbClr>
            </a:solidFill>
            <a:ln>
              <a:noFill/>
            </a:ln>
            <a:effectLst/>
          </p:spPr>
        </p:pic>
        <p:sp>
          <p:nvSpPr>
            <p:cNvPr id="125" name="Rectangle 124">
              <a:extLst>
                <a:ext uri="{FF2B5EF4-FFF2-40B4-BE49-F238E27FC236}">
                  <a16:creationId xmlns:a16="http://schemas.microsoft.com/office/drawing/2014/main" id="{A702511E-D383-8C49-8BA3-D8D95DDA5DB1}"/>
                </a:ext>
              </a:extLst>
            </p:cNvPr>
            <p:cNvSpPr/>
            <p:nvPr/>
          </p:nvSpPr>
          <p:spPr bwMode="auto">
            <a:xfrm>
              <a:off x="4883266" y="3197136"/>
              <a:ext cx="2178081" cy="1091912"/>
            </a:xfrm>
            <a:prstGeom prst="rect">
              <a:avLst/>
            </a:prstGeom>
            <a:solidFill>
              <a:srgbClr val="F36633"/>
            </a:solidFill>
            <a:ln>
              <a:noFill/>
              <a:headEnd/>
              <a:tailEnd/>
            </a:ln>
            <a:effectLst/>
          </p:spPr>
          <p:txBody>
            <a:bodyPr rot="0" spcFirstLastPara="0" vertOverflow="overflow" horzOverflow="overflow" vert="horz" wrap="square" lIns="53986" tIns="53986" rIns="53986" bIns="53986" numCol="1" spcCol="0" rtlCol="0" fromWordArt="0" anchor="ctr" anchorCtr="0" forceAA="0" compatLnSpc="1">
              <a:prstTxWarp prst="textNoShape">
                <a:avLst/>
              </a:prstTxWarp>
              <a:noAutofit/>
            </a:bodyPr>
            <a:lstStyle/>
            <a:p>
              <a:pPr algn="ctr" defTabSz="685583" eaLnBrk="0" hangingPunct="0">
                <a:buClr>
                  <a:srgbClr val="FFFFFF"/>
                </a:buClr>
                <a:defRPr/>
              </a:pPr>
              <a:r>
                <a:rPr lang="en-GB" sz="1350" b="1" kern="0" dirty="0">
                  <a:solidFill>
                    <a:srgbClr val="FFFFFF"/>
                  </a:solidFill>
                  <a:latin typeface="Arial"/>
                  <a:ea typeface="ＭＳ Ｐゴシック"/>
                  <a:cs typeface="Arial"/>
                </a:rPr>
                <a:t>APPROVED </a:t>
              </a:r>
            </a:p>
            <a:p>
              <a:pPr algn="ctr" defTabSz="685583" eaLnBrk="0" hangingPunct="0">
                <a:buClr>
                  <a:srgbClr val="FFFFFF"/>
                </a:buClr>
                <a:defRPr/>
              </a:pPr>
              <a:r>
                <a:rPr lang="en-GB" sz="1350" b="1" kern="0" dirty="0">
                  <a:solidFill>
                    <a:srgbClr val="FFFFFF"/>
                  </a:solidFill>
                  <a:latin typeface="Arial"/>
                  <a:ea typeface="ＭＳ Ｐゴシック"/>
                  <a:cs typeface="Arial"/>
                </a:rPr>
                <a:t>US/EU</a:t>
              </a:r>
            </a:p>
          </p:txBody>
        </p:sp>
        <p:sp>
          <p:nvSpPr>
            <p:cNvPr id="126" name="Rectangle 125">
              <a:extLst>
                <a:ext uri="{FF2B5EF4-FFF2-40B4-BE49-F238E27FC236}">
                  <a16:creationId xmlns:a16="http://schemas.microsoft.com/office/drawing/2014/main" id="{726B015F-2902-F541-BDEF-30F88427B1E1}"/>
                </a:ext>
              </a:extLst>
            </p:cNvPr>
            <p:cNvSpPr/>
            <p:nvPr/>
          </p:nvSpPr>
          <p:spPr bwMode="auto">
            <a:xfrm>
              <a:off x="7210621" y="3197136"/>
              <a:ext cx="2178081" cy="1091912"/>
            </a:xfrm>
            <a:prstGeom prst="rect">
              <a:avLst/>
            </a:prstGeom>
            <a:solidFill>
              <a:srgbClr val="F36633"/>
            </a:solidFill>
            <a:ln>
              <a:noFill/>
              <a:headEnd/>
              <a:tailEnd/>
            </a:ln>
            <a:effectLst/>
          </p:spPr>
          <p:txBody>
            <a:bodyPr rot="0" spcFirstLastPara="0" vertOverflow="overflow" horzOverflow="overflow" vert="horz" wrap="square" lIns="53986" tIns="53986" rIns="53986" bIns="53986" numCol="1" spcCol="0" rtlCol="0" fromWordArt="0" anchor="ctr" anchorCtr="0" forceAA="0" compatLnSpc="1">
              <a:prstTxWarp prst="textNoShape">
                <a:avLst/>
              </a:prstTxWarp>
              <a:noAutofit/>
            </a:bodyPr>
            <a:lstStyle/>
            <a:p>
              <a:pPr algn="ctr" defTabSz="685583" eaLnBrk="0" hangingPunct="0">
                <a:buClr>
                  <a:srgbClr val="FFFFFF"/>
                </a:buClr>
                <a:defRPr/>
              </a:pPr>
              <a:r>
                <a:rPr lang="en-GB" sz="1350" b="1" kern="0">
                  <a:solidFill>
                    <a:srgbClr val="FFFFFF"/>
                  </a:solidFill>
                  <a:latin typeface="Arial"/>
                  <a:ea typeface="ＭＳ Ｐゴシック"/>
                </a:rPr>
                <a:t>APPROVED </a:t>
              </a:r>
            </a:p>
            <a:p>
              <a:pPr algn="ctr" defTabSz="685583" eaLnBrk="0" hangingPunct="0">
                <a:buClr>
                  <a:srgbClr val="FFFFFF"/>
                </a:buClr>
                <a:defRPr/>
              </a:pPr>
              <a:r>
                <a:rPr lang="en-GB" sz="1350" b="1" kern="0">
                  <a:solidFill>
                    <a:srgbClr val="FFFFFF"/>
                  </a:solidFill>
                  <a:latin typeface="Arial"/>
                  <a:ea typeface="ＭＳ Ｐゴシック"/>
                </a:rPr>
                <a:t>US/EU</a:t>
              </a:r>
            </a:p>
          </p:txBody>
        </p:sp>
      </p:grpSp>
      <p:sp>
        <p:nvSpPr>
          <p:cNvPr id="5" name="TextBox 4">
            <a:extLst>
              <a:ext uri="{FF2B5EF4-FFF2-40B4-BE49-F238E27FC236}">
                <a16:creationId xmlns:a16="http://schemas.microsoft.com/office/drawing/2014/main" id="{9E6070BC-B830-CF45-8B77-AC55EAEEC395}"/>
              </a:ext>
            </a:extLst>
          </p:cNvPr>
          <p:cNvSpPr txBox="1"/>
          <p:nvPr/>
        </p:nvSpPr>
        <p:spPr>
          <a:xfrm>
            <a:off x="107504" y="6597352"/>
            <a:ext cx="1758815" cy="184666"/>
          </a:xfrm>
          <a:prstGeom prst="rect">
            <a:avLst/>
          </a:prstGeom>
          <a:noFill/>
        </p:spPr>
        <p:txBody>
          <a:bodyPr wrap="none" rtlCol="0">
            <a:spAutoFit/>
          </a:bodyPr>
          <a:lstStyle/>
          <a:p>
            <a:pPr defTabSz="685783">
              <a:defRPr/>
            </a:pPr>
            <a:r>
              <a:rPr lang="en-US" sz="600" dirty="0">
                <a:solidFill>
                  <a:srgbClr val="635A54"/>
                </a:solidFill>
                <a:latin typeface="Arial"/>
                <a:ea typeface="ＭＳ Ｐゴシック"/>
              </a:rPr>
              <a:t>*European Medicines Agency (</a:t>
            </a:r>
            <a:r>
              <a:rPr lang="en-GB" sz="600" kern="0" dirty="0">
                <a:solidFill>
                  <a:srgbClr val="635A54"/>
                </a:solidFill>
                <a:latin typeface="Arial"/>
                <a:ea typeface="ＭＳ Ｐゴシック"/>
              </a:rPr>
              <a:t>EMA) approval</a:t>
            </a:r>
            <a:endParaRPr lang="en-US" sz="600" dirty="0">
              <a:solidFill>
                <a:srgbClr val="635A54"/>
              </a:solidFill>
              <a:latin typeface="Arial"/>
              <a:ea typeface="ＭＳ Ｐゴシック"/>
            </a:endParaRPr>
          </a:p>
        </p:txBody>
      </p:sp>
      <p:cxnSp>
        <p:nvCxnSpPr>
          <p:cNvPr id="28" name="Straight Connector 20">
            <a:extLst>
              <a:ext uri="{FF2B5EF4-FFF2-40B4-BE49-F238E27FC236}">
                <a16:creationId xmlns:a16="http://schemas.microsoft.com/office/drawing/2014/main" id="{65D1C5FE-332C-4F59-91C6-827BF023E747}"/>
              </a:ext>
            </a:extLst>
          </p:cNvPr>
          <p:cNvCxnSpPr/>
          <p:nvPr/>
        </p:nvCxnSpPr>
        <p:spPr>
          <a:xfrm>
            <a:off x="188844" y="1721954"/>
            <a:ext cx="8816009" cy="0"/>
          </a:xfrm>
          <a:prstGeom prst="line">
            <a:avLst/>
          </a:prstGeom>
        </p:spPr>
        <p:style>
          <a:lnRef idx="1">
            <a:schemeClr val="accent2"/>
          </a:lnRef>
          <a:fillRef idx="0">
            <a:schemeClr val="accent2"/>
          </a:fillRef>
          <a:effectRef idx="0">
            <a:schemeClr val="accent2"/>
          </a:effectRef>
          <a:fontRef idx="minor">
            <a:schemeClr val="tx1"/>
          </a:fontRef>
        </p:style>
      </p:cxnSp>
      <p:sp>
        <p:nvSpPr>
          <p:cNvPr id="23" name="Title 1">
            <a:extLst>
              <a:ext uri="{FF2B5EF4-FFF2-40B4-BE49-F238E27FC236}">
                <a16:creationId xmlns:a16="http://schemas.microsoft.com/office/drawing/2014/main" id="{4704D6E7-B040-4BF1-B2BB-C4E7E25B0E9B}"/>
              </a:ext>
            </a:extLst>
          </p:cNvPr>
          <p:cNvSpPr>
            <a:spLocks noGrp="1"/>
          </p:cNvSpPr>
          <p:nvPr>
            <p:ph type="title"/>
          </p:nvPr>
        </p:nvSpPr>
        <p:spPr>
          <a:xfrm>
            <a:off x="457200" y="274638"/>
            <a:ext cx="8229600" cy="1143000"/>
          </a:xfrm>
          <a:noFill/>
          <a:ln>
            <a:noFill/>
          </a:ln>
        </p:spPr>
        <p:txBody>
          <a:bodyPr vert="horz" lIns="91440" tIns="45720" rIns="91440" bIns="45720" rtlCol="0" anchor="ctr">
            <a:normAutofit/>
          </a:bodyPr>
          <a:lstStyle/>
          <a:p>
            <a:pPr algn="l" fontAlgn="base">
              <a:spcAft>
                <a:spcPct val="0"/>
              </a:spcAft>
              <a:defRPr/>
            </a:pPr>
            <a:r>
              <a:rPr lang="cs-CZ" sz="3000" b="1" kern="0" dirty="0">
                <a:solidFill>
                  <a:srgbClr val="002060"/>
                </a:solidFill>
                <a:effectLst>
                  <a:outerShdw blurRad="38100" dist="38100" dir="2700000" algn="tl">
                    <a:srgbClr val="C0C0C0"/>
                  </a:outerShdw>
                </a:effectLst>
              </a:rPr>
              <a:t>Schválené indikace anti-IL5 v EU a ve světě</a:t>
            </a:r>
          </a:p>
        </p:txBody>
      </p:sp>
    </p:spTree>
    <p:extLst>
      <p:ext uri="{BB962C8B-B14F-4D97-AF65-F5344CB8AC3E}">
        <p14:creationId xmlns:p14="http://schemas.microsoft.com/office/powerpoint/2010/main" val="253059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586A721-3507-4B2E-AC96-7ECE15D6BA93}"/>
              </a:ext>
            </a:extLst>
          </p:cNvPr>
          <p:cNvSpPr>
            <a:spLocks noGrp="1"/>
          </p:cNvSpPr>
          <p:nvPr>
            <p:ph sz="quarter" idx="12"/>
          </p:nvPr>
        </p:nvSpPr>
        <p:spPr>
          <a:xfrm>
            <a:off x="2843808" y="980728"/>
            <a:ext cx="5832648" cy="3456384"/>
          </a:xfrm>
        </p:spPr>
        <p:txBody>
          <a:bodyPr>
            <a:noAutofit/>
          </a:bodyPr>
          <a:lstStyle/>
          <a:p>
            <a:pPr>
              <a:spcAft>
                <a:spcPts val="300"/>
              </a:spcAft>
            </a:pPr>
            <a:r>
              <a:rPr lang="cs-CZ" sz="1800" dirty="0"/>
              <a:t>zánět typu 2 u 80% </a:t>
            </a:r>
            <a:r>
              <a:rPr lang="cs-CZ" sz="1800" dirty="0" err="1"/>
              <a:t>CRSwNP</a:t>
            </a:r>
            <a:endParaRPr lang="cs-CZ" sz="1800" dirty="0"/>
          </a:p>
          <a:p>
            <a:pPr>
              <a:spcAft>
                <a:spcPts val="300"/>
              </a:spcAft>
            </a:pPr>
            <a:r>
              <a:rPr lang="cs-CZ" sz="1800" dirty="0"/>
              <a:t>léky cílící na klíčové </a:t>
            </a:r>
            <a:r>
              <a:rPr lang="en-GB" sz="1800" dirty="0" err="1"/>
              <a:t>cytokin</a:t>
            </a:r>
            <a:r>
              <a:rPr lang="cs-CZ" sz="1800" dirty="0"/>
              <a:t>y jako</a:t>
            </a:r>
            <a:r>
              <a:rPr lang="en-GB" sz="1800" dirty="0"/>
              <a:t> IL-4, IL-5 and IL-13 </a:t>
            </a:r>
            <a:r>
              <a:rPr lang="cs-CZ" sz="1800" dirty="0"/>
              <a:t>zainteresované v zánětu </a:t>
            </a:r>
            <a:r>
              <a:rPr lang="en-GB" sz="1800" dirty="0"/>
              <a:t> </a:t>
            </a:r>
            <a:r>
              <a:rPr lang="en-GB" sz="1800" dirty="0" err="1"/>
              <a:t>typ</a:t>
            </a:r>
            <a:r>
              <a:rPr lang="cs-CZ" sz="1800" dirty="0"/>
              <a:t>u</a:t>
            </a:r>
            <a:r>
              <a:rPr lang="en-GB" sz="1800" dirty="0"/>
              <a:t> 2</a:t>
            </a:r>
            <a:r>
              <a:rPr lang="cs-CZ" sz="1800" dirty="0"/>
              <a:t>, hlavního pat. faktoru onemocnění</a:t>
            </a:r>
            <a:r>
              <a:rPr lang="en-GB" sz="1800" dirty="0"/>
              <a:t>,</a:t>
            </a:r>
            <a:r>
              <a:rPr lang="en-GB" sz="1800" baseline="30000" dirty="0"/>
              <a:t>1</a:t>
            </a:r>
            <a:r>
              <a:rPr lang="en-GB" sz="1800" dirty="0"/>
              <a:t> </a:t>
            </a:r>
            <a:r>
              <a:rPr lang="cs-CZ" sz="1800" dirty="0"/>
              <a:t>prokazují slibné výsledky u</a:t>
            </a:r>
            <a:r>
              <a:rPr lang="en-GB" sz="1800" dirty="0"/>
              <a:t> CRSwNP</a:t>
            </a:r>
            <a:r>
              <a:rPr lang="en-GB" sz="1800" baseline="30000" dirty="0"/>
              <a:t>2,3</a:t>
            </a:r>
            <a:endParaRPr lang="en-GB" sz="1800" dirty="0"/>
          </a:p>
          <a:p>
            <a:pPr>
              <a:spcAft>
                <a:spcPts val="300"/>
              </a:spcAft>
            </a:pPr>
            <a:r>
              <a:rPr lang="en-GB" sz="1800" dirty="0"/>
              <a:t>IL-5 </a:t>
            </a:r>
            <a:r>
              <a:rPr lang="cs-CZ" sz="1800" dirty="0"/>
              <a:t>se jeví jako klíčový faktor v </a:t>
            </a:r>
            <a:r>
              <a:rPr lang="en-GB" sz="1800" dirty="0"/>
              <a:t> </a:t>
            </a:r>
            <a:r>
              <a:rPr lang="en-GB" sz="1800" dirty="0" err="1"/>
              <a:t>patogene</a:t>
            </a:r>
            <a:r>
              <a:rPr lang="cs-CZ" sz="1800" dirty="0"/>
              <a:t>zi</a:t>
            </a:r>
            <a:r>
              <a:rPr lang="en-GB" sz="1800" dirty="0"/>
              <a:t>  </a:t>
            </a:r>
            <a:r>
              <a:rPr lang="cs-CZ" sz="1800" dirty="0"/>
              <a:t>nosních polypů</a:t>
            </a:r>
            <a:r>
              <a:rPr lang="en-GB" sz="1800" dirty="0"/>
              <a:t>: </a:t>
            </a:r>
          </a:p>
          <a:p>
            <a:pPr marL="573088" lvl="1" indent="-271463">
              <a:spcAft>
                <a:spcPts val="300"/>
              </a:spcAft>
              <a:buAutoNum type="arabicParenBoth"/>
              <a:tabLst>
                <a:tab pos="220663" algn="l"/>
              </a:tabLst>
            </a:pPr>
            <a:r>
              <a:rPr lang="en-GB" sz="1800" dirty="0"/>
              <a:t>N</a:t>
            </a:r>
            <a:r>
              <a:rPr lang="cs-CZ" sz="1800" dirty="0"/>
              <a:t>osní polypy jsou spojeny s expresí </a:t>
            </a:r>
            <a:r>
              <a:rPr lang="en-GB" sz="1800" dirty="0"/>
              <a:t>IL-5 </a:t>
            </a:r>
          </a:p>
          <a:p>
            <a:pPr marL="573088" lvl="1" indent="-271463">
              <a:spcAft>
                <a:spcPts val="300"/>
              </a:spcAft>
              <a:buAutoNum type="arabicParenBoth"/>
              <a:tabLst>
                <a:tab pos="220663" algn="l"/>
              </a:tabLst>
            </a:pPr>
            <a:r>
              <a:rPr lang="en-GB" sz="1800" dirty="0"/>
              <a:t>IL-5 </a:t>
            </a:r>
            <a:r>
              <a:rPr lang="cs-CZ" sz="1800" dirty="0"/>
              <a:t> exprese ve tkáni polypů je asociována s astmatem jako komorbiditou</a:t>
            </a:r>
            <a:endParaRPr lang="en-GB" sz="1800" dirty="0"/>
          </a:p>
          <a:p>
            <a:pPr marL="573088" lvl="1" indent="-271463">
              <a:spcAft>
                <a:spcPts val="300"/>
              </a:spcAft>
              <a:buAutoNum type="arabicParenBoth"/>
              <a:tabLst>
                <a:tab pos="220663" algn="l"/>
              </a:tabLst>
            </a:pPr>
            <a:r>
              <a:rPr lang="cs-CZ" sz="1800" dirty="0"/>
              <a:t>R</a:t>
            </a:r>
            <a:r>
              <a:rPr lang="en-GB" sz="1800" dirty="0"/>
              <a:t>e</a:t>
            </a:r>
            <a:r>
              <a:rPr lang="cs-CZ" sz="1800" dirty="0"/>
              <a:t>kurence polypů po chir. zákroku</a:t>
            </a:r>
            <a:r>
              <a:rPr lang="en-GB" sz="1800" dirty="0"/>
              <a:t> </a:t>
            </a:r>
            <a:r>
              <a:rPr lang="cs-CZ" sz="1800" dirty="0"/>
              <a:t> je spojena s eosinofilním zánětem</a:t>
            </a:r>
            <a:r>
              <a:rPr lang="en-GB" sz="1800" baseline="30000" dirty="0"/>
              <a:t>4</a:t>
            </a:r>
            <a:r>
              <a:rPr lang="en-GB" sz="1800" dirty="0"/>
              <a:t> </a:t>
            </a:r>
          </a:p>
          <a:p>
            <a:pPr>
              <a:spcAft>
                <a:spcPts val="300"/>
              </a:spcAft>
            </a:pPr>
            <a:endParaRPr lang="en-US" sz="1800" dirty="0"/>
          </a:p>
        </p:txBody>
      </p:sp>
      <p:sp>
        <p:nvSpPr>
          <p:cNvPr id="9" name="Text Placeholder 8">
            <a:extLst>
              <a:ext uri="{FF2B5EF4-FFF2-40B4-BE49-F238E27FC236}">
                <a16:creationId xmlns:a16="http://schemas.microsoft.com/office/drawing/2014/main" id="{2A4A1C4E-A50B-4DBB-BF71-2C96A6456A02}"/>
              </a:ext>
            </a:extLst>
          </p:cNvPr>
          <p:cNvSpPr>
            <a:spLocks noGrp="1"/>
          </p:cNvSpPr>
          <p:nvPr>
            <p:ph type="body" sz="quarter" idx="14"/>
          </p:nvPr>
        </p:nvSpPr>
        <p:spPr>
          <a:xfrm>
            <a:off x="338726" y="6190215"/>
            <a:ext cx="6540376" cy="543739"/>
          </a:xfrm>
        </p:spPr>
        <p:txBody>
          <a:bodyPr/>
          <a:lstStyle/>
          <a:p>
            <a:r>
              <a:rPr lang="en-US" sz="800" dirty="0"/>
              <a:t>CRSwNP, chronic rhinosinusitis with nasal polyps.</a:t>
            </a:r>
          </a:p>
          <a:p>
            <a:r>
              <a:rPr lang="en-US" sz="800" b="1" dirty="0"/>
              <a:t>1. </a:t>
            </a:r>
            <a:r>
              <a:rPr lang="en-US" sz="800" dirty="0"/>
              <a:t>Fokkens WJ, et al. </a:t>
            </a:r>
            <a:r>
              <a:rPr lang="en-US" sz="800" i="1" dirty="0"/>
              <a:t>Allergy</a:t>
            </a:r>
            <a:r>
              <a:rPr lang="en-US" sz="800" dirty="0"/>
              <a:t>. 2019;74:2312–2319. </a:t>
            </a:r>
            <a:r>
              <a:rPr lang="en-US" sz="800" b="1" dirty="0"/>
              <a:t>2. </a:t>
            </a:r>
            <a:r>
              <a:rPr lang="en-US" sz="800" dirty="0"/>
              <a:t>Bachert C, et al. </a:t>
            </a:r>
            <a:r>
              <a:rPr lang="en-US" sz="800" i="1" dirty="0"/>
              <a:t>J Allergy Clin Immunol</a:t>
            </a:r>
            <a:r>
              <a:rPr lang="en-US" sz="800" dirty="0"/>
              <a:t>. 2020;145:725–739. </a:t>
            </a:r>
            <a:r>
              <a:rPr lang="en-US" sz="800" b="1" dirty="0"/>
              <a:t>3. </a:t>
            </a:r>
            <a:r>
              <a:rPr lang="en-US" sz="800" dirty="0"/>
              <a:t>Schleimer RP. </a:t>
            </a:r>
            <a:r>
              <a:rPr lang="en-US" sz="800" i="1" dirty="0"/>
              <a:t>Annu Rev Pathol.</a:t>
            </a:r>
            <a:r>
              <a:rPr lang="en-US" sz="800" dirty="0"/>
              <a:t> 2017;12:331–357. </a:t>
            </a:r>
            <a:r>
              <a:rPr lang="en-US" sz="800" b="1" dirty="0"/>
              <a:t>4. </a:t>
            </a:r>
            <a:r>
              <a:rPr lang="en-US" sz="800" dirty="0"/>
              <a:t>Bachert C, et al. </a:t>
            </a:r>
            <a:r>
              <a:rPr lang="en-US" sz="800" i="1" dirty="0"/>
              <a:t>J Allergy Clin Immunol.</a:t>
            </a:r>
            <a:r>
              <a:rPr lang="en-US" sz="800" dirty="0"/>
              <a:t> 2017;140:1024–1031.</a:t>
            </a:r>
          </a:p>
        </p:txBody>
      </p:sp>
      <p:sp>
        <p:nvSpPr>
          <p:cNvPr id="6" name="Title 5">
            <a:extLst>
              <a:ext uri="{FF2B5EF4-FFF2-40B4-BE49-F238E27FC236}">
                <a16:creationId xmlns:a16="http://schemas.microsoft.com/office/drawing/2014/main" id="{D8FE6F53-3592-42E4-9AA0-62DCDD6E2365}"/>
              </a:ext>
            </a:extLst>
          </p:cNvPr>
          <p:cNvSpPr>
            <a:spLocks noGrp="1"/>
          </p:cNvSpPr>
          <p:nvPr>
            <p:ph type="title"/>
          </p:nvPr>
        </p:nvSpPr>
        <p:spPr>
          <a:xfrm>
            <a:off x="359153" y="228600"/>
            <a:ext cx="8303585" cy="451405"/>
          </a:xfrm>
          <a:noFill/>
          <a:ln>
            <a:noFill/>
          </a:ln>
        </p:spPr>
        <p:txBody>
          <a:bodyPr vert="horz" lIns="91440" tIns="45720" rIns="91440" bIns="45720" rtlCol="0" anchor="ctr">
            <a:normAutofit/>
          </a:bodyPr>
          <a:lstStyle/>
          <a:p>
            <a:pPr algn="l" fontAlgn="base">
              <a:lnSpc>
                <a:spcPct val="80000"/>
              </a:lnSpc>
              <a:spcAft>
                <a:spcPct val="0"/>
              </a:spcAft>
              <a:defRPr/>
            </a:pPr>
            <a:r>
              <a:rPr lang="cs-CZ" sz="2700" b="1" kern="0" dirty="0" err="1">
                <a:solidFill>
                  <a:srgbClr val="A50021"/>
                </a:solidFill>
                <a:effectLst>
                  <a:outerShdw blurRad="38100" dist="38100" dir="2700000" algn="tl">
                    <a:srgbClr val="C0C0C0"/>
                  </a:outerShdw>
                </a:effectLst>
              </a:rPr>
              <a:t>Biologika</a:t>
            </a:r>
            <a:r>
              <a:rPr lang="cs-CZ" sz="2700" b="1" kern="0" dirty="0">
                <a:solidFill>
                  <a:srgbClr val="A50021"/>
                </a:solidFill>
                <a:effectLst>
                  <a:outerShdw blurRad="38100" dist="38100" dir="2700000" algn="tl">
                    <a:srgbClr val="C0C0C0"/>
                  </a:outerShdw>
                </a:effectLst>
              </a:rPr>
              <a:t> cílená na </a:t>
            </a:r>
            <a:r>
              <a:rPr lang="en-GB" sz="2700" b="1" kern="0" dirty="0">
                <a:solidFill>
                  <a:srgbClr val="A50021"/>
                </a:solidFill>
                <a:effectLst>
                  <a:outerShdw blurRad="38100" dist="38100" dir="2700000" algn="tl">
                    <a:srgbClr val="C0C0C0"/>
                  </a:outerShdw>
                </a:effectLst>
              </a:rPr>
              <a:t>IL-5 </a:t>
            </a:r>
            <a:r>
              <a:rPr lang="cs-CZ" sz="2700" b="1" kern="0" dirty="0">
                <a:solidFill>
                  <a:srgbClr val="A50021"/>
                </a:solidFill>
                <a:effectLst>
                  <a:outerShdw blurRad="38100" dist="38100" dir="2700000" algn="tl">
                    <a:srgbClr val="C0C0C0"/>
                  </a:outerShdw>
                </a:effectLst>
              </a:rPr>
              <a:t> v terapii nosních polypů</a:t>
            </a:r>
            <a:endParaRPr lang="en-US" sz="2700" b="1" kern="0" dirty="0">
              <a:solidFill>
                <a:srgbClr val="A50021"/>
              </a:solidFill>
              <a:effectLst>
                <a:outerShdw blurRad="38100" dist="38100" dir="2700000" algn="tl">
                  <a:srgbClr val="C0C0C0"/>
                </a:outerShdw>
              </a:effectLst>
            </a:endParaRPr>
          </a:p>
        </p:txBody>
      </p:sp>
      <p:grpSp>
        <p:nvGrpSpPr>
          <p:cNvPr id="2" name="Group 1">
            <a:extLst>
              <a:ext uri="{FF2B5EF4-FFF2-40B4-BE49-F238E27FC236}">
                <a16:creationId xmlns:a16="http://schemas.microsoft.com/office/drawing/2014/main" id="{8368B5AF-40DF-1342-BFEA-3B6C332AA605}"/>
              </a:ext>
            </a:extLst>
          </p:cNvPr>
          <p:cNvGrpSpPr/>
          <p:nvPr/>
        </p:nvGrpSpPr>
        <p:grpSpPr>
          <a:xfrm>
            <a:off x="251520" y="980728"/>
            <a:ext cx="2514299" cy="2538579"/>
            <a:chOff x="395035" y="1144930"/>
            <a:chExt cx="2635046" cy="2501281"/>
          </a:xfrm>
        </p:grpSpPr>
        <p:pic>
          <p:nvPicPr>
            <p:cNvPr id="10" name="Picture 9">
              <a:extLst>
                <a:ext uri="{FF2B5EF4-FFF2-40B4-BE49-F238E27FC236}">
                  <a16:creationId xmlns:a16="http://schemas.microsoft.com/office/drawing/2014/main" id="{4630C522-E5A4-404D-B880-89B16ED36DE0}"/>
                </a:ext>
              </a:extLst>
            </p:cNvPr>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2273" r="12273" b="44422"/>
            <a:stretch/>
          </p:blipFill>
          <p:spPr>
            <a:xfrm>
              <a:off x="395035" y="1144930"/>
              <a:ext cx="2635046" cy="2501281"/>
            </a:xfrm>
            <a:prstGeom prst="rect">
              <a:avLst/>
            </a:prstGeom>
            <a:noFill/>
            <a:ln w="47625" cap="rnd">
              <a:solidFill>
                <a:schemeClr val="tx1"/>
              </a:solidFill>
            </a:ln>
            <a:effectLst>
              <a:outerShdw blurRad="50000" algn="tl" rotWithShape="0">
                <a:srgbClr val="000000">
                  <a:alpha val="41000"/>
                </a:srgbClr>
              </a:outerShdw>
            </a:effectLst>
          </p:spPr>
        </p:pic>
        <p:grpSp>
          <p:nvGrpSpPr>
            <p:cNvPr id="3" name="Group 10">
              <a:extLst>
                <a:ext uri="{FF2B5EF4-FFF2-40B4-BE49-F238E27FC236}">
                  <a16:creationId xmlns:a16="http://schemas.microsoft.com/office/drawing/2014/main" id="{95608B52-DE9F-4DB8-9A76-96FE1769EEA3}"/>
                </a:ext>
              </a:extLst>
            </p:cNvPr>
            <p:cNvGrpSpPr/>
            <p:nvPr/>
          </p:nvGrpSpPr>
          <p:grpSpPr>
            <a:xfrm>
              <a:off x="1963702" y="1566991"/>
              <a:ext cx="296326" cy="296326"/>
              <a:chOff x="7627548" y="1024357"/>
              <a:chExt cx="666431" cy="666431"/>
            </a:xfrm>
          </p:grpSpPr>
          <p:sp>
            <p:nvSpPr>
              <p:cNvPr id="12" name="Oval 11">
                <a:extLst>
                  <a:ext uri="{FF2B5EF4-FFF2-40B4-BE49-F238E27FC236}">
                    <a16:creationId xmlns:a16="http://schemas.microsoft.com/office/drawing/2014/main" id="{5AD0AA67-22A8-469E-B35B-00411411B683}"/>
                  </a:ext>
                </a:extLst>
              </p:cNvPr>
              <p:cNvSpPr/>
              <p:nvPr/>
            </p:nvSpPr>
            <p:spPr>
              <a:xfrm>
                <a:off x="7627548" y="1024357"/>
                <a:ext cx="666431" cy="666431"/>
              </a:xfrm>
              <a:prstGeom prst="ellipse">
                <a:avLst/>
              </a:prstGeom>
              <a:solidFill>
                <a:srgbClr val="E0252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Oval 12">
                <a:extLst>
                  <a:ext uri="{FF2B5EF4-FFF2-40B4-BE49-F238E27FC236}">
                    <a16:creationId xmlns:a16="http://schemas.microsoft.com/office/drawing/2014/main" id="{932616D0-B98D-4CFF-94F8-03FE56FC1AA0}"/>
                  </a:ext>
                </a:extLst>
              </p:cNvPr>
              <p:cNvSpPr/>
              <p:nvPr/>
            </p:nvSpPr>
            <p:spPr>
              <a:xfrm>
                <a:off x="7774981" y="1171792"/>
                <a:ext cx="371566" cy="371566"/>
              </a:xfrm>
              <a:prstGeom prst="ellipse">
                <a:avLst/>
              </a:prstGeom>
              <a:solidFill>
                <a:srgbClr val="E02524">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a:extLst>
                  <a:ext uri="{FF2B5EF4-FFF2-40B4-BE49-F238E27FC236}">
                    <a16:creationId xmlns:a16="http://schemas.microsoft.com/office/drawing/2014/main" id="{5AB8E02D-F1E9-49C1-B637-AB83FC6B5B68}"/>
                  </a:ext>
                </a:extLst>
              </p:cNvPr>
              <p:cNvSpPr/>
              <p:nvPr/>
            </p:nvSpPr>
            <p:spPr>
              <a:xfrm>
                <a:off x="7878304" y="1275117"/>
                <a:ext cx="164917" cy="164917"/>
              </a:xfrm>
              <a:prstGeom prst="ellipse">
                <a:avLst/>
              </a:prstGeom>
              <a:solidFill>
                <a:srgbClr val="E02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 name="Group 26">
              <a:extLst>
                <a:ext uri="{FF2B5EF4-FFF2-40B4-BE49-F238E27FC236}">
                  <a16:creationId xmlns:a16="http://schemas.microsoft.com/office/drawing/2014/main" id="{EB0EFCB5-486D-4342-9670-471E70B9CE94}"/>
                </a:ext>
              </a:extLst>
            </p:cNvPr>
            <p:cNvGrpSpPr/>
            <p:nvPr/>
          </p:nvGrpSpPr>
          <p:grpSpPr>
            <a:xfrm>
              <a:off x="1650529" y="2619908"/>
              <a:ext cx="296326" cy="296326"/>
              <a:chOff x="8378573" y="572537"/>
              <a:chExt cx="666431" cy="666431"/>
            </a:xfrm>
          </p:grpSpPr>
          <p:sp>
            <p:nvSpPr>
              <p:cNvPr id="28" name="Oval 27">
                <a:extLst>
                  <a:ext uri="{FF2B5EF4-FFF2-40B4-BE49-F238E27FC236}">
                    <a16:creationId xmlns:a16="http://schemas.microsoft.com/office/drawing/2014/main" id="{36D94B6E-D31C-4470-B8E6-08DA87D35FEB}"/>
                  </a:ext>
                </a:extLst>
              </p:cNvPr>
              <p:cNvSpPr/>
              <p:nvPr/>
            </p:nvSpPr>
            <p:spPr>
              <a:xfrm>
                <a:off x="8378573" y="572537"/>
                <a:ext cx="666431" cy="666431"/>
              </a:xfrm>
              <a:prstGeom prst="ellipse">
                <a:avLst/>
              </a:prstGeom>
              <a:solidFill>
                <a:srgbClr val="E0252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Oval 28">
                <a:extLst>
                  <a:ext uri="{FF2B5EF4-FFF2-40B4-BE49-F238E27FC236}">
                    <a16:creationId xmlns:a16="http://schemas.microsoft.com/office/drawing/2014/main" id="{3FABC33A-746F-4FDB-A1C3-9D6635DDDBCA}"/>
                  </a:ext>
                </a:extLst>
              </p:cNvPr>
              <p:cNvSpPr/>
              <p:nvPr/>
            </p:nvSpPr>
            <p:spPr>
              <a:xfrm>
                <a:off x="8526000" y="719971"/>
                <a:ext cx="371565" cy="371566"/>
              </a:xfrm>
              <a:prstGeom prst="ellipse">
                <a:avLst/>
              </a:prstGeom>
              <a:solidFill>
                <a:srgbClr val="E02524">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Oval 29">
                <a:extLst>
                  <a:ext uri="{FF2B5EF4-FFF2-40B4-BE49-F238E27FC236}">
                    <a16:creationId xmlns:a16="http://schemas.microsoft.com/office/drawing/2014/main" id="{A678D058-9CD6-4C3E-96BF-88837CA60B59}"/>
                  </a:ext>
                </a:extLst>
              </p:cNvPr>
              <p:cNvSpPr/>
              <p:nvPr/>
            </p:nvSpPr>
            <p:spPr>
              <a:xfrm>
                <a:off x="8629321" y="823297"/>
                <a:ext cx="164917" cy="164917"/>
              </a:xfrm>
              <a:prstGeom prst="ellipse">
                <a:avLst/>
              </a:prstGeom>
              <a:solidFill>
                <a:srgbClr val="E02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53" name="Rectangle: Rounded Corners 52">
            <a:extLst>
              <a:ext uri="{FF2B5EF4-FFF2-40B4-BE49-F238E27FC236}">
                <a16:creationId xmlns:a16="http://schemas.microsoft.com/office/drawing/2014/main" id="{553AAF6A-ED0D-422C-AF8B-FE6DD50BD2D9}"/>
              </a:ext>
            </a:extLst>
          </p:cNvPr>
          <p:cNvSpPr/>
          <p:nvPr/>
        </p:nvSpPr>
        <p:spPr>
          <a:xfrm>
            <a:off x="387627" y="4592109"/>
            <a:ext cx="8488017" cy="931711"/>
          </a:xfrm>
          <a:prstGeom prst="roundRect">
            <a:avLst/>
          </a:prstGeom>
          <a:solidFill>
            <a:srgbClr val="A50021"/>
          </a:solidFill>
        </p:spPr>
        <p:txBody>
          <a:bodyPr wrap="square" anchor="ctr">
            <a:noAutofit/>
          </a:bodyPr>
          <a:lstStyle/>
          <a:p>
            <a:pPr marL="685800" indent="5954">
              <a:spcAft>
                <a:spcPts val="450"/>
              </a:spcAft>
            </a:pPr>
            <a:endParaRPr lang="en-US" sz="1200" dirty="0">
              <a:solidFill>
                <a:schemeClr val="bg1"/>
              </a:solidFill>
            </a:endParaRPr>
          </a:p>
        </p:txBody>
      </p:sp>
      <p:sp>
        <p:nvSpPr>
          <p:cNvPr id="54" name="Oval 53">
            <a:extLst>
              <a:ext uri="{FF2B5EF4-FFF2-40B4-BE49-F238E27FC236}">
                <a16:creationId xmlns:a16="http://schemas.microsoft.com/office/drawing/2014/main" id="{9BA334A8-D9CB-42AA-9E69-4885E24A32DA}"/>
              </a:ext>
            </a:extLst>
          </p:cNvPr>
          <p:cNvSpPr/>
          <p:nvPr/>
        </p:nvSpPr>
        <p:spPr>
          <a:xfrm>
            <a:off x="604994" y="4676787"/>
            <a:ext cx="557909" cy="74387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Rectangle 54">
            <a:extLst>
              <a:ext uri="{FF2B5EF4-FFF2-40B4-BE49-F238E27FC236}">
                <a16:creationId xmlns:a16="http://schemas.microsoft.com/office/drawing/2014/main" id="{3DB1C4A4-2C22-4CF4-838F-39F5B2D5BEA3}"/>
              </a:ext>
            </a:extLst>
          </p:cNvPr>
          <p:cNvSpPr/>
          <p:nvPr/>
        </p:nvSpPr>
        <p:spPr>
          <a:xfrm>
            <a:off x="1288474" y="4710837"/>
            <a:ext cx="7494282" cy="646331"/>
          </a:xfrm>
          <a:prstGeom prst="rect">
            <a:avLst/>
          </a:prstGeom>
        </p:spPr>
        <p:txBody>
          <a:bodyPr wrap="square">
            <a:spAutoFit/>
          </a:bodyPr>
          <a:lstStyle/>
          <a:p>
            <a:r>
              <a:rPr lang="en-GB" b="1" dirty="0">
                <a:solidFill>
                  <a:schemeClr val="bg1"/>
                </a:solidFill>
              </a:rPr>
              <a:t>IL-5 </a:t>
            </a:r>
            <a:r>
              <a:rPr lang="cs-CZ" b="1" dirty="0">
                <a:solidFill>
                  <a:schemeClr val="bg1"/>
                </a:solidFill>
              </a:rPr>
              <a:t>je hlavním cílem terapeutické intervence</a:t>
            </a:r>
            <a:r>
              <a:rPr lang="en-GB" b="1" dirty="0">
                <a:solidFill>
                  <a:schemeClr val="bg1"/>
                </a:solidFill>
              </a:rPr>
              <a:t>; </a:t>
            </a:r>
            <a:r>
              <a:rPr lang="cs-CZ" b="1" dirty="0">
                <a:solidFill>
                  <a:schemeClr val="bg1"/>
                </a:solidFill>
              </a:rPr>
              <a:t>studie ukazují, že zaměření na</a:t>
            </a:r>
            <a:r>
              <a:rPr lang="en-GB" b="1" dirty="0">
                <a:solidFill>
                  <a:schemeClr val="bg1"/>
                </a:solidFill>
              </a:rPr>
              <a:t> IL-5 </a:t>
            </a:r>
            <a:r>
              <a:rPr lang="cs-CZ" b="1" dirty="0">
                <a:solidFill>
                  <a:schemeClr val="bg1"/>
                </a:solidFill>
              </a:rPr>
              <a:t>a</a:t>
            </a:r>
            <a:r>
              <a:rPr lang="en-GB" b="1" dirty="0" err="1">
                <a:solidFill>
                  <a:schemeClr val="bg1"/>
                </a:solidFill>
              </a:rPr>
              <a:t>nti</a:t>
            </a:r>
            <a:r>
              <a:rPr lang="en-GB" b="1" dirty="0">
                <a:solidFill>
                  <a:schemeClr val="bg1"/>
                </a:solidFill>
              </a:rPr>
              <a:t>–IL-5 </a:t>
            </a:r>
            <a:r>
              <a:rPr lang="cs-CZ" b="1" dirty="0">
                <a:solidFill>
                  <a:schemeClr val="bg1"/>
                </a:solidFill>
              </a:rPr>
              <a:t>protilátkami úspěšně redukuje rozvoj nosní polypózy</a:t>
            </a:r>
            <a:r>
              <a:rPr lang="en-GB" b="1" baseline="30000" dirty="0">
                <a:solidFill>
                  <a:schemeClr val="bg1"/>
                </a:solidFill>
              </a:rPr>
              <a:t>4</a:t>
            </a:r>
            <a:endParaRPr lang="en-GB" b="1" dirty="0">
              <a:solidFill>
                <a:schemeClr val="bg1"/>
              </a:solidFill>
            </a:endParaRPr>
          </a:p>
        </p:txBody>
      </p:sp>
      <p:pic>
        <p:nvPicPr>
          <p:cNvPr id="22" name="Graphic 21" descr="Bullseye">
            <a:extLst>
              <a:ext uri="{FF2B5EF4-FFF2-40B4-BE49-F238E27FC236}">
                <a16:creationId xmlns:a16="http://schemas.microsoft.com/office/drawing/2014/main" id="{B3F9D3E2-6CD4-E649-9956-4B444DBF521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9098" y="4735675"/>
            <a:ext cx="469576" cy="626101"/>
          </a:xfrm>
          <a:prstGeom prst="rect">
            <a:avLst/>
          </a:prstGeom>
        </p:spPr>
      </p:pic>
    </p:spTree>
    <p:extLst>
      <p:ext uri="{BB962C8B-B14F-4D97-AF65-F5344CB8AC3E}">
        <p14:creationId xmlns:p14="http://schemas.microsoft.com/office/powerpoint/2010/main" val="16751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B182CE-3F53-4D49-A47F-4ADBDD9F3B35}"/>
              </a:ext>
            </a:extLst>
          </p:cNvPr>
          <p:cNvSpPr>
            <a:spLocks noGrp="1"/>
          </p:cNvSpPr>
          <p:nvPr>
            <p:ph type="body" sz="quarter" idx="14"/>
          </p:nvPr>
        </p:nvSpPr>
        <p:spPr>
          <a:xfrm>
            <a:off x="467544" y="1124744"/>
            <a:ext cx="7578000" cy="369332"/>
          </a:xfrm>
        </p:spPr>
        <p:txBody>
          <a:bodyPr/>
          <a:lstStyle/>
          <a:p>
            <a:r>
              <a:rPr lang="cs-CZ" sz="2000" dirty="0"/>
              <a:t>Současná doporučení</a:t>
            </a:r>
            <a:r>
              <a:rPr lang="en-GB" sz="2000" dirty="0"/>
              <a:t> EPOS a EUFOREA  </a:t>
            </a:r>
            <a:endParaRPr lang="en-US" sz="2000" dirty="0"/>
          </a:p>
        </p:txBody>
      </p:sp>
      <p:sp>
        <p:nvSpPr>
          <p:cNvPr id="4" name="Text Placeholder 3">
            <a:extLst>
              <a:ext uri="{FF2B5EF4-FFF2-40B4-BE49-F238E27FC236}">
                <a16:creationId xmlns:a16="http://schemas.microsoft.com/office/drawing/2014/main" id="{40450CB8-21AB-4488-95AD-7C6762949383}"/>
              </a:ext>
            </a:extLst>
          </p:cNvPr>
          <p:cNvSpPr>
            <a:spLocks noGrp="1"/>
          </p:cNvSpPr>
          <p:nvPr>
            <p:ph type="body" sz="quarter" idx="18"/>
          </p:nvPr>
        </p:nvSpPr>
        <p:spPr>
          <a:xfrm>
            <a:off x="338726" y="6190215"/>
            <a:ext cx="6945652" cy="543739"/>
          </a:xfrm>
        </p:spPr>
        <p:txBody>
          <a:bodyPr/>
          <a:lstStyle/>
          <a:p>
            <a:r>
              <a:rPr lang="en-US" sz="800" dirty="0"/>
              <a:t>CRSwNP, chronic rhinosinusitis with nasal polyps; EPOS, European Position Paper on Rhinosinusitis and Nasal Polyps; EUFOREA, European Forum for Research and Education in Allergy and Airway Diseases; hpf, high power field; SNOT-22, Sino-Nasal Outcome Test of 22 questions.</a:t>
            </a:r>
          </a:p>
          <a:p>
            <a:r>
              <a:rPr lang="en-US" sz="800" b="1" dirty="0"/>
              <a:t>1. </a:t>
            </a:r>
            <a:r>
              <a:rPr lang="en-US" sz="800" dirty="0"/>
              <a:t>Fokkens WJ, et al. </a:t>
            </a:r>
            <a:r>
              <a:rPr lang="en-US" sz="800" i="1" dirty="0"/>
              <a:t>Allergy</a:t>
            </a:r>
            <a:r>
              <a:rPr lang="en-US" sz="800" dirty="0"/>
              <a:t>. 2019;74:2312–2319. </a:t>
            </a:r>
            <a:r>
              <a:rPr lang="en-US" sz="800" b="1" dirty="0"/>
              <a:t>2. </a:t>
            </a:r>
            <a:r>
              <a:rPr lang="en-US" sz="800" dirty="0"/>
              <a:t>Fokkens WJ, et al. </a:t>
            </a:r>
            <a:r>
              <a:rPr lang="en-US" sz="800" i="1" dirty="0"/>
              <a:t>Rhinology.</a:t>
            </a:r>
            <a:r>
              <a:rPr lang="en-US" sz="800" dirty="0"/>
              <a:t> 2020;58 (Suppl S29):1–464.</a:t>
            </a:r>
          </a:p>
        </p:txBody>
      </p:sp>
      <p:grpSp>
        <p:nvGrpSpPr>
          <p:cNvPr id="2" name="Group 5">
            <a:extLst>
              <a:ext uri="{FF2B5EF4-FFF2-40B4-BE49-F238E27FC236}">
                <a16:creationId xmlns:a16="http://schemas.microsoft.com/office/drawing/2014/main" id="{9E4B0D97-C36C-0C46-BD54-6DB9BA78981A}"/>
              </a:ext>
            </a:extLst>
          </p:cNvPr>
          <p:cNvGrpSpPr/>
          <p:nvPr/>
        </p:nvGrpSpPr>
        <p:grpSpPr>
          <a:xfrm>
            <a:off x="357473" y="1603133"/>
            <a:ext cx="8458400" cy="3722797"/>
            <a:chOff x="357473" y="1112928"/>
            <a:chExt cx="8458400" cy="2851694"/>
          </a:xfrm>
        </p:grpSpPr>
        <p:cxnSp>
          <p:nvCxnSpPr>
            <p:cNvPr id="72" name="Straight Connector 71">
              <a:extLst>
                <a:ext uri="{FF2B5EF4-FFF2-40B4-BE49-F238E27FC236}">
                  <a16:creationId xmlns:a16="http://schemas.microsoft.com/office/drawing/2014/main" id="{52AB1987-5D34-4D86-9F9E-201AD4F27D05}"/>
                </a:ext>
              </a:extLst>
            </p:cNvPr>
            <p:cNvCxnSpPr>
              <a:cxnSpLocks/>
            </p:cNvCxnSpPr>
            <p:nvPr/>
          </p:nvCxnSpPr>
          <p:spPr>
            <a:xfrm>
              <a:off x="3823256" y="2032078"/>
              <a:ext cx="0" cy="14877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296D8B6-809C-4A02-9ED6-E9E1359F13E6}"/>
                </a:ext>
              </a:extLst>
            </p:cNvPr>
            <p:cNvCxnSpPr>
              <a:cxnSpLocks/>
            </p:cNvCxnSpPr>
            <p:nvPr/>
          </p:nvCxnSpPr>
          <p:spPr>
            <a:xfrm>
              <a:off x="1181518" y="2056973"/>
              <a:ext cx="0" cy="14815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F03B2D1-B40C-4FEE-8503-B252746ED613}"/>
                </a:ext>
              </a:extLst>
            </p:cNvPr>
            <p:cNvCxnSpPr>
              <a:cxnSpLocks/>
            </p:cNvCxnSpPr>
            <p:nvPr/>
          </p:nvCxnSpPr>
          <p:spPr>
            <a:xfrm flipH="1">
              <a:off x="1181518" y="1568829"/>
              <a:ext cx="1228335" cy="3036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EC4C2CB-2A58-4B16-8CDB-A7E9D8EAD47A}"/>
                </a:ext>
              </a:extLst>
            </p:cNvPr>
            <p:cNvCxnSpPr>
              <a:cxnSpLocks/>
            </p:cNvCxnSpPr>
            <p:nvPr/>
          </p:nvCxnSpPr>
          <p:spPr>
            <a:xfrm>
              <a:off x="2409853" y="1568829"/>
              <a:ext cx="1347145" cy="2969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B2083A8-7443-4D77-9C58-49FE910FA890}"/>
                </a:ext>
              </a:extLst>
            </p:cNvPr>
            <p:cNvCxnSpPr>
              <a:cxnSpLocks/>
            </p:cNvCxnSpPr>
            <p:nvPr/>
          </p:nvCxnSpPr>
          <p:spPr>
            <a:xfrm flipH="1">
              <a:off x="1181519" y="3531631"/>
              <a:ext cx="35516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7A93DB6-067A-4AFB-9C2F-42AE395824AC}"/>
                </a:ext>
              </a:extLst>
            </p:cNvPr>
            <p:cNvCxnSpPr>
              <a:cxnSpLocks/>
            </p:cNvCxnSpPr>
            <p:nvPr/>
          </p:nvCxnSpPr>
          <p:spPr>
            <a:xfrm>
              <a:off x="4733209" y="2517623"/>
              <a:ext cx="0" cy="10209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4552081-DA3B-4D34-AD55-546C1D78FEC8}"/>
                </a:ext>
              </a:extLst>
            </p:cNvPr>
            <p:cNvCxnSpPr>
              <a:cxnSpLocks/>
            </p:cNvCxnSpPr>
            <p:nvPr/>
          </p:nvCxnSpPr>
          <p:spPr>
            <a:xfrm>
              <a:off x="4732136" y="2514810"/>
              <a:ext cx="21019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33">
              <a:extLst>
                <a:ext uri="{FF2B5EF4-FFF2-40B4-BE49-F238E27FC236}">
                  <a16:creationId xmlns:a16="http://schemas.microsoft.com/office/drawing/2014/main" id="{C4550367-A2F4-4989-9FF8-21AC12D77D13}"/>
                </a:ext>
              </a:extLst>
            </p:cNvPr>
            <p:cNvSpPr/>
            <p:nvPr/>
          </p:nvSpPr>
          <p:spPr bwMode="auto">
            <a:xfrm>
              <a:off x="1639664" y="1112928"/>
              <a:ext cx="1540378" cy="511408"/>
            </a:xfrm>
            <a:prstGeom prst="roundRect">
              <a:avLst/>
            </a:prstGeom>
            <a:solidFill>
              <a:srgbClr val="A50021"/>
            </a:solidFill>
            <a:ln w="28575">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27432" rIns="72000" bIns="73152" numCol="1" spcCol="0" rtlCol="0" fromWordArt="0" anchor="ctr" anchorCtr="0" forceAA="0" compatLnSpc="1">
              <a:prstTxWarp prst="textNoShape">
                <a:avLst/>
              </a:prstTxWarp>
              <a:noAutofit/>
            </a:bodyPr>
            <a:lstStyle/>
            <a:p>
              <a:pPr algn="ctr" eaLnBrk="0" fontAlgn="auto" hangingPunct="0">
                <a:spcBef>
                  <a:spcPts val="0"/>
                </a:spcBef>
                <a:spcAft>
                  <a:spcPts val="0"/>
                </a:spcAft>
                <a:buClr>
                  <a:schemeClr val="bg1"/>
                </a:buClr>
              </a:pPr>
              <a:r>
                <a:rPr lang="cs-CZ" sz="1600" b="1" kern="0" dirty="0">
                  <a:solidFill>
                    <a:schemeClr val="bg1"/>
                  </a:solidFill>
                </a:rPr>
                <a:t>Bilaterální nosní polypy</a:t>
              </a:r>
              <a:endParaRPr lang="en-US" sz="1600" b="1" kern="0" dirty="0">
                <a:solidFill>
                  <a:schemeClr val="bg1"/>
                </a:solidFill>
              </a:endParaRPr>
            </a:p>
          </p:txBody>
        </p:sp>
        <p:sp>
          <p:nvSpPr>
            <p:cNvPr id="26" name="Rounded Rectangle 33">
              <a:extLst>
                <a:ext uri="{FF2B5EF4-FFF2-40B4-BE49-F238E27FC236}">
                  <a16:creationId xmlns:a16="http://schemas.microsoft.com/office/drawing/2014/main" id="{1FE6C8A5-C538-4A58-B7FA-61E1C195F9C4}"/>
                </a:ext>
              </a:extLst>
            </p:cNvPr>
            <p:cNvSpPr/>
            <p:nvPr/>
          </p:nvSpPr>
          <p:spPr bwMode="auto">
            <a:xfrm>
              <a:off x="411328" y="1872511"/>
              <a:ext cx="1712399" cy="598220"/>
            </a:xfrm>
            <a:prstGeom prst="roundRect">
              <a:avLst/>
            </a:prstGeom>
            <a:solidFill>
              <a:srgbClr val="F7DBD9"/>
            </a:solidFill>
            <a:ln>
              <a:noFill/>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27432" rIns="72000" bIns="73152" numCol="1" spcCol="0" rtlCol="0" fromWordArt="0" anchor="ctr" anchorCtr="0" forceAA="0" compatLnSpc="1">
              <a:prstTxWarp prst="textNoShape">
                <a:avLst/>
              </a:prstTxWarp>
              <a:noAutofit/>
            </a:bodyPr>
            <a:lstStyle/>
            <a:p>
              <a:pPr algn="ctr" eaLnBrk="0" fontAlgn="auto" hangingPunct="0">
                <a:spcBef>
                  <a:spcPts val="0"/>
                </a:spcBef>
                <a:spcAft>
                  <a:spcPts val="0"/>
                </a:spcAft>
                <a:buClr>
                  <a:schemeClr val="bg1"/>
                </a:buClr>
              </a:pPr>
              <a:r>
                <a:rPr lang="en-US" sz="1600" b="1" kern="0" dirty="0" err="1">
                  <a:solidFill>
                    <a:schemeClr val="tx1"/>
                  </a:solidFill>
                </a:rPr>
                <a:t>Histor</a:t>
              </a:r>
              <a:r>
                <a:rPr lang="cs-CZ" sz="1600" b="1" kern="0" dirty="0">
                  <a:solidFill>
                    <a:schemeClr val="tx1"/>
                  </a:solidFill>
                </a:rPr>
                <a:t>ie chirurgie</a:t>
              </a:r>
              <a:r>
                <a:rPr lang="en-US" sz="1600" b="1" kern="0" baseline="30000" dirty="0">
                  <a:solidFill>
                    <a:schemeClr val="tx1"/>
                  </a:solidFill>
                </a:rPr>
                <a:t>1,2</a:t>
              </a:r>
              <a:r>
                <a:rPr lang="en-US" sz="1600" b="1" kern="0" dirty="0">
                  <a:solidFill>
                    <a:schemeClr val="tx1"/>
                  </a:solidFill>
                </a:rPr>
                <a:t> </a:t>
              </a:r>
            </a:p>
          </p:txBody>
        </p:sp>
        <p:sp>
          <p:nvSpPr>
            <p:cNvPr id="27" name="Rounded Rectangle 33">
              <a:extLst>
                <a:ext uri="{FF2B5EF4-FFF2-40B4-BE49-F238E27FC236}">
                  <a16:creationId xmlns:a16="http://schemas.microsoft.com/office/drawing/2014/main" id="{CFA3EA0C-EBC4-4035-BAF3-5C22C1F53C66}"/>
                </a:ext>
              </a:extLst>
            </p:cNvPr>
            <p:cNvSpPr/>
            <p:nvPr/>
          </p:nvSpPr>
          <p:spPr bwMode="auto">
            <a:xfrm>
              <a:off x="357473" y="2749503"/>
              <a:ext cx="1838263" cy="547862"/>
            </a:xfrm>
            <a:prstGeom prst="roundRect">
              <a:avLst/>
            </a:prstGeom>
            <a:solidFill>
              <a:srgbClr val="C00000"/>
            </a:solidFill>
            <a:ln>
              <a:noFill/>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27432" rIns="72000" bIns="73152" numCol="1" spcCol="0" rtlCol="0" fromWordArt="0" anchor="ctr" anchorCtr="0" forceAA="0" compatLnSpc="1">
              <a:prstTxWarp prst="textNoShape">
                <a:avLst/>
              </a:prstTxWarp>
              <a:noAutofit/>
            </a:bodyPr>
            <a:lstStyle/>
            <a:p>
              <a:pPr algn="ctr" eaLnBrk="0" fontAlgn="auto" hangingPunct="0">
                <a:spcBef>
                  <a:spcPts val="0"/>
                </a:spcBef>
                <a:spcAft>
                  <a:spcPts val="0"/>
                </a:spcAft>
                <a:buClr>
                  <a:schemeClr val="bg1"/>
                </a:buClr>
              </a:pPr>
              <a:r>
                <a:rPr lang="cs-CZ" sz="1600" b="1" kern="0" dirty="0">
                  <a:solidFill>
                    <a:schemeClr val="bg1"/>
                  </a:solidFill>
                </a:rPr>
                <a:t>Tři</a:t>
              </a:r>
              <a:r>
                <a:rPr lang="cs-CZ" sz="1200" b="1" kern="0" dirty="0">
                  <a:solidFill>
                    <a:schemeClr val="bg1"/>
                  </a:solidFill>
                </a:rPr>
                <a:t> </a:t>
              </a:r>
              <a:r>
                <a:rPr lang="cs-CZ" sz="1600" b="1" kern="0" dirty="0">
                  <a:solidFill>
                    <a:schemeClr val="bg1"/>
                  </a:solidFill>
                </a:rPr>
                <a:t>z uvedených kritérií</a:t>
              </a:r>
              <a:r>
                <a:rPr lang="en-US" sz="1600" b="1" kern="0" baseline="30000" dirty="0">
                  <a:solidFill>
                    <a:schemeClr val="bg1"/>
                  </a:solidFill>
                </a:rPr>
                <a:t>1,2</a:t>
              </a:r>
              <a:endParaRPr lang="en-US" sz="1600" b="1" kern="0" dirty="0">
                <a:solidFill>
                  <a:schemeClr val="bg1"/>
                </a:solidFill>
              </a:endParaRPr>
            </a:p>
          </p:txBody>
        </p:sp>
        <p:sp>
          <p:nvSpPr>
            <p:cNvPr id="28" name="Rounded Rectangle 789">
              <a:extLst>
                <a:ext uri="{FF2B5EF4-FFF2-40B4-BE49-F238E27FC236}">
                  <a16:creationId xmlns:a16="http://schemas.microsoft.com/office/drawing/2014/main" id="{C0564EE0-D0E3-4F99-941C-EE5B82CD3C6B}"/>
                </a:ext>
              </a:extLst>
            </p:cNvPr>
            <p:cNvSpPr/>
            <p:nvPr/>
          </p:nvSpPr>
          <p:spPr bwMode="auto">
            <a:xfrm>
              <a:off x="4942331" y="1221426"/>
              <a:ext cx="3873542" cy="2743196"/>
            </a:xfrm>
            <a:prstGeom prst="roundRect">
              <a:avLst>
                <a:gd name="adj" fmla="val 10392"/>
              </a:avLst>
            </a:prstGeom>
            <a:solidFill>
              <a:srgbClr val="A50021"/>
            </a:solidFill>
            <a:ln>
              <a:no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171450" indent="-171450" eaLnBrk="0" fontAlgn="auto" hangingPunct="0">
                <a:spcBef>
                  <a:spcPts val="0"/>
                </a:spcBef>
                <a:spcAft>
                  <a:spcPts val="0"/>
                </a:spcAft>
                <a:buClr>
                  <a:schemeClr val="bg1"/>
                </a:buClr>
                <a:buFont typeface="Wingdings" pitchFamily="2" charset="2"/>
                <a:buChar char="Ø"/>
              </a:pPr>
              <a:r>
                <a:rPr lang="cs-CZ" sz="1600" b="1" kern="0" dirty="0">
                  <a:solidFill>
                    <a:schemeClr val="bg1"/>
                  </a:solidFill>
                </a:rPr>
                <a:t> Důkaz zánětu typu 2</a:t>
              </a:r>
              <a:r>
                <a:rPr lang="en-US" sz="1600" b="1" kern="0" baseline="30000" dirty="0">
                  <a:solidFill>
                    <a:schemeClr val="bg1"/>
                  </a:solidFill>
                </a:rPr>
                <a:t>1,2</a:t>
              </a:r>
            </a:p>
            <a:p>
              <a:pPr marL="350838" lvl="1" indent="-169863" eaLnBrk="0" hangingPunct="0">
                <a:buClr>
                  <a:schemeClr val="bg1"/>
                </a:buClr>
                <a:buFont typeface="System Font Regular"/>
                <a:buChar char="–"/>
              </a:pPr>
              <a:r>
                <a:rPr lang="cs-CZ" sz="1600" kern="0" dirty="0">
                  <a:solidFill>
                    <a:schemeClr val="bg1"/>
                  </a:solidFill>
                </a:rPr>
                <a:t>tkáňová nebo periferní eosinofilie</a:t>
              </a:r>
              <a:r>
                <a:rPr lang="en-US" sz="1600" kern="0" dirty="0">
                  <a:solidFill>
                    <a:schemeClr val="bg1"/>
                  </a:solidFill>
                </a:rPr>
                <a:t> ≥10/hpf, ≥250, </a:t>
              </a:r>
              <a:r>
                <a:rPr lang="cs-CZ" sz="1600" kern="0" dirty="0">
                  <a:solidFill>
                    <a:schemeClr val="bg1"/>
                  </a:solidFill>
                </a:rPr>
                <a:t>ev.</a:t>
              </a:r>
              <a:r>
                <a:rPr lang="en-US" sz="1600" kern="0" dirty="0">
                  <a:solidFill>
                    <a:schemeClr val="bg1"/>
                  </a:solidFill>
                </a:rPr>
                <a:t> </a:t>
              </a:r>
              <a:r>
                <a:rPr lang="cs-CZ" sz="1600" kern="0" dirty="0">
                  <a:solidFill>
                    <a:schemeClr val="bg1"/>
                  </a:solidFill>
                </a:rPr>
                <a:t>celkové</a:t>
              </a:r>
              <a:r>
                <a:rPr lang="en-US" sz="1600" kern="0" dirty="0">
                  <a:solidFill>
                    <a:schemeClr val="bg1"/>
                  </a:solidFill>
                </a:rPr>
                <a:t> IgE ≥100</a:t>
              </a:r>
              <a:r>
                <a:rPr lang="en-US" sz="1600" kern="0" baseline="30000" dirty="0">
                  <a:solidFill>
                    <a:schemeClr val="bg1"/>
                  </a:solidFill>
                </a:rPr>
                <a:t>2</a:t>
              </a:r>
            </a:p>
            <a:p>
              <a:pPr marL="171450" indent="-171450" eaLnBrk="0" fontAlgn="auto" hangingPunct="0">
                <a:spcBef>
                  <a:spcPts val="0"/>
                </a:spcBef>
                <a:spcAft>
                  <a:spcPts val="0"/>
                </a:spcAft>
                <a:buClr>
                  <a:schemeClr val="bg1"/>
                </a:buClr>
                <a:buFont typeface="Wingdings" pitchFamily="2" charset="2"/>
                <a:buChar char="Ø"/>
              </a:pPr>
              <a:r>
                <a:rPr lang="cs-CZ" sz="1600" b="1" kern="0" dirty="0">
                  <a:solidFill>
                    <a:schemeClr val="bg1"/>
                  </a:solidFill>
                </a:rPr>
                <a:t> Užívání OCS</a:t>
              </a:r>
              <a:r>
                <a:rPr lang="en-US" sz="1600" b="1" kern="0" baseline="30000" dirty="0">
                  <a:solidFill>
                    <a:schemeClr val="bg1"/>
                  </a:solidFill>
                </a:rPr>
                <a:t>1,2</a:t>
              </a:r>
              <a:endParaRPr lang="en-US" sz="1600" b="1" kern="0" dirty="0">
                <a:solidFill>
                  <a:schemeClr val="bg1"/>
                </a:solidFill>
              </a:endParaRPr>
            </a:p>
            <a:p>
              <a:pPr marL="350838" lvl="1" indent="-169863" eaLnBrk="0" hangingPunct="0">
                <a:buClr>
                  <a:schemeClr val="bg1"/>
                </a:buClr>
                <a:buFont typeface="System Font Regular"/>
                <a:buChar char="–"/>
              </a:pPr>
              <a:r>
                <a:rPr lang="en-US" sz="1600" kern="0" dirty="0">
                  <a:solidFill>
                    <a:schemeClr val="bg1"/>
                  </a:solidFill>
                </a:rPr>
                <a:t>≥2 </a:t>
              </a:r>
              <a:r>
                <a:rPr lang="cs-CZ" sz="1600" kern="0" dirty="0">
                  <a:solidFill>
                    <a:schemeClr val="bg1"/>
                  </a:solidFill>
                </a:rPr>
                <a:t>podání OCS v roce</a:t>
              </a:r>
              <a:r>
                <a:rPr lang="en-US" sz="1600" kern="0" dirty="0">
                  <a:solidFill>
                    <a:schemeClr val="bg1"/>
                  </a:solidFill>
                </a:rPr>
                <a:t>/</a:t>
              </a:r>
              <a:r>
                <a:rPr lang="cs-CZ" sz="1600" kern="0" dirty="0">
                  <a:solidFill>
                    <a:schemeClr val="bg1"/>
                  </a:solidFill>
                </a:rPr>
                <a:t>dlouhodobé užívání</a:t>
              </a:r>
              <a:r>
                <a:rPr lang="en-US" sz="1600" kern="0" dirty="0">
                  <a:solidFill>
                    <a:schemeClr val="bg1"/>
                  </a:solidFill>
                </a:rPr>
                <a:t> </a:t>
              </a:r>
              <a:r>
                <a:rPr lang="cs-CZ" sz="1600" kern="0" dirty="0">
                  <a:solidFill>
                    <a:schemeClr val="bg1"/>
                  </a:solidFill>
                </a:rPr>
                <a:t> </a:t>
              </a:r>
              <a:r>
                <a:rPr lang="en-US" sz="1600" kern="0" dirty="0">
                  <a:solidFill>
                    <a:schemeClr val="bg1"/>
                  </a:solidFill>
                </a:rPr>
                <a:t>(&gt;3 m</a:t>
              </a:r>
              <a:r>
                <a:rPr lang="cs-CZ" sz="1600" kern="0" dirty="0">
                  <a:solidFill>
                    <a:schemeClr val="bg1"/>
                  </a:solidFill>
                </a:rPr>
                <a:t>ěsíce</a:t>
              </a:r>
              <a:r>
                <a:rPr lang="en-US" sz="1600" kern="0" dirty="0">
                  <a:solidFill>
                    <a:schemeClr val="bg1"/>
                  </a:solidFill>
                </a:rPr>
                <a:t>)</a:t>
              </a:r>
              <a:r>
                <a:rPr lang="en-US" sz="1600" kern="0" baseline="30000" dirty="0">
                  <a:solidFill>
                    <a:schemeClr val="bg1"/>
                  </a:solidFill>
                </a:rPr>
                <a:t>2</a:t>
              </a:r>
            </a:p>
            <a:p>
              <a:pPr marL="171450" indent="-171450" eaLnBrk="0" fontAlgn="auto" hangingPunct="0">
                <a:spcBef>
                  <a:spcPts val="0"/>
                </a:spcBef>
                <a:spcAft>
                  <a:spcPts val="0"/>
                </a:spcAft>
                <a:buClr>
                  <a:schemeClr val="bg1"/>
                </a:buClr>
                <a:buFont typeface="Wingdings" pitchFamily="2" charset="2"/>
                <a:buChar char="Ø"/>
              </a:pPr>
              <a:r>
                <a:rPr lang="cs-CZ" sz="1600" b="1" kern="0" dirty="0">
                  <a:solidFill>
                    <a:schemeClr val="bg1"/>
                  </a:solidFill>
                </a:rPr>
                <a:t> Signifikantní zhoršení</a:t>
              </a:r>
              <a:r>
                <a:rPr lang="en-US" sz="1600" b="1" kern="0" dirty="0">
                  <a:solidFill>
                    <a:schemeClr val="bg1"/>
                  </a:solidFill>
                </a:rPr>
                <a:t> QoL</a:t>
              </a:r>
              <a:r>
                <a:rPr lang="en-US" sz="1600" b="1" kern="0" baseline="30000" dirty="0">
                  <a:solidFill>
                    <a:schemeClr val="bg1"/>
                  </a:solidFill>
                </a:rPr>
                <a:t>1,2</a:t>
              </a:r>
              <a:endParaRPr lang="en-US" sz="1600" b="1" kern="0" dirty="0">
                <a:solidFill>
                  <a:schemeClr val="bg1"/>
                </a:solidFill>
              </a:endParaRPr>
            </a:p>
            <a:p>
              <a:pPr marL="350838" lvl="1" indent="-169863" eaLnBrk="0" hangingPunct="0">
                <a:buClr>
                  <a:schemeClr val="bg1"/>
                </a:buClr>
                <a:buFont typeface="System Font Regular"/>
                <a:buChar char="–"/>
              </a:pPr>
              <a:r>
                <a:rPr lang="en-US" sz="1600" kern="0" dirty="0">
                  <a:solidFill>
                    <a:schemeClr val="bg1"/>
                  </a:solidFill>
                </a:rPr>
                <a:t>SNOT-22 ≥40</a:t>
              </a:r>
              <a:r>
                <a:rPr lang="en-US" sz="1600" kern="0" baseline="30000" dirty="0">
                  <a:solidFill>
                    <a:schemeClr val="bg1"/>
                  </a:solidFill>
                </a:rPr>
                <a:t>2</a:t>
              </a:r>
            </a:p>
            <a:p>
              <a:pPr marL="171450" indent="-171450" eaLnBrk="0" hangingPunct="0">
                <a:buClr>
                  <a:schemeClr val="bg1"/>
                </a:buClr>
                <a:buFont typeface="Wingdings" pitchFamily="2" charset="2"/>
                <a:buChar char="Ø"/>
              </a:pPr>
              <a:r>
                <a:rPr lang="cs-CZ" sz="1600" b="1" kern="0" dirty="0">
                  <a:solidFill>
                    <a:schemeClr val="bg1"/>
                  </a:solidFill>
                </a:rPr>
                <a:t> Významná ztráta čichu</a:t>
              </a:r>
              <a:r>
                <a:rPr lang="en-US" sz="1600" b="1" kern="0" baseline="30000" dirty="0">
                  <a:solidFill>
                    <a:schemeClr val="bg1"/>
                  </a:solidFill>
                </a:rPr>
                <a:t>1,2</a:t>
              </a:r>
              <a:r>
                <a:rPr lang="en-US" sz="1600" b="1" kern="0" dirty="0">
                  <a:solidFill>
                    <a:schemeClr val="bg1"/>
                  </a:solidFill>
                </a:rPr>
                <a:t> </a:t>
              </a:r>
            </a:p>
            <a:p>
              <a:pPr marL="350838" lvl="1" indent="-169863" eaLnBrk="0" hangingPunct="0">
                <a:buClr>
                  <a:schemeClr val="bg1"/>
                </a:buClr>
              </a:pPr>
              <a:r>
                <a:rPr lang="cs-CZ" sz="1600" kern="0" dirty="0">
                  <a:solidFill>
                    <a:schemeClr val="bg1"/>
                  </a:solidFill>
                </a:rPr>
                <a:t>- a</a:t>
              </a:r>
              <a:r>
                <a:rPr lang="en-US" sz="1600" kern="0" dirty="0" err="1">
                  <a:solidFill>
                    <a:schemeClr val="bg1"/>
                  </a:solidFill>
                </a:rPr>
                <a:t>nosmic</a:t>
              </a:r>
              <a:r>
                <a:rPr lang="en-US" sz="1600" kern="0" dirty="0">
                  <a:solidFill>
                    <a:schemeClr val="bg1"/>
                  </a:solidFill>
                </a:rPr>
                <a:t> on smell test</a:t>
              </a:r>
              <a:r>
                <a:rPr lang="en-US" sz="1600" kern="0" baseline="30000" dirty="0">
                  <a:solidFill>
                    <a:schemeClr val="bg1"/>
                  </a:solidFill>
                </a:rPr>
                <a:t>2</a:t>
              </a:r>
            </a:p>
            <a:p>
              <a:pPr marL="171450" indent="-171450" eaLnBrk="0" fontAlgn="auto" hangingPunct="0">
                <a:spcBef>
                  <a:spcPts val="0"/>
                </a:spcBef>
                <a:spcAft>
                  <a:spcPts val="0"/>
                </a:spcAft>
                <a:buClr>
                  <a:schemeClr val="bg1"/>
                </a:buClr>
                <a:buFont typeface="Wingdings" pitchFamily="2" charset="2"/>
                <a:buChar char="Ø"/>
              </a:pPr>
              <a:r>
                <a:rPr lang="cs-CZ" sz="1600" b="1" kern="0" dirty="0">
                  <a:solidFill>
                    <a:schemeClr val="bg1"/>
                  </a:solidFill>
                </a:rPr>
                <a:t> Astma jako komorbidit</a:t>
              </a:r>
              <a:r>
                <a:rPr lang="en-US" sz="1600" b="1" kern="0" dirty="0">
                  <a:solidFill>
                    <a:schemeClr val="bg1"/>
                  </a:solidFill>
                </a:rPr>
                <a:t>a</a:t>
              </a:r>
              <a:r>
                <a:rPr lang="en-US" sz="1600" b="1" kern="0" baseline="30000" dirty="0">
                  <a:solidFill>
                    <a:schemeClr val="bg1"/>
                  </a:solidFill>
                </a:rPr>
                <a:t>1,2</a:t>
              </a:r>
              <a:endParaRPr lang="en-US" sz="1600" b="1" kern="0" dirty="0">
                <a:solidFill>
                  <a:schemeClr val="bg1"/>
                </a:solidFill>
              </a:endParaRPr>
            </a:p>
            <a:p>
              <a:pPr marL="350838" lvl="1" indent="-169863" eaLnBrk="0" hangingPunct="0">
                <a:buClr>
                  <a:schemeClr val="bg1"/>
                </a:buClr>
                <a:buFont typeface="System Font Regular"/>
                <a:buChar char="–"/>
              </a:pPr>
              <a:r>
                <a:rPr lang="cs-CZ" sz="1600" kern="0" dirty="0" err="1">
                  <a:solidFill>
                    <a:schemeClr val="bg1"/>
                  </a:solidFill>
                </a:rPr>
                <a:t>a</a:t>
              </a:r>
              <a:r>
                <a:rPr lang="en-US" sz="1600" kern="0" dirty="0" err="1">
                  <a:solidFill>
                    <a:schemeClr val="bg1"/>
                  </a:solidFill>
                </a:rPr>
                <a:t>stma</a:t>
              </a:r>
              <a:r>
                <a:rPr lang="en-US" sz="1600" kern="0" dirty="0">
                  <a:solidFill>
                    <a:schemeClr val="bg1"/>
                  </a:solidFill>
                </a:rPr>
                <a:t> </a:t>
              </a:r>
              <a:r>
                <a:rPr lang="cs-CZ" sz="1600" kern="0" dirty="0">
                  <a:solidFill>
                    <a:schemeClr val="bg1"/>
                  </a:solidFill>
                </a:rPr>
                <a:t>vyžadující pravidelnou terapii ICS</a:t>
              </a:r>
              <a:r>
                <a:rPr lang="en-US" sz="1600" kern="0" baseline="30000" dirty="0">
                  <a:solidFill>
                    <a:schemeClr val="bg1"/>
                  </a:solidFill>
                </a:rPr>
                <a:t>2</a:t>
              </a:r>
            </a:p>
          </p:txBody>
        </p:sp>
        <p:sp>
          <p:nvSpPr>
            <p:cNvPr id="29" name="Rounded Rectangle 33">
              <a:extLst>
                <a:ext uri="{FF2B5EF4-FFF2-40B4-BE49-F238E27FC236}">
                  <a16:creationId xmlns:a16="http://schemas.microsoft.com/office/drawing/2014/main" id="{9BD3748C-6539-4299-BA31-78AF82D11578}"/>
                </a:ext>
              </a:extLst>
            </p:cNvPr>
            <p:cNvSpPr/>
            <p:nvPr/>
          </p:nvSpPr>
          <p:spPr bwMode="auto">
            <a:xfrm>
              <a:off x="2699792" y="1865734"/>
              <a:ext cx="1827395" cy="598220"/>
            </a:xfrm>
            <a:prstGeom prst="roundRect">
              <a:avLst/>
            </a:prstGeom>
            <a:solidFill>
              <a:srgbClr val="F7DBD9"/>
            </a:solidFill>
            <a:ln>
              <a:noFill/>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27432" rIns="72000" bIns="73152" numCol="1" spcCol="0" rtlCol="0" fromWordArt="0" anchor="ctr" anchorCtr="0" forceAA="0" compatLnSpc="1">
              <a:prstTxWarp prst="textNoShape">
                <a:avLst/>
              </a:prstTxWarp>
              <a:noAutofit/>
            </a:bodyPr>
            <a:lstStyle/>
            <a:p>
              <a:pPr algn="ctr" eaLnBrk="0" fontAlgn="auto" hangingPunct="0">
                <a:spcBef>
                  <a:spcPts val="0"/>
                </a:spcBef>
                <a:spcAft>
                  <a:spcPts val="0"/>
                </a:spcAft>
                <a:buClr>
                  <a:schemeClr val="bg1"/>
                </a:buClr>
              </a:pPr>
              <a:r>
                <a:rPr lang="cs-CZ" sz="1600" b="1" kern="0" dirty="0">
                  <a:solidFill>
                    <a:schemeClr val="tx1"/>
                  </a:solidFill>
                </a:rPr>
                <a:t>Bez historie chirurgie</a:t>
              </a:r>
              <a:r>
                <a:rPr lang="en-US" sz="1600" b="1" kern="0" baseline="30000" dirty="0">
                  <a:solidFill>
                    <a:schemeClr val="tx1"/>
                  </a:solidFill>
                </a:rPr>
                <a:t>1</a:t>
              </a:r>
            </a:p>
          </p:txBody>
        </p:sp>
        <p:sp>
          <p:nvSpPr>
            <p:cNvPr id="33" name="Rounded Rectangle 33">
              <a:extLst>
                <a:ext uri="{FF2B5EF4-FFF2-40B4-BE49-F238E27FC236}">
                  <a16:creationId xmlns:a16="http://schemas.microsoft.com/office/drawing/2014/main" id="{6A427942-2D9B-42CE-BD7B-2E44E6C66F59}"/>
                </a:ext>
              </a:extLst>
            </p:cNvPr>
            <p:cNvSpPr/>
            <p:nvPr/>
          </p:nvSpPr>
          <p:spPr bwMode="auto">
            <a:xfrm>
              <a:off x="2699793" y="2743977"/>
              <a:ext cx="1865446" cy="547862"/>
            </a:xfrm>
            <a:prstGeom prst="roundRect">
              <a:avLst/>
            </a:prstGeom>
            <a:solidFill>
              <a:srgbClr val="C00000"/>
            </a:solidFill>
            <a:ln>
              <a:noFill/>
              <a:headEnd/>
              <a:tailEn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27432" rIns="72000" bIns="73152" numCol="1" spcCol="0" rtlCol="0" fromWordArt="0" anchor="ctr" anchorCtr="0" forceAA="0" compatLnSpc="1">
              <a:prstTxWarp prst="textNoShape">
                <a:avLst/>
              </a:prstTxWarp>
              <a:noAutofit/>
            </a:bodyPr>
            <a:lstStyle/>
            <a:p>
              <a:pPr algn="ctr" eaLnBrk="0" fontAlgn="auto" hangingPunct="0">
                <a:spcBef>
                  <a:spcPts val="0"/>
                </a:spcBef>
                <a:spcAft>
                  <a:spcPts val="0"/>
                </a:spcAft>
                <a:buClr>
                  <a:schemeClr val="bg1"/>
                </a:buClr>
              </a:pPr>
              <a:r>
                <a:rPr lang="cs-CZ" sz="1600" b="1" kern="0" dirty="0">
                  <a:solidFill>
                    <a:schemeClr val="bg1"/>
                  </a:solidFill>
                </a:rPr>
                <a:t>Čtyři z uvedených kritérií</a:t>
              </a:r>
              <a:r>
                <a:rPr lang="en-US" sz="1600" b="1" kern="0" baseline="30000" dirty="0">
                  <a:solidFill>
                    <a:schemeClr val="bg1"/>
                  </a:solidFill>
                </a:rPr>
                <a:t>1</a:t>
              </a:r>
            </a:p>
          </p:txBody>
        </p:sp>
      </p:grpSp>
      <p:sp>
        <p:nvSpPr>
          <p:cNvPr id="19" name="Nadpis 1"/>
          <p:cNvSpPr txBox="1">
            <a:spLocks/>
          </p:cNvSpPr>
          <p:nvPr/>
        </p:nvSpPr>
        <p:spPr>
          <a:xfrm>
            <a:off x="395536" y="332656"/>
            <a:ext cx="8229600" cy="1143000"/>
          </a:xfrm>
          <a:prstGeom prst="rect">
            <a:avLst/>
          </a:prstGeom>
          <a:noFill/>
          <a:ln>
            <a:noFill/>
          </a:ln>
        </p:spPr>
        <p:txBody>
          <a:bodyPr vert="horz" lIns="91440" tIns="45720" rIns="91440" bIns="45720" rtlCol="0" anchor="ctr">
            <a:normAutofit fontScale="90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3000" b="1" i="0" u="none" strike="noStrike" kern="0" cap="none" spc="0" normalizeH="0" baseline="0" noProof="0" dirty="0" err="1">
                <a:ln>
                  <a:noFill/>
                </a:ln>
                <a:solidFill>
                  <a:srgbClr val="A50021"/>
                </a:solidFill>
                <a:effectLst>
                  <a:outerShdw blurRad="38100" dist="38100" dir="2700000" algn="tl">
                    <a:srgbClr val="C0C0C0"/>
                  </a:outerShdw>
                </a:effectLst>
                <a:uLnTx/>
                <a:uFillTx/>
                <a:latin typeface="+mj-lt"/>
                <a:ea typeface="+mj-ea"/>
                <a:cs typeface="+mj-cs"/>
              </a:rPr>
              <a:t>Guidelines</a:t>
            </a:r>
            <a:r>
              <a:rPr kumimoji="0" lang="cs-CZ" sz="3000" b="1" i="0" u="none" strike="noStrike" kern="0" cap="none" spc="0" normalizeH="0" baseline="0" noProof="0" dirty="0">
                <a:ln>
                  <a:noFill/>
                </a:ln>
                <a:solidFill>
                  <a:srgbClr val="A50021"/>
                </a:solidFill>
                <a:effectLst>
                  <a:outerShdw blurRad="38100" dist="38100" dir="2700000" algn="tl">
                    <a:srgbClr val="C0C0C0"/>
                  </a:outerShdw>
                </a:effectLst>
                <a:uLnTx/>
                <a:uFillTx/>
                <a:latin typeface="+mj-lt"/>
                <a:ea typeface="+mj-ea"/>
                <a:cs typeface="+mj-cs"/>
              </a:rPr>
              <a:t> pro léčbu chronické </a:t>
            </a:r>
            <a:r>
              <a:rPr kumimoji="0" lang="cs-CZ" sz="3000" b="1" i="0" u="none" strike="noStrike" kern="0" cap="none" spc="0" normalizeH="0" baseline="0" noProof="0" dirty="0" err="1">
                <a:ln>
                  <a:noFill/>
                </a:ln>
                <a:solidFill>
                  <a:srgbClr val="A50021"/>
                </a:solidFill>
                <a:effectLst>
                  <a:outerShdw blurRad="38100" dist="38100" dir="2700000" algn="tl">
                    <a:srgbClr val="C0C0C0"/>
                  </a:outerShdw>
                </a:effectLst>
                <a:uLnTx/>
                <a:uFillTx/>
                <a:latin typeface="+mj-lt"/>
                <a:ea typeface="+mj-ea"/>
                <a:cs typeface="+mj-cs"/>
              </a:rPr>
              <a:t>rinosinusitidy</a:t>
            </a:r>
            <a:r>
              <a:rPr kumimoji="0" lang="cs-CZ" sz="3000" b="1" i="0" u="none" strike="noStrike" kern="0" cap="none" spc="0" normalizeH="0" baseline="0" noProof="0" dirty="0">
                <a:ln>
                  <a:noFill/>
                </a:ln>
                <a:solidFill>
                  <a:srgbClr val="A50021"/>
                </a:solidFill>
                <a:effectLst>
                  <a:outerShdw blurRad="38100" dist="38100" dir="2700000" algn="tl">
                    <a:srgbClr val="C0C0C0"/>
                  </a:outerShdw>
                </a:effectLst>
                <a:uLnTx/>
                <a:uFillTx/>
                <a:latin typeface="+mj-lt"/>
                <a:ea typeface="+mj-ea"/>
                <a:cs typeface="+mj-cs"/>
              </a:rPr>
              <a:t> s nosní </a:t>
            </a:r>
            <a:r>
              <a:rPr kumimoji="0" lang="cs-CZ" sz="3000" b="1" i="0" u="none" strike="noStrike" kern="0" cap="none" spc="0" normalizeH="0" baseline="0" noProof="0" dirty="0" err="1">
                <a:ln>
                  <a:noFill/>
                </a:ln>
                <a:solidFill>
                  <a:srgbClr val="A50021"/>
                </a:solidFill>
                <a:effectLst>
                  <a:outerShdw blurRad="38100" dist="38100" dir="2700000" algn="tl">
                    <a:srgbClr val="C0C0C0"/>
                  </a:outerShdw>
                </a:effectLst>
                <a:uLnTx/>
                <a:uFillTx/>
                <a:latin typeface="+mj-lt"/>
                <a:ea typeface="+mj-ea"/>
                <a:cs typeface="+mj-cs"/>
              </a:rPr>
              <a:t>polypózou</a:t>
            </a:r>
            <a:r>
              <a:rPr kumimoji="0" lang="cs-CZ" sz="3000" b="1" i="0" u="none" strike="noStrike" kern="0" cap="none" spc="0" normalizeH="0" baseline="0" noProof="0" dirty="0">
                <a:ln>
                  <a:noFill/>
                </a:ln>
                <a:solidFill>
                  <a:srgbClr val="A50021"/>
                </a:solidFill>
                <a:effectLst>
                  <a:outerShdw blurRad="38100" dist="38100" dir="2700000" algn="tl">
                    <a:srgbClr val="C0C0C0"/>
                  </a:outerShdw>
                </a:effectLst>
                <a:uLnTx/>
                <a:uFillTx/>
                <a:latin typeface="+mj-lt"/>
                <a:ea typeface="+mj-ea"/>
                <a:cs typeface="+mj-cs"/>
              </a:rPr>
              <a:t> (</a:t>
            </a:r>
            <a:r>
              <a:rPr kumimoji="0" lang="cs-CZ" sz="3000" b="1" i="0" u="none" strike="noStrike" kern="0" cap="none" spc="0" normalizeH="0" baseline="0" noProof="0" dirty="0" err="1">
                <a:ln>
                  <a:noFill/>
                </a:ln>
                <a:solidFill>
                  <a:srgbClr val="A50021"/>
                </a:solidFill>
                <a:effectLst>
                  <a:outerShdw blurRad="38100" dist="38100" dir="2700000" algn="tl">
                    <a:srgbClr val="C0C0C0"/>
                  </a:outerShdw>
                </a:effectLst>
                <a:uLnTx/>
                <a:uFillTx/>
                <a:latin typeface="+mj-lt"/>
                <a:ea typeface="+mj-ea"/>
                <a:cs typeface="+mj-cs"/>
              </a:rPr>
              <a:t>CRSwNP</a:t>
            </a:r>
            <a:r>
              <a:rPr kumimoji="0" lang="cs-CZ" sz="3000" b="1" i="0" u="none" strike="noStrike" kern="0" cap="none" spc="0" normalizeH="0" baseline="0" noProof="0" dirty="0">
                <a:ln>
                  <a:noFill/>
                </a:ln>
                <a:solidFill>
                  <a:srgbClr val="A50021"/>
                </a:solidFill>
                <a:effectLst>
                  <a:outerShdw blurRad="38100" dist="38100" dir="2700000" algn="tl">
                    <a:srgbClr val="C0C0C0"/>
                  </a:outerShdw>
                </a:effectLst>
                <a:uLnTx/>
                <a:uFillTx/>
                <a:latin typeface="+mj-lt"/>
                <a:ea typeface="+mj-ea"/>
                <a:cs typeface="+mj-cs"/>
              </a:rPr>
              <a:t>)  </a:t>
            </a:r>
            <a:r>
              <a:rPr kumimoji="0" lang="cs-CZ" sz="3000" b="1" i="0" u="none" strike="noStrike" kern="0" cap="none" spc="0" normalizeH="0" baseline="0" noProof="0" dirty="0" err="1">
                <a:ln>
                  <a:noFill/>
                </a:ln>
                <a:solidFill>
                  <a:srgbClr val="A50021"/>
                </a:solidFill>
                <a:effectLst>
                  <a:outerShdw blurRad="38100" dist="38100" dir="2700000" algn="tl">
                    <a:srgbClr val="C0C0C0"/>
                  </a:outerShdw>
                </a:effectLst>
                <a:uLnTx/>
                <a:uFillTx/>
                <a:latin typeface="+mj-lt"/>
                <a:ea typeface="+mj-ea"/>
                <a:cs typeface="+mj-cs"/>
              </a:rPr>
              <a:t>biologiky</a:t>
            </a:r>
            <a:r>
              <a:rPr kumimoji="0" lang="cs-CZ" sz="3000" b="1" i="0" u="none" strike="noStrike" kern="0" cap="none" spc="0" normalizeH="0" baseline="0" noProof="0" dirty="0">
                <a:ln>
                  <a:noFill/>
                </a:ln>
                <a:solidFill>
                  <a:srgbClr val="A50021"/>
                </a:solidFill>
                <a:effectLst>
                  <a:outerShdw blurRad="38100" dist="38100" dir="2700000" algn="tl">
                    <a:srgbClr val="C0C0C0"/>
                  </a:outerShdw>
                </a:effectLst>
                <a:uLnTx/>
                <a:uFillTx/>
                <a:latin typeface="+mj-lt"/>
                <a:ea typeface="+mj-ea"/>
                <a:cs typeface="+mj-cs"/>
              </a:rPr>
              <a:t> </a:t>
            </a:r>
            <a:br>
              <a:rPr kumimoji="0" lang="cs-CZ" sz="3000" b="1" i="0" u="none" strike="noStrike" kern="0" cap="none" spc="0" normalizeH="0" baseline="0" noProof="0" dirty="0">
                <a:ln>
                  <a:noFill/>
                </a:ln>
                <a:solidFill>
                  <a:srgbClr val="002060"/>
                </a:solidFill>
                <a:effectLst>
                  <a:outerShdw blurRad="38100" dist="38100" dir="2700000" algn="tl">
                    <a:srgbClr val="C0C0C0"/>
                  </a:outerShdw>
                </a:effectLst>
                <a:uLnTx/>
                <a:uFillTx/>
                <a:latin typeface="+mj-lt"/>
                <a:ea typeface="+mj-ea"/>
                <a:cs typeface="+mj-cs"/>
              </a:rPr>
            </a:br>
            <a:endParaRPr kumimoji="0" lang="cs-CZ" sz="3000" b="1" i="0" u="none" strike="noStrike" kern="0" cap="none" spc="0" normalizeH="0" baseline="0" noProof="0" dirty="0">
              <a:ln>
                <a:noFill/>
              </a:ln>
              <a:solidFill>
                <a:srgbClr val="002060"/>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74830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EDA030B-FBDC-1F4F-9177-D9D230A454DD}"/>
              </a:ext>
            </a:extLst>
          </p:cNvPr>
          <p:cNvSpPr/>
          <p:nvPr/>
        </p:nvSpPr>
        <p:spPr bwMode="auto">
          <a:xfrm>
            <a:off x="4677516" y="1756165"/>
            <a:ext cx="4102479" cy="4337131"/>
          </a:xfrm>
          <a:prstGeom prst="rect">
            <a:avLst/>
          </a:prstGeom>
          <a:solidFill>
            <a:srgbClr val="F7DBD9"/>
          </a:solidFill>
          <a:ln>
            <a:solidFill>
              <a:schemeClr val="accent2">
                <a:lumMod val="40000"/>
                <a:lumOff val="60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914400" rtl="0" eaLnBrk="0" fontAlgn="auto" latinLnBrk="0" hangingPunct="0">
              <a:lnSpc>
                <a:spcPct val="100000"/>
              </a:lnSpc>
              <a:spcBef>
                <a:spcPts val="0"/>
              </a:spcBef>
              <a:spcAft>
                <a:spcPts val="0"/>
              </a:spcAft>
              <a:buClr>
                <a:srgbClr val="FFFFFF"/>
              </a:buClr>
              <a:buSzTx/>
              <a:buFont typeface="Arial" pitchFamily="34" charset="0"/>
              <a:buChar char="–"/>
              <a:tabLst/>
              <a:defRPr/>
            </a:pP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 name="Content Placeholder 2">
            <a:extLst>
              <a:ext uri="{FF2B5EF4-FFF2-40B4-BE49-F238E27FC236}">
                <a16:creationId xmlns:a16="http://schemas.microsoft.com/office/drawing/2014/main" id="{1475128C-537A-444D-9882-366E59A088CA}"/>
              </a:ext>
            </a:extLst>
          </p:cNvPr>
          <p:cNvSpPr>
            <a:spLocks noGrp="1"/>
          </p:cNvSpPr>
          <p:nvPr>
            <p:ph sz="quarter" idx="12"/>
          </p:nvPr>
        </p:nvSpPr>
        <p:spPr>
          <a:xfrm>
            <a:off x="496859" y="2132259"/>
            <a:ext cx="3903129" cy="3310980"/>
          </a:xfrm>
        </p:spPr>
        <p:txBody>
          <a:bodyPr>
            <a:normAutofit/>
          </a:bodyPr>
          <a:lstStyle/>
          <a:p>
            <a:pPr marL="161925" indent="-161925">
              <a:spcAft>
                <a:spcPts val="0"/>
              </a:spcAft>
              <a:buSzPct val="150000"/>
              <a:buFont typeface="System Font Regular"/>
              <a:buChar char="–"/>
            </a:pPr>
            <a:r>
              <a:rPr lang="en-US" sz="1000" dirty="0"/>
              <a:t>18 years of age and older</a:t>
            </a:r>
          </a:p>
          <a:p>
            <a:pPr marL="161925" indent="-161925">
              <a:spcAft>
                <a:spcPts val="0"/>
              </a:spcAft>
              <a:buSzPct val="150000"/>
              <a:buFont typeface="System Font Regular"/>
              <a:buChar char="–"/>
            </a:pPr>
            <a:r>
              <a:rPr lang="en-US" sz="1000" b="1" dirty="0">
                <a:solidFill>
                  <a:srgbClr val="FF0000"/>
                </a:solidFill>
              </a:rPr>
              <a:t>≥1 prior surgery for NP in the previous 10 years</a:t>
            </a:r>
          </a:p>
          <a:p>
            <a:pPr marL="161925" indent="-161925">
              <a:spcAft>
                <a:spcPts val="0"/>
              </a:spcAft>
              <a:buSzPct val="150000"/>
              <a:buFont typeface="System Font Regular"/>
              <a:buChar char="–"/>
            </a:pPr>
            <a:r>
              <a:rPr lang="en-US" sz="1000" dirty="0"/>
              <a:t>Recurrent </a:t>
            </a:r>
            <a:r>
              <a:rPr lang="en-US" sz="1000" b="1" dirty="0"/>
              <a:t>severe bilateral NP </a:t>
            </a:r>
            <a:r>
              <a:rPr lang="en-US" sz="1000" dirty="0"/>
              <a:t>(despite treatment with standard </a:t>
            </a:r>
            <a:br>
              <a:rPr lang="en-US" sz="1000" dirty="0"/>
            </a:br>
            <a:r>
              <a:rPr lang="en-US" sz="1000" dirty="0"/>
              <a:t>of care), defined as </a:t>
            </a:r>
          </a:p>
          <a:p>
            <a:pPr marL="358775" lvl="1" indent="-171450">
              <a:spcAft>
                <a:spcPts val="0"/>
              </a:spcAft>
              <a:buFont typeface="System Font Regular"/>
              <a:buChar char="–"/>
            </a:pPr>
            <a:r>
              <a:rPr lang="en-US" sz="900" dirty="0"/>
              <a:t>Endoscopic NP score of ≥5 out of a maximum of 8, with a minimum score 2 in each nostril AND  </a:t>
            </a:r>
          </a:p>
          <a:p>
            <a:pPr marL="358775" lvl="1" indent="-171450">
              <a:spcAft>
                <a:spcPts val="0"/>
              </a:spcAft>
              <a:buFont typeface="System Font Regular"/>
              <a:buChar char="–"/>
            </a:pPr>
            <a:r>
              <a:rPr lang="en-US" sz="900" dirty="0"/>
              <a:t>Nasal obstruction VAS score of &gt;5</a:t>
            </a:r>
          </a:p>
          <a:p>
            <a:pPr marL="161925" indent="-161925">
              <a:spcAft>
                <a:spcPts val="0"/>
              </a:spcAft>
              <a:buSzPct val="150000"/>
              <a:buFont typeface="System Font Regular"/>
              <a:buChar char="–"/>
            </a:pPr>
            <a:r>
              <a:rPr lang="en-US" sz="1000" b="1" dirty="0"/>
              <a:t>Need for current NP surgery</a:t>
            </a:r>
            <a:r>
              <a:rPr lang="en-US" sz="1000" dirty="0"/>
              <a:t>, defined as</a:t>
            </a:r>
          </a:p>
          <a:p>
            <a:pPr marL="358775" lvl="1" indent="-171450">
              <a:spcAft>
                <a:spcPts val="0"/>
              </a:spcAft>
              <a:buFont typeface="System Font Regular"/>
              <a:buChar char="–"/>
            </a:pPr>
            <a:r>
              <a:rPr lang="en-US" sz="900" dirty="0"/>
              <a:t>Overall VAS symptom score &gt;7 AND</a:t>
            </a:r>
          </a:p>
          <a:p>
            <a:pPr marL="358775" lvl="1" indent="-171450">
              <a:spcAft>
                <a:spcPts val="0"/>
              </a:spcAft>
              <a:buFont typeface="System Font Regular"/>
              <a:buChar char="–"/>
            </a:pPr>
            <a:r>
              <a:rPr lang="en-US" sz="900" dirty="0"/>
              <a:t>Endoscopic NP score ≥3 in at least one nostril</a:t>
            </a:r>
          </a:p>
          <a:p>
            <a:pPr marL="161925" indent="-161925">
              <a:spcAft>
                <a:spcPts val="0"/>
              </a:spcAft>
              <a:buSzPct val="150000"/>
              <a:buFont typeface="System Font Regular"/>
              <a:buChar char="–"/>
            </a:pPr>
            <a:r>
              <a:rPr lang="en-US" sz="1000" dirty="0"/>
              <a:t>At least two symptoms, one of which should be:</a:t>
            </a:r>
          </a:p>
          <a:p>
            <a:pPr marL="358775" lvl="1" indent="-171450">
              <a:spcAft>
                <a:spcPts val="0"/>
              </a:spcAft>
              <a:buFont typeface="System Font Regular"/>
              <a:buChar char="–"/>
            </a:pPr>
            <a:r>
              <a:rPr lang="en-US" sz="900" dirty="0"/>
              <a:t>Nasal blockage/obstruction/congestion OR</a:t>
            </a:r>
          </a:p>
          <a:p>
            <a:pPr marL="358775" lvl="1" indent="-171450">
              <a:spcAft>
                <a:spcPts val="0"/>
              </a:spcAft>
              <a:buFont typeface="System Font Regular"/>
              <a:buChar char="–"/>
            </a:pPr>
            <a:r>
              <a:rPr lang="en-US" sz="900" dirty="0"/>
              <a:t>Nasal discharge</a:t>
            </a:r>
          </a:p>
          <a:p>
            <a:pPr marL="528637" lvl="1" indent="-171450">
              <a:spcAft>
                <a:spcPts val="0"/>
              </a:spcAft>
              <a:buSzPct val="100000"/>
              <a:buFont typeface="System Font Regular"/>
              <a:buChar char="–"/>
            </a:pPr>
            <a:r>
              <a:rPr lang="en-US" sz="900" dirty="0"/>
              <a:t>Plus any of the following:</a:t>
            </a:r>
          </a:p>
          <a:p>
            <a:pPr marL="358775" lvl="1" indent="-171450">
              <a:spcAft>
                <a:spcPts val="0"/>
              </a:spcAft>
              <a:buFont typeface="System Font Regular"/>
              <a:buChar char="–"/>
            </a:pPr>
            <a:r>
              <a:rPr lang="en-US" sz="900" dirty="0"/>
              <a:t>Facial pain/pressure</a:t>
            </a:r>
          </a:p>
          <a:p>
            <a:pPr marL="358775" lvl="1" indent="-171450">
              <a:spcAft>
                <a:spcPts val="0"/>
              </a:spcAft>
              <a:buFont typeface="System Font Regular"/>
              <a:buChar char="–"/>
            </a:pPr>
            <a:r>
              <a:rPr lang="en-US" sz="900" dirty="0"/>
              <a:t>Reduction/loss of smell</a:t>
            </a:r>
          </a:p>
          <a:p>
            <a:pPr marL="161925" indent="-161925">
              <a:spcAft>
                <a:spcPts val="0"/>
              </a:spcAft>
              <a:buSzPct val="150000"/>
              <a:buFont typeface="System Font Regular"/>
              <a:buChar char="–"/>
            </a:pPr>
            <a:r>
              <a:rPr lang="en-US" sz="1000" spc="-20" dirty="0"/>
              <a:t>Treatment with intranasal corticosteroids ≥8 weeks prior to screening</a:t>
            </a:r>
          </a:p>
        </p:txBody>
      </p:sp>
      <p:sp>
        <p:nvSpPr>
          <p:cNvPr id="3" name="Text Placeholder 2">
            <a:extLst>
              <a:ext uri="{FF2B5EF4-FFF2-40B4-BE49-F238E27FC236}">
                <a16:creationId xmlns:a16="http://schemas.microsoft.com/office/drawing/2014/main" id="{2CA17B11-B9D6-42E9-8E93-7A20CE03AEAE}"/>
              </a:ext>
            </a:extLst>
          </p:cNvPr>
          <p:cNvSpPr>
            <a:spLocks noGrp="1"/>
          </p:cNvSpPr>
          <p:nvPr>
            <p:ph type="body" sz="quarter" idx="18"/>
          </p:nvPr>
        </p:nvSpPr>
        <p:spPr>
          <a:xfrm>
            <a:off x="338727" y="6332306"/>
            <a:ext cx="6375839" cy="401648"/>
          </a:xfrm>
        </p:spPr>
        <p:txBody>
          <a:bodyPr/>
          <a:lstStyle/>
          <a:p>
            <a:r>
              <a:rPr lang="en-US" sz="800" dirty="0"/>
              <a:t>EGPA, eosinophilic granulomatosis with polyangiitis; NP, nasal polyps; URTI, upper respiratory tract infection; VAS, visual analogue scale.</a:t>
            </a:r>
          </a:p>
          <a:p>
            <a:r>
              <a:rPr lang="cs-CZ" sz="800" b="1" dirty="0"/>
              <a:t>Han J et al.,Lancet </a:t>
            </a:r>
            <a:r>
              <a:rPr lang="en-GB" sz="800" b="1" dirty="0"/>
              <a:t>.</a:t>
            </a:r>
            <a:r>
              <a:rPr lang="cs-CZ" sz="800" b="1" dirty="0"/>
              <a:t>2021, 1-13</a:t>
            </a:r>
            <a:endParaRPr lang="en-US" sz="800" b="1" dirty="0"/>
          </a:p>
        </p:txBody>
      </p:sp>
      <p:sp>
        <p:nvSpPr>
          <p:cNvPr id="2" name="Slide Number Placeholder 1">
            <a:extLst>
              <a:ext uri="{FF2B5EF4-FFF2-40B4-BE49-F238E27FC236}">
                <a16:creationId xmlns:a16="http://schemas.microsoft.com/office/drawing/2014/main" id="{FFD3119C-FCBF-5945-9639-25897E2E5DD8}"/>
              </a:ext>
            </a:extLst>
          </p:cNvPr>
          <p:cNvSpPr>
            <a:spLocks noGrp="1"/>
          </p:cNvSpPr>
          <p:nvPr>
            <p:ph type="sldNum" sz="quarter" idx="4294967295"/>
          </p:nvPr>
        </p:nvSpPr>
        <p:spPr>
          <a:xfrm>
            <a:off x="8443913" y="6256338"/>
            <a:ext cx="700087" cy="366712"/>
          </a:xfrm>
          <a:prstGeom prst="rect">
            <a:avLst/>
          </a:prstGeom>
        </p:spPr>
        <p:txBody>
          <a:bodyPr vert="horz" lIns="72000" tIns="0" rIns="0" bIns="0" rtlCol="0" anchor="ctr"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9F533D-B52E-4A2F-BF72-0ADD2D94BD75}" type="slidenum">
              <a:rPr lang="en-GB" smtClean="0"/>
              <a:pPr/>
              <a:t>6</a:t>
            </a:fld>
            <a:endParaRPr lang="en-GB" dirty="0"/>
          </a:p>
        </p:txBody>
      </p:sp>
      <p:sp>
        <p:nvSpPr>
          <p:cNvPr id="6" name="Rectangle 5">
            <a:extLst>
              <a:ext uri="{FF2B5EF4-FFF2-40B4-BE49-F238E27FC236}">
                <a16:creationId xmlns:a16="http://schemas.microsoft.com/office/drawing/2014/main" id="{C6FA14C1-D1BB-4C54-BE4A-EA2E7DFC8CD5}"/>
              </a:ext>
            </a:extLst>
          </p:cNvPr>
          <p:cNvSpPr/>
          <p:nvPr/>
        </p:nvSpPr>
        <p:spPr bwMode="auto">
          <a:xfrm>
            <a:off x="476001" y="1962302"/>
            <a:ext cx="4102479" cy="4347018"/>
          </a:xfrm>
          <a:prstGeom prst="rect">
            <a:avLst/>
          </a:prstGeom>
          <a:solidFill>
            <a:srgbClr val="F7DBD9"/>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61925" indent="-161925">
              <a:spcAft>
                <a:spcPts val="0"/>
              </a:spcAft>
              <a:buSzPct val="150000"/>
              <a:buFont typeface="Wingdings" pitchFamily="2" charset="2"/>
              <a:buChar char="ü"/>
            </a:pPr>
            <a:r>
              <a:rPr lang="en-US" sz="1400" dirty="0">
                <a:solidFill>
                  <a:schemeClr val="tx1"/>
                </a:solidFill>
              </a:rPr>
              <a:t>18 </a:t>
            </a:r>
            <a:r>
              <a:rPr lang="cs-CZ" sz="1400" dirty="0">
                <a:solidFill>
                  <a:schemeClr val="tx1"/>
                </a:solidFill>
              </a:rPr>
              <a:t>let a starší</a:t>
            </a:r>
            <a:endParaRPr lang="en-US" sz="1400" dirty="0">
              <a:solidFill>
                <a:schemeClr val="tx1"/>
              </a:solidFill>
            </a:endParaRPr>
          </a:p>
          <a:p>
            <a:pPr marL="161925" indent="-161925">
              <a:spcAft>
                <a:spcPts val="0"/>
              </a:spcAft>
              <a:buSzPct val="150000"/>
              <a:buFont typeface="Wingdings" pitchFamily="2" charset="2"/>
              <a:buChar char="ü"/>
            </a:pPr>
            <a:r>
              <a:rPr lang="en-US" sz="1400" b="1" dirty="0">
                <a:solidFill>
                  <a:schemeClr val="tx1"/>
                </a:solidFill>
              </a:rPr>
              <a:t>≥1 </a:t>
            </a:r>
            <a:r>
              <a:rPr lang="cs-CZ" sz="1400" b="1" dirty="0">
                <a:solidFill>
                  <a:schemeClr val="tx1"/>
                </a:solidFill>
              </a:rPr>
              <a:t>chir. zákrok vedoucí k odstranění NP v předchozích</a:t>
            </a:r>
            <a:r>
              <a:rPr lang="en-US" sz="1400" b="1" dirty="0">
                <a:solidFill>
                  <a:schemeClr val="tx1"/>
                </a:solidFill>
              </a:rPr>
              <a:t> 10 </a:t>
            </a:r>
            <a:r>
              <a:rPr lang="cs-CZ" sz="1400" b="1" dirty="0">
                <a:solidFill>
                  <a:schemeClr val="tx1"/>
                </a:solidFill>
              </a:rPr>
              <a:t>letech</a:t>
            </a:r>
            <a:endParaRPr lang="en-US" sz="1400" b="1" dirty="0">
              <a:solidFill>
                <a:schemeClr val="tx1"/>
              </a:solidFill>
            </a:endParaRPr>
          </a:p>
          <a:p>
            <a:pPr marL="161925" indent="-161925">
              <a:spcAft>
                <a:spcPts val="0"/>
              </a:spcAft>
              <a:buSzPct val="150000"/>
              <a:buFont typeface="Wingdings" pitchFamily="2" charset="2"/>
              <a:buChar char="ü"/>
            </a:pPr>
            <a:r>
              <a:rPr lang="cs-CZ" sz="1400" dirty="0">
                <a:solidFill>
                  <a:schemeClr val="tx1"/>
                </a:solidFill>
              </a:rPr>
              <a:t>Rekurentní</a:t>
            </a:r>
            <a:r>
              <a:rPr lang="en-US" sz="1400" dirty="0">
                <a:solidFill>
                  <a:schemeClr val="tx1"/>
                </a:solidFill>
              </a:rPr>
              <a:t> </a:t>
            </a:r>
            <a:r>
              <a:rPr lang="cs-CZ" sz="1400" dirty="0">
                <a:solidFill>
                  <a:schemeClr val="tx1"/>
                </a:solidFill>
              </a:rPr>
              <a:t>těžké</a:t>
            </a:r>
            <a:r>
              <a:rPr lang="en-US" sz="1400" b="1" dirty="0">
                <a:solidFill>
                  <a:schemeClr val="tx1"/>
                </a:solidFill>
              </a:rPr>
              <a:t> bilateral</a:t>
            </a:r>
            <a:r>
              <a:rPr lang="cs-CZ" sz="1400" b="1" dirty="0">
                <a:solidFill>
                  <a:schemeClr val="tx1"/>
                </a:solidFill>
              </a:rPr>
              <a:t>ní</a:t>
            </a:r>
            <a:r>
              <a:rPr lang="en-US" sz="1400" b="1" dirty="0">
                <a:solidFill>
                  <a:schemeClr val="tx1"/>
                </a:solidFill>
              </a:rPr>
              <a:t> NP</a:t>
            </a:r>
            <a:r>
              <a:rPr lang="cs-CZ" sz="1400" b="1" dirty="0">
                <a:solidFill>
                  <a:schemeClr val="tx1"/>
                </a:solidFill>
              </a:rPr>
              <a:t> </a:t>
            </a:r>
            <a:r>
              <a:rPr lang="cs-CZ" sz="1400" dirty="0">
                <a:solidFill>
                  <a:schemeClr val="tx1"/>
                </a:solidFill>
              </a:rPr>
              <a:t>navzdory SoC definované takto:</a:t>
            </a:r>
            <a:r>
              <a:rPr lang="en-US" sz="1400" dirty="0">
                <a:solidFill>
                  <a:schemeClr val="tx1"/>
                </a:solidFill>
              </a:rPr>
              <a:t> </a:t>
            </a:r>
          </a:p>
          <a:p>
            <a:pPr marL="358775" lvl="1" indent="-171450">
              <a:spcAft>
                <a:spcPts val="0"/>
              </a:spcAft>
            </a:pPr>
            <a:r>
              <a:rPr lang="cs-CZ" sz="1400" dirty="0">
                <a:solidFill>
                  <a:schemeClr val="tx1"/>
                </a:solidFill>
              </a:rPr>
              <a:t>   -endoskopické</a:t>
            </a:r>
            <a:r>
              <a:rPr lang="en-US" sz="1400" dirty="0">
                <a:solidFill>
                  <a:schemeClr val="tx1"/>
                </a:solidFill>
              </a:rPr>
              <a:t> NP s</a:t>
            </a:r>
            <a:r>
              <a:rPr lang="cs-CZ" sz="1400" dirty="0">
                <a:solidFill>
                  <a:schemeClr val="tx1"/>
                </a:solidFill>
              </a:rPr>
              <a:t>k</a:t>
            </a:r>
            <a:r>
              <a:rPr lang="en-US" sz="1400" dirty="0">
                <a:solidFill>
                  <a:schemeClr val="tx1"/>
                </a:solidFill>
              </a:rPr>
              <a:t>ore  ≥5 </a:t>
            </a:r>
            <a:r>
              <a:rPr lang="cs-CZ" sz="1400" dirty="0">
                <a:solidFill>
                  <a:schemeClr val="tx1"/>
                </a:solidFill>
              </a:rPr>
              <a:t>,</a:t>
            </a:r>
            <a:r>
              <a:rPr lang="en-US" sz="1400" dirty="0">
                <a:solidFill>
                  <a:schemeClr val="tx1"/>
                </a:solidFill>
              </a:rPr>
              <a:t> maximum  8, </a:t>
            </a:r>
            <a:r>
              <a:rPr lang="cs-CZ" sz="1400" dirty="0">
                <a:solidFill>
                  <a:schemeClr val="tx1"/>
                </a:solidFill>
              </a:rPr>
              <a:t>s</a:t>
            </a:r>
            <a:r>
              <a:rPr lang="en-US" sz="1400" dirty="0">
                <a:solidFill>
                  <a:schemeClr val="tx1"/>
                </a:solidFill>
              </a:rPr>
              <a:t> minim</a:t>
            </a:r>
            <a:r>
              <a:rPr lang="cs-CZ" sz="1400" dirty="0">
                <a:solidFill>
                  <a:schemeClr val="tx1"/>
                </a:solidFill>
              </a:rPr>
              <a:t>e</a:t>
            </a:r>
            <a:r>
              <a:rPr lang="en-US" sz="1400" dirty="0">
                <a:solidFill>
                  <a:schemeClr val="tx1"/>
                </a:solidFill>
              </a:rPr>
              <a:t>m s</a:t>
            </a:r>
            <a:r>
              <a:rPr lang="cs-CZ" sz="1400" dirty="0">
                <a:solidFill>
                  <a:schemeClr val="tx1"/>
                </a:solidFill>
              </a:rPr>
              <a:t>kó</a:t>
            </a:r>
            <a:r>
              <a:rPr lang="en-US" sz="1400" dirty="0">
                <a:solidFill>
                  <a:schemeClr val="tx1"/>
                </a:solidFill>
              </a:rPr>
              <a:t>re 2 </a:t>
            </a:r>
            <a:r>
              <a:rPr lang="cs-CZ" sz="1400" dirty="0">
                <a:solidFill>
                  <a:schemeClr val="tx1"/>
                </a:solidFill>
              </a:rPr>
              <a:t>pro každou nosní dírku a</a:t>
            </a:r>
            <a:r>
              <a:rPr lang="en-US" sz="1400" dirty="0">
                <a:solidFill>
                  <a:schemeClr val="tx1"/>
                </a:solidFill>
              </a:rPr>
              <a:t>  </a:t>
            </a:r>
          </a:p>
          <a:p>
            <a:pPr marL="358775" lvl="1" indent="-171450">
              <a:spcAft>
                <a:spcPts val="0"/>
              </a:spcAft>
            </a:pPr>
            <a:r>
              <a:rPr lang="cs-CZ" sz="1400" dirty="0">
                <a:solidFill>
                  <a:schemeClr val="tx1"/>
                </a:solidFill>
              </a:rPr>
              <a:t>  -skóre nosní obstrukce dle</a:t>
            </a:r>
            <a:r>
              <a:rPr lang="en-US" sz="1400" dirty="0">
                <a:solidFill>
                  <a:schemeClr val="tx1"/>
                </a:solidFill>
              </a:rPr>
              <a:t> VAS  &gt;5</a:t>
            </a:r>
          </a:p>
          <a:p>
            <a:pPr marL="161925" indent="-161925">
              <a:spcAft>
                <a:spcPts val="0"/>
              </a:spcAft>
              <a:buSzPct val="150000"/>
              <a:buFont typeface="Wingdings" pitchFamily="2" charset="2"/>
              <a:buChar char="ü"/>
            </a:pPr>
            <a:r>
              <a:rPr lang="en-US" sz="1400" b="1" dirty="0">
                <a:solidFill>
                  <a:schemeClr val="tx1"/>
                </a:solidFill>
              </a:rPr>
              <a:t>N</a:t>
            </a:r>
            <a:r>
              <a:rPr lang="cs-CZ" sz="1400" b="1" dirty="0">
                <a:solidFill>
                  <a:schemeClr val="tx1"/>
                </a:solidFill>
              </a:rPr>
              <a:t>utnost </a:t>
            </a:r>
            <a:r>
              <a:rPr lang="en-US" sz="1400" b="1" dirty="0">
                <a:solidFill>
                  <a:schemeClr val="tx1"/>
                </a:solidFill>
              </a:rPr>
              <a:t> NP </a:t>
            </a:r>
            <a:r>
              <a:rPr lang="cs-CZ" sz="1400" b="1" dirty="0">
                <a:solidFill>
                  <a:schemeClr val="tx1"/>
                </a:solidFill>
              </a:rPr>
              <a:t>chirurgie</a:t>
            </a:r>
            <a:r>
              <a:rPr lang="en-US" sz="1400" dirty="0">
                <a:solidFill>
                  <a:schemeClr val="tx1"/>
                </a:solidFill>
              </a:rPr>
              <a:t>, </a:t>
            </a:r>
            <a:r>
              <a:rPr lang="cs-CZ" sz="1400" dirty="0">
                <a:solidFill>
                  <a:schemeClr val="tx1"/>
                </a:solidFill>
              </a:rPr>
              <a:t>definována jako</a:t>
            </a:r>
            <a:endParaRPr lang="en-US" sz="1400" dirty="0">
              <a:solidFill>
                <a:schemeClr val="tx1"/>
              </a:solidFill>
            </a:endParaRPr>
          </a:p>
          <a:p>
            <a:pPr marL="358775" lvl="1" indent="-171450">
              <a:spcAft>
                <a:spcPts val="0"/>
              </a:spcAft>
            </a:pPr>
            <a:r>
              <a:rPr lang="cs-CZ" sz="1400" dirty="0">
                <a:solidFill>
                  <a:schemeClr val="tx1"/>
                </a:solidFill>
              </a:rPr>
              <a:t> -celkové</a:t>
            </a:r>
            <a:r>
              <a:rPr lang="en-US" sz="1400" dirty="0">
                <a:solidFill>
                  <a:schemeClr val="tx1"/>
                </a:solidFill>
              </a:rPr>
              <a:t> VAS symptom</a:t>
            </a:r>
            <a:r>
              <a:rPr lang="cs-CZ" sz="1400" dirty="0">
                <a:solidFill>
                  <a:schemeClr val="tx1"/>
                </a:solidFill>
              </a:rPr>
              <a:t>ové</a:t>
            </a:r>
            <a:r>
              <a:rPr lang="en-US" sz="1400" dirty="0">
                <a:solidFill>
                  <a:schemeClr val="tx1"/>
                </a:solidFill>
              </a:rPr>
              <a:t> s</a:t>
            </a:r>
            <a:r>
              <a:rPr lang="cs-CZ" sz="1400" dirty="0">
                <a:solidFill>
                  <a:schemeClr val="tx1"/>
                </a:solidFill>
              </a:rPr>
              <a:t>kó</a:t>
            </a:r>
            <a:r>
              <a:rPr lang="en-US" sz="1400" dirty="0">
                <a:solidFill>
                  <a:schemeClr val="tx1"/>
                </a:solidFill>
              </a:rPr>
              <a:t>re &gt;7</a:t>
            </a:r>
            <a:r>
              <a:rPr lang="cs-CZ" sz="1400" dirty="0">
                <a:solidFill>
                  <a:schemeClr val="tx1"/>
                </a:solidFill>
              </a:rPr>
              <a:t> a</a:t>
            </a:r>
            <a:endParaRPr lang="en-US" sz="1400" dirty="0">
              <a:solidFill>
                <a:schemeClr val="tx1"/>
              </a:solidFill>
            </a:endParaRPr>
          </a:p>
          <a:p>
            <a:pPr marL="358775" lvl="1" indent="-171450">
              <a:spcAft>
                <a:spcPts val="0"/>
              </a:spcAft>
            </a:pPr>
            <a:r>
              <a:rPr lang="cs-CZ" sz="1400" dirty="0">
                <a:solidFill>
                  <a:schemeClr val="tx1"/>
                </a:solidFill>
              </a:rPr>
              <a:t>-endoskopické</a:t>
            </a:r>
            <a:r>
              <a:rPr lang="en-US" sz="1400" dirty="0">
                <a:solidFill>
                  <a:schemeClr val="tx1"/>
                </a:solidFill>
              </a:rPr>
              <a:t> NP s</a:t>
            </a:r>
            <a:r>
              <a:rPr lang="cs-CZ" sz="1400" dirty="0">
                <a:solidFill>
                  <a:schemeClr val="tx1"/>
                </a:solidFill>
              </a:rPr>
              <a:t>kór</a:t>
            </a:r>
            <a:r>
              <a:rPr lang="en-US" sz="1400" dirty="0">
                <a:solidFill>
                  <a:schemeClr val="tx1"/>
                </a:solidFill>
              </a:rPr>
              <a:t>re ≥3 </a:t>
            </a:r>
            <a:r>
              <a:rPr lang="cs-CZ" sz="1400" dirty="0">
                <a:solidFill>
                  <a:schemeClr val="tx1"/>
                </a:solidFill>
              </a:rPr>
              <a:t>alespoň v jedné nosní dírce</a:t>
            </a:r>
            <a:endParaRPr lang="en-US" sz="1400" dirty="0">
              <a:solidFill>
                <a:schemeClr val="tx1"/>
              </a:solidFill>
            </a:endParaRPr>
          </a:p>
          <a:p>
            <a:pPr marL="161925" indent="-161925">
              <a:spcAft>
                <a:spcPts val="0"/>
              </a:spcAft>
              <a:buSzPct val="150000"/>
              <a:buFont typeface="Wingdings" pitchFamily="2" charset="2"/>
              <a:buChar char="ü"/>
            </a:pPr>
            <a:r>
              <a:rPr lang="cs-CZ" sz="1400" b="1" dirty="0">
                <a:solidFill>
                  <a:schemeClr val="tx1"/>
                </a:solidFill>
              </a:rPr>
              <a:t>Alespoň dva z následujících symptomů</a:t>
            </a:r>
            <a:r>
              <a:rPr lang="en-US" sz="1400" dirty="0">
                <a:solidFill>
                  <a:schemeClr val="tx1"/>
                </a:solidFill>
              </a:rPr>
              <a:t>:</a:t>
            </a:r>
          </a:p>
          <a:p>
            <a:pPr marL="358775" lvl="1" indent="-171450">
              <a:spcAft>
                <a:spcPts val="0"/>
              </a:spcAft>
              <a:buFont typeface="System Font Regular"/>
              <a:buChar char="–"/>
            </a:pPr>
            <a:r>
              <a:rPr lang="cs-CZ" sz="1400" dirty="0">
                <a:solidFill>
                  <a:schemeClr val="tx1"/>
                </a:solidFill>
              </a:rPr>
              <a:t>nosní blokáda/obstrukce</a:t>
            </a:r>
            <a:r>
              <a:rPr lang="en-US" sz="1400" dirty="0">
                <a:solidFill>
                  <a:schemeClr val="tx1"/>
                </a:solidFill>
              </a:rPr>
              <a:t>/</a:t>
            </a:r>
            <a:r>
              <a:rPr lang="cs-CZ" sz="1400" dirty="0">
                <a:solidFill>
                  <a:schemeClr val="tx1"/>
                </a:solidFill>
              </a:rPr>
              <a:t>pocit plnosti</a:t>
            </a:r>
            <a:endParaRPr lang="en-US" sz="1400" dirty="0">
              <a:solidFill>
                <a:schemeClr val="tx1"/>
              </a:solidFill>
            </a:endParaRPr>
          </a:p>
          <a:p>
            <a:pPr marL="358775" lvl="1" indent="-171450">
              <a:spcAft>
                <a:spcPts val="0"/>
              </a:spcAft>
              <a:buFont typeface="System Font Regular"/>
              <a:buChar char="–"/>
            </a:pPr>
            <a:r>
              <a:rPr lang="cs-CZ" sz="1400" dirty="0">
                <a:solidFill>
                  <a:schemeClr val="tx1"/>
                </a:solidFill>
              </a:rPr>
              <a:t>nosní</a:t>
            </a:r>
            <a:r>
              <a:rPr lang="en-US" sz="1400" dirty="0">
                <a:solidFill>
                  <a:schemeClr val="tx1"/>
                </a:solidFill>
              </a:rPr>
              <a:t> </a:t>
            </a:r>
            <a:r>
              <a:rPr lang="cs-CZ" sz="1400" dirty="0">
                <a:solidFill>
                  <a:schemeClr val="tx1"/>
                </a:solidFill>
              </a:rPr>
              <a:t>discharge</a:t>
            </a:r>
            <a:endParaRPr lang="en-US" sz="1400" dirty="0">
              <a:solidFill>
                <a:schemeClr val="tx1"/>
              </a:solidFill>
            </a:endParaRPr>
          </a:p>
          <a:p>
            <a:pPr marL="528637" lvl="1" indent="-171450">
              <a:spcAft>
                <a:spcPts val="0"/>
              </a:spcAft>
              <a:buSzPct val="100000"/>
            </a:pPr>
            <a:r>
              <a:rPr lang="en-US" sz="1400" dirty="0">
                <a:solidFill>
                  <a:schemeClr val="tx1"/>
                </a:solidFill>
              </a:rPr>
              <a:t>Plus </a:t>
            </a:r>
            <a:r>
              <a:rPr lang="cs-CZ" sz="1400" dirty="0">
                <a:solidFill>
                  <a:schemeClr val="tx1"/>
                </a:solidFill>
              </a:rPr>
              <a:t>jedna z následujících:</a:t>
            </a:r>
            <a:endParaRPr lang="en-US" sz="1400" dirty="0">
              <a:solidFill>
                <a:schemeClr val="tx1"/>
              </a:solidFill>
            </a:endParaRPr>
          </a:p>
          <a:p>
            <a:pPr marL="358775" lvl="1" indent="-171450">
              <a:spcAft>
                <a:spcPts val="0"/>
              </a:spcAft>
            </a:pPr>
            <a:r>
              <a:rPr lang="cs-CZ" sz="1400" dirty="0">
                <a:solidFill>
                  <a:schemeClr val="tx1"/>
                </a:solidFill>
              </a:rPr>
              <a:t>           - tlak</a:t>
            </a:r>
            <a:r>
              <a:rPr lang="en-US" sz="1400" dirty="0">
                <a:solidFill>
                  <a:schemeClr val="tx1"/>
                </a:solidFill>
              </a:rPr>
              <a:t>/</a:t>
            </a:r>
            <a:r>
              <a:rPr lang="cs-CZ" sz="1400" dirty="0">
                <a:solidFill>
                  <a:schemeClr val="tx1"/>
                </a:solidFill>
              </a:rPr>
              <a:t>bolest v obličeji</a:t>
            </a:r>
            <a:endParaRPr lang="en-US" sz="1400" dirty="0">
              <a:solidFill>
                <a:schemeClr val="tx1"/>
              </a:solidFill>
            </a:endParaRPr>
          </a:p>
          <a:p>
            <a:pPr marL="358775" lvl="1" indent="-171450">
              <a:spcAft>
                <a:spcPts val="0"/>
              </a:spcAft>
            </a:pPr>
            <a:r>
              <a:rPr lang="cs-CZ" sz="1400" dirty="0">
                <a:solidFill>
                  <a:schemeClr val="tx1"/>
                </a:solidFill>
              </a:rPr>
              <a:t>           - zhoršení/ztráta čichu</a:t>
            </a:r>
            <a:endParaRPr lang="en-US" sz="1400" dirty="0">
              <a:solidFill>
                <a:schemeClr val="tx1"/>
              </a:solidFill>
            </a:endParaRPr>
          </a:p>
          <a:p>
            <a:pPr marL="161925" indent="-161925">
              <a:spcAft>
                <a:spcPts val="0"/>
              </a:spcAft>
              <a:buSzPct val="150000"/>
              <a:buFont typeface="Wingdings" pitchFamily="2" charset="2"/>
              <a:buChar char="ü"/>
            </a:pPr>
            <a:r>
              <a:rPr lang="cs-CZ" sz="1400" b="1" spc="-20" dirty="0">
                <a:solidFill>
                  <a:schemeClr val="tx1"/>
                </a:solidFill>
              </a:rPr>
              <a:t>Léčba intranasálními kostikosteroidy </a:t>
            </a:r>
            <a:r>
              <a:rPr lang="en-US" sz="1400" b="1" spc="-20" dirty="0">
                <a:solidFill>
                  <a:schemeClr val="tx1"/>
                </a:solidFill>
              </a:rPr>
              <a:t> ≥8 </a:t>
            </a:r>
            <a:r>
              <a:rPr lang="cs-CZ" sz="1400" b="1" spc="-20" dirty="0">
                <a:solidFill>
                  <a:schemeClr val="tx1"/>
                </a:solidFill>
              </a:rPr>
              <a:t> týdnů před screeningem</a:t>
            </a:r>
            <a:endParaRPr lang="en-US" sz="1400" b="1" spc="-20" dirty="0">
              <a:solidFill>
                <a:schemeClr val="tx1"/>
              </a:solidFill>
            </a:endParaRPr>
          </a:p>
        </p:txBody>
      </p:sp>
      <p:sp>
        <p:nvSpPr>
          <p:cNvPr id="9" name="Content Placeholder 5">
            <a:extLst>
              <a:ext uri="{FF2B5EF4-FFF2-40B4-BE49-F238E27FC236}">
                <a16:creationId xmlns:a16="http://schemas.microsoft.com/office/drawing/2014/main" id="{5E603F86-17D6-4D2F-A9E1-DF93B071F83B}"/>
              </a:ext>
            </a:extLst>
          </p:cNvPr>
          <p:cNvSpPr txBox="1">
            <a:spLocks/>
          </p:cNvSpPr>
          <p:nvPr/>
        </p:nvSpPr>
        <p:spPr>
          <a:xfrm>
            <a:off x="4773522" y="2072235"/>
            <a:ext cx="3956821" cy="3951337"/>
          </a:xfrm>
          <a:prstGeom prst="rect">
            <a:avLst/>
          </a:prstGeom>
        </p:spPr>
        <p:txBody>
          <a:bodyPr/>
          <a:lstStyle>
            <a:lvl1pPr marL="270000" indent="-270000" algn="l" defTabSz="914400" rtl="0" eaLnBrk="1" latinLnBrk="0" hangingPunct="1">
              <a:spcBef>
                <a:spcPts val="0"/>
              </a:spcBef>
              <a:spcAft>
                <a:spcPts val="600"/>
              </a:spcAft>
              <a:buClr>
                <a:schemeClr val="bg2"/>
              </a:buClr>
              <a:buFont typeface="Arial" pitchFamily="34" charset="0"/>
              <a:buChar char="–"/>
              <a:defRPr sz="16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Clr>
                <a:schemeClr val="bg2"/>
              </a:buClr>
              <a:buFont typeface="Arial" pitchFamily="34" charset="0"/>
              <a:buChar char="–"/>
              <a:defRPr sz="14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Clr>
                <a:schemeClr val="bg2"/>
              </a:buClr>
              <a:buFont typeface="Arial" pitchFamily="34" charset="0"/>
              <a:buChar char="–"/>
              <a:defRPr sz="12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Clr>
                <a:schemeClr val="bg2"/>
              </a:buClr>
              <a:buFont typeface="Arial" pitchFamily="34" charset="0"/>
              <a:buChar char="–"/>
              <a:defRPr sz="12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Clr>
                <a:schemeClr val="bg2"/>
              </a:buClr>
              <a:buFont typeface="Arial" pitchFamily="34" charset="0"/>
              <a:buChar char="–"/>
              <a:defRPr sz="12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161925" indent="-161925">
              <a:spcAft>
                <a:spcPts val="0"/>
              </a:spcAft>
              <a:buSzPct val="150000"/>
              <a:buFont typeface="System Font Regular"/>
              <a:buChar char="–"/>
              <a:defRPr/>
            </a:pPr>
            <a:r>
              <a:rPr lang="en-US" sz="1400" dirty="0"/>
              <a:t>EGPA </a:t>
            </a:r>
          </a:p>
          <a:p>
            <a:pPr marL="161925" indent="-161925">
              <a:spcAft>
                <a:spcPts val="0"/>
              </a:spcAft>
              <a:buSzPct val="150000"/>
              <a:buFont typeface="System Font Regular"/>
              <a:buChar char="–"/>
              <a:defRPr/>
            </a:pPr>
            <a:r>
              <a:rPr lang="en-US" sz="1400" dirty="0" err="1"/>
              <a:t>Antrochoanal</a:t>
            </a:r>
            <a:r>
              <a:rPr lang="cs-CZ" sz="1400" dirty="0"/>
              <a:t>ní</a:t>
            </a:r>
            <a:r>
              <a:rPr lang="en-US" sz="1400" dirty="0"/>
              <a:t> poly</a:t>
            </a:r>
            <a:r>
              <a:rPr lang="cs-CZ" sz="1400" dirty="0"/>
              <a:t>py</a:t>
            </a:r>
            <a:endParaRPr lang="en-US" sz="1400" dirty="0"/>
          </a:p>
          <a:p>
            <a:pPr marL="161925" indent="-161925">
              <a:spcAft>
                <a:spcPts val="0"/>
              </a:spcAft>
              <a:buSzPct val="150000"/>
              <a:buFont typeface="System Font Regular"/>
              <a:buChar char="–"/>
              <a:defRPr/>
            </a:pPr>
            <a:r>
              <a:rPr lang="cs-CZ" sz="1400" dirty="0"/>
              <a:t>Deviace nosního septa</a:t>
            </a:r>
            <a:endParaRPr lang="en-US" sz="1400" dirty="0"/>
          </a:p>
          <a:p>
            <a:pPr marL="161925" indent="-161925">
              <a:spcAft>
                <a:spcPts val="0"/>
              </a:spcAft>
              <a:buSzPct val="150000"/>
              <a:buFont typeface="System Font Regular"/>
              <a:buChar char="–"/>
              <a:defRPr/>
            </a:pPr>
            <a:r>
              <a:rPr lang="en-US" sz="1400" dirty="0"/>
              <a:t>A</a:t>
            </a:r>
            <a:r>
              <a:rPr lang="cs-CZ" sz="1400" dirty="0"/>
              <a:t>k</a:t>
            </a:r>
            <a:r>
              <a:rPr lang="en-US" sz="1400" dirty="0" err="1"/>
              <a:t>ut</a:t>
            </a:r>
            <a:r>
              <a:rPr lang="cs-CZ" sz="1400" dirty="0"/>
              <a:t>ní</a:t>
            </a:r>
            <a:r>
              <a:rPr lang="en-US" sz="1400" dirty="0"/>
              <a:t> </a:t>
            </a:r>
            <a:r>
              <a:rPr lang="en-US" sz="1400" dirty="0" err="1"/>
              <a:t>sinusiti</a:t>
            </a:r>
            <a:r>
              <a:rPr lang="cs-CZ" sz="1400" dirty="0"/>
              <a:t>da</a:t>
            </a:r>
            <a:r>
              <a:rPr lang="en-US" sz="1400" dirty="0"/>
              <a:t> </a:t>
            </a:r>
            <a:r>
              <a:rPr lang="cs-CZ" sz="1400" dirty="0"/>
              <a:t>nebo kopřivka</a:t>
            </a:r>
            <a:r>
              <a:rPr lang="en-US" sz="1400" dirty="0"/>
              <a:t>I ≥2 </a:t>
            </a:r>
            <a:r>
              <a:rPr lang="cs-CZ" sz="1400" dirty="0"/>
              <a:t>týdny před</a:t>
            </a:r>
            <a:r>
              <a:rPr lang="en-US" sz="1400" dirty="0"/>
              <a:t> screening</a:t>
            </a:r>
            <a:r>
              <a:rPr lang="cs-CZ" sz="1400" dirty="0"/>
              <a:t>em</a:t>
            </a:r>
            <a:endParaRPr lang="en-US" sz="1400" dirty="0"/>
          </a:p>
          <a:p>
            <a:pPr marL="161925" indent="-161925">
              <a:spcAft>
                <a:spcPts val="0"/>
              </a:spcAft>
              <a:buSzPct val="150000"/>
              <a:buFont typeface="System Font Regular"/>
              <a:buChar char="–"/>
              <a:defRPr/>
            </a:pPr>
            <a:r>
              <a:rPr lang="cs-CZ" sz="1400" dirty="0"/>
              <a:t>R</a:t>
            </a:r>
            <a:r>
              <a:rPr lang="en-US" sz="1400" dirty="0" err="1"/>
              <a:t>hinitis</a:t>
            </a:r>
            <a:r>
              <a:rPr lang="en-US" sz="1400" dirty="0"/>
              <a:t> medicamentosa</a:t>
            </a:r>
          </a:p>
          <a:p>
            <a:pPr marL="161925" indent="-161925">
              <a:spcAft>
                <a:spcPts val="0"/>
              </a:spcAft>
              <a:buSzPct val="150000"/>
              <a:buFont typeface="System Font Regular"/>
              <a:buChar char="–"/>
              <a:defRPr/>
            </a:pPr>
            <a:r>
              <a:rPr lang="cs-CZ" sz="1400" dirty="0"/>
              <a:t>K</a:t>
            </a:r>
            <a:r>
              <a:rPr lang="en-US" sz="1400" dirty="0" err="1"/>
              <a:t>ontraindi</a:t>
            </a:r>
            <a:r>
              <a:rPr lang="cs-CZ" sz="1400" dirty="0"/>
              <a:t>kace</a:t>
            </a:r>
            <a:r>
              <a:rPr lang="en-US" sz="1400" dirty="0"/>
              <a:t>  NP </a:t>
            </a:r>
            <a:r>
              <a:rPr lang="cs-CZ" sz="1400" dirty="0"/>
              <a:t>chirurgie</a:t>
            </a:r>
          </a:p>
          <a:p>
            <a:pPr marL="161925" indent="-161925">
              <a:spcAft>
                <a:spcPts val="0"/>
              </a:spcAft>
              <a:buSzPct val="150000"/>
              <a:buFont typeface="System Font Regular"/>
              <a:buChar char="–"/>
              <a:defRPr/>
            </a:pPr>
            <a:r>
              <a:rPr lang="cs-CZ" sz="1400" dirty="0"/>
              <a:t>Předchozí biologická léčba NP</a:t>
            </a:r>
            <a:endParaRPr lang="en-US" sz="1400" dirty="0"/>
          </a:p>
          <a:p>
            <a:pPr marL="161925" indent="-161925">
              <a:spcAft>
                <a:spcPts val="0"/>
              </a:spcAft>
              <a:buSzPct val="150000"/>
              <a:buFont typeface="System Font Regular"/>
              <a:buChar char="–"/>
              <a:defRPr/>
            </a:pPr>
            <a:r>
              <a:rPr lang="en-US" sz="1400" dirty="0"/>
              <a:t>Cystic</a:t>
            </a:r>
            <a:r>
              <a:rPr lang="cs-CZ" sz="1400" dirty="0"/>
              <a:t>ká</a:t>
            </a:r>
            <a:r>
              <a:rPr lang="en-US" sz="1400" dirty="0"/>
              <a:t> </a:t>
            </a:r>
            <a:r>
              <a:rPr lang="en-US" sz="1400" dirty="0" err="1"/>
              <a:t>fibros</a:t>
            </a:r>
            <a:r>
              <a:rPr lang="cs-CZ" sz="1400" dirty="0"/>
              <a:t>a</a:t>
            </a:r>
            <a:endParaRPr lang="en-US" sz="1400" dirty="0"/>
          </a:p>
        </p:txBody>
      </p:sp>
      <p:sp>
        <p:nvSpPr>
          <p:cNvPr id="10" name="Rounded Rectangle 29">
            <a:extLst>
              <a:ext uri="{FF2B5EF4-FFF2-40B4-BE49-F238E27FC236}">
                <a16:creationId xmlns:a16="http://schemas.microsoft.com/office/drawing/2014/main" id="{FB0B3785-D579-4595-9EC3-3D3AAFC5C7D5}"/>
              </a:ext>
            </a:extLst>
          </p:cNvPr>
          <p:cNvSpPr/>
          <p:nvPr/>
        </p:nvSpPr>
        <p:spPr bwMode="auto">
          <a:xfrm>
            <a:off x="421449" y="1517976"/>
            <a:ext cx="4060154" cy="486713"/>
          </a:xfrm>
          <a:prstGeom prst="roundRect">
            <a:avLst/>
          </a:prstGeom>
          <a:solidFill>
            <a:srgbClr val="A50021"/>
          </a:solidFill>
          <a:ln w="19050" cmpd="sng">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914400" rtl="0" eaLnBrk="0" fontAlgn="auto" latinLnBrk="0" hangingPunct="0">
              <a:lnSpc>
                <a:spcPct val="100000"/>
              </a:lnSpc>
              <a:spcBef>
                <a:spcPts val="0"/>
              </a:spcBef>
              <a:spcAft>
                <a:spcPts val="0"/>
              </a:spcAft>
              <a:buClr>
                <a:srgbClr val="FFFFFF"/>
              </a:buClr>
              <a:buSzTx/>
              <a:buFont typeface="Arial" pitchFamily="34" charset="0"/>
              <a:buChar char="–"/>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Rounded Corners 116">
            <a:extLst>
              <a:ext uri="{FF2B5EF4-FFF2-40B4-BE49-F238E27FC236}">
                <a16:creationId xmlns:a16="http://schemas.microsoft.com/office/drawing/2014/main" id="{306D175C-668B-47D6-8471-9FC4D8789558}"/>
              </a:ext>
            </a:extLst>
          </p:cNvPr>
          <p:cNvSpPr/>
          <p:nvPr/>
        </p:nvSpPr>
        <p:spPr>
          <a:xfrm>
            <a:off x="1091706" y="1618668"/>
            <a:ext cx="3092586" cy="291301"/>
          </a:xfrm>
          <a:prstGeom prst="roundRect">
            <a:avLst>
              <a:gd name="adj" fmla="val 0"/>
            </a:avLst>
          </a:prstGeom>
          <a:noFill/>
          <a:effectLst/>
        </p:spPr>
        <p:txBody>
          <a:bodyPr wrap="square" lIns="0" anchor="ctr">
            <a:noAutofit/>
          </a:bodyPr>
          <a:lstStyle/>
          <a:p>
            <a:pPr marL="0" marR="0" lvl="0" indent="0" algn="ctr" defTabSz="493713"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KEY INCLUSION CRITERIA</a:t>
            </a:r>
          </a:p>
        </p:txBody>
      </p:sp>
      <p:sp>
        <p:nvSpPr>
          <p:cNvPr id="12" name="Oval 11">
            <a:extLst>
              <a:ext uri="{FF2B5EF4-FFF2-40B4-BE49-F238E27FC236}">
                <a16:creationId xmlns:a16="http://schemas.microsoft.com/office/drawing/2014/main" id="{982BEB8C-439E-4377-A13A-27253966F811}"/>
              </a:ext>
            </a:extLst>
          </p:cNvPr>
          <p:cNvSpPr/>
          <p:nvPr/>
        </p:nvSpPr>
        <p:spPr bwMode="auto">
          <a:xfrm>
            <a:off x="311948" y="1390404"/>
            <a:ext cx="548640" cy="731520"/>
          </a:xfrm>
          <a:prstGeom prst="ellipse">
            <a:avLst/>
          </a:prstGeom>
          <a:solidFill>
            <a:schemeClr val="bg1"/>
          </a:solidFill>
          <a:ln w="31750" cmpd="sng">
            <a:solidFill>
              <a:schemeClr val="tx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914400" rtl="0" eaLnBrk="0" fontAlgn="auto" latinLnBrk="0" hangingPunct="0">
              <a:lnSpc>
                <a:spcPct val="100000"/>
              </a:lnSpc>
              <a:spcBef>
                <a:spcPts val="0"/>
              </a:spcBef>
              <a:spcAft>
                <a:spcPts val="0"/>
              </a:spcAft>
              <a:buClr>
                <a:srgbClr val="FFFFFF"/>
              </a:buClr>
              <a:buSzTx/>
              <a:buFont typeface="Arial" pitchFamily="34" charset="0"/>
              <a:buChar char="–"/>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Rounded Rectangle 34">
            <a:extLst>
              <a:ext uri="{FF2B5EF4-FFF2-40B4-BE49-F238E27FC236}">
                <a16:creationId xmlns:a16="http://schemas.microsoft.com/office/drawing/2014/main" id="{E6342B34-9E1F-4DA1-8CF6-56E06428988C}"/>
              </a:ext>
            </a:extLst>
          </p:cNvPr>
          <p:cNvSpPr/>
          <p:nvPr/>
        </p:nvSpPr>
        <p:spPr bwMode="auto">
          <a:xfrm>
            <a:off x="4736493" y="1501657"/>
            <a:ext cx="4081586" cy="486713"/>
          </a:xfrm>
          <a:prstGeom prst="roundRect">
            <a:avLst/>
          </a:prstGeom>
          <a:solidFill>
            <a:srgbClr val="A50021"/>
          </a:solidFill>
          <a:ln w="19050" cmpd="sng">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914400" rtl="0" eaLnBrk="0" fontAlgn="auto" latinLnBrk="0" hangingPunct="0">
              <a:lnSpc>
                <a:spcPct val="100000"/>
              </a:lnSpc>
              <a:spcBef>
                <a:spcPts val="0"/>
              </a:spcBef>
              <a:spcAft>
                <a:spcPts val="0"/>
              </a:spcAft>
              <a:buClr>
                <a:srgbClr val="FFFFFF"/>
              </a:buClr>
              <a:buSzTx/>
              <a:buFont typeface="Arial" pitchFamily="34" charset="0"/>
              <a:buChar char="–"/>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angle: Rounded Corners 116">
            <a:extLst>
              <a:ext uri="{FF2B5EF4-FFF2-40B4-BE49-F238E27FC236}">
                <a16:creationId xmlns:a16="http://schemas.microsoft.com/office/drawing/2014/main" id="{3C881912-CAA3-4A26-AAC9-9DC903965571}"/>
              </a:ext>
            </a:extLst>
          </p:cNvPr>
          <p:cNvSpPr/>
          <p:nvPr/>
        </p:nvSpPr>
        <p:spPr>
          <a:xfrm>
            <a:off x="5406750" y="1602349"/>
            <a:ext cx="3092586" cy="291301"/>
          </a:xfrm>
          <a:prstGeom prst="roundRect">
            <a:avLst>
              <a:gd name="adj" fmla="val 0"/>
            </a:avLst>
          </a:prstGeom>
          <a:noFill/>
          <a:effectLst/>
        </p:spPr>
        <p:txBody>
          <a:bodyPr wrap="square" lIns="0" anchor="ctr">
            <a:noAutofit/>
          </a:bodyPr>
          <a:lstStyle/>
          <a:p>
            <a:pPr marL="0" marR="0" lvl="0" indent="0" algn="ctr" defTabSz="493713"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KEY EXCLUSION CRITERIA</a:t>
            </a:r>
          </a:p>
        </p:txBody>
      </p:sp>
      <p:sp>
        <p:nvSpPr>
          <p:cNvPr id="15" name="Oval 14">
            <a:extLst>
              <a:ext uri="{FF2B5EF4-FFF2-40B4-BE49-F238E27FC236}">
                <a16:creationId xmlns:a16="http://schemas.microsoft.com/office/drawing/2014/main" id="{4F6DFACC-62CA-4DF6-B196-763C79077CE4}"/>
              </a:ext>
            </a:extLst>
          </p:cNvPr>
          <p:cNvSpPr/>
          <p:nvPr/>
        </p:nvSpPr>
        <p:spPr bwMode="auto">
          <a:xfrm>
            <a:off x="4580639" y="1296967"/>
            <a:ext cx="548640" cy="731520"/>
          </a:xfrm>
          <a:prstGeom prst="ellipse">
            <a:avLst/>
          </a:prstGeom>
          <a:solidFill>
            <a:schemeClr val="bg1"/>
          </a:solidFill>
          <a:ln w="31750" cmpd="sng">
            <a:solidFill>
              <a:schemeClr val="tx1"/>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914400" rtl="0" eaLnBrk="0" fontAlgn="auto" latinLnBrk="0" hangingPunct="0">
              <a:lnSpc>
                <a:spcPct val="100000"/>
              </a:lnSpc>
              <a:spcBef>
                <a:spcPts val="0"/>
              </a:spcBef>
              <a:spcAft>
                <a:spcPts val="0"/>
              </a:spcAft>
              <a:buClr>
                <a:srgbClr val="FFFFFF"/>
              </a:buClr>
              <a:buSzTx/>
              <a:buFont typeface="Arial" pitchFamily="34" charset="0"/>
              <a:buChar char="–"/>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 name="Group 15">
            <a:extLst>
              <a:ext uri="{FF2B5EF4-FFF2-40B4-BE49-F238E27FC236}">
                <a16:creationId xmlns:a16="http://schemas.microsoft.com/office/drawing/2014/main" id="{CA36327F-5509-4531-911B-A595425F6173}"/>
              </a:ext>
            </a:extLst>
          </p:cNvPr>
          <p:cNvGrpSpPr/>
          <p:nvPr/>
        </p:nvGrpSpPr>
        <p:grpSpPr>
          <a:xfrm>
            <a:off x="427379" y="1501656"/>
            <a:ext cx="292143" cy="526831"/>
            <a:chOff x="726112" y="2623841"/>
            <a:chExt cx="262614" cy="357389"/>
          </a:xfrm>
          <a:solidFill>
            <a:srgbClr val="4D4A3E"/>
          </a:solidFill>
        </p:grpSpPr>
        <p:sp>
          <p:nvSpPr>
            <p:cNvPr id="17" name="Freeform 20">
              <a:hlinkClick r:id="rId3" action="ppaction://hlinksldjump"/>
              <a:extLst>
                <a:ext uri="{FF2B5EF4-FFF2-40B4-BE49-F238E27FC236}">
                  <a16:creationId xmlns:a16="http://schemas.microsoft.com/office/drawing/2014/main" id="{845171E1-E6C8-46A3-9D1B-AFBFE901B01A}"/>
                </a:ext>
              </a:extLst>
            </p:cNvPr>
            <p:cNvSpPr>
              <a:spLocks noEditPoints="1"/>
            </p:cNvSpPr>
            <p:nvPr/>
          </p:nvSpPr>
          <p:spPr bwMode="auto">
            <a:xfrm>
              <a:off x="750731" y="2623841"/>
              <a:ext cx="213374" cy="272981"/>
            </a:xfrm>
            <a:custGeom>
              <a:avLst/>
              <a:gdLst>
                <a:gd name="T0" fmla="*/ 4 w 77"/>
                <a:gd name="T1" fmla="*/ 45 h 90"/>
                <a:gd name="T2" fmla="*/ 3 w 77"/>
                <a:gd name="T3" fmla="*/ 49 h 90"/>
                <a:gd name="T4" fmla="*/ 6 w 77"/>
                <a:gd name="T5" fmla="*/ 54 h 90"/>
                <a:gd name="T6" fmla="*/ 6 w 77"/>
                <a:gd name="T7" fmla="*/ 56 h 90"/>
                <a:gd name="T8" fmla="*/ 10 w 77"/>
                <a:gd name="T9" fmla="*/ 60 h 90"/>
                <a:gd name="T10" fmla="*/ 10 w 77"/>
                <a:gd name="T11" fmla="*/ 61 h 90"/>
                <a:gd name="T12" fmla="*/ 38 w 77"/>
                <a:gd name="T13" fmla="*/ 90 h 90"/>
                <a:gd name="T14" fmla="*/ 67 w 77"/>
                <a:gd name="T15" fmla="*/ 62 h 90"/>
                <a:gd name="T16" fmla="*/ 69 w 77"/>
                <a:gd name="T17" fmla="*/ 57 h 90"/>
                <a:gd name="T18" fmla="*/ 69 w 77"/>
                <a:gd name="T19" fmla="*/ 57 h 90"/>
                <a:gd name="T20" fmla="*/ 74 w 77"/>
                <a:gd name="T21" fmla="*/ 52 h 90"/>
                <a:gd name="T22" fmla="*/ 73 w 77"/>
                <a:gd name="T23" fmla="*/ 47 h 90"/>
                <a:gd name="T24" fmla="*/ 75 w 77"/>
                <a:gd name="T25" fmla="*/ 43 h 90"/>
                <a:gd name="T26" fmla="*/ 73 w 77"/>
                <a:gd name="T27" fmla="*/ 35 h 90"/>
                <a:gd name="T28" fmla="*/ 75 w 77"/>
                <a:gd name="T29" fmla="*/ 29 h 90"/>
                <a:gd name="T30" fmla="*/ 67 w 77"/>
                <a:gd name="T31" fmla="*/ 15 h 90"/>
                <a:gd name="T32" fmla="*/ 64 w 77"/>
                <a:gd name="T33" fmla="*/ 16 h 90"/>
                <a:gd name="T34" fmla="*/ 56 w 77"/>
                <a:gd name="T35" fmla="*/ 9 h 90"/>
                <a:gd name="T36" fmla="*/ 53 w 77"/>
                <a:gd name="T37" fmla="*/ 10 h 90"/>
                <a:gd name="T38" fmla="*/ 43 w 77"/>
                <a:gd name="T39" fmla="*/ 0 h 90"/>
                <a:gd name="T40" fmla="*/ 33 w 77"/>
                <a:gd name="T41" fmla="*/ 8 h 90"/>
                <a:gd name="T42" fmla="*/ 24 w 77"/>
                <a:gd name="T43" fmla="*/ 3 h 90"/>
                <a:gd name="T44" fmla="*/ 13 w 77"/>
                <a:gd name="T45" fmla="*/ 15 h 90"/>
                <a:gd name="T46" fmla="*/ 12 w 77"/>
                <a:gd name="T47" fmla="*/ 15 h 90"/>
                <a:gd name="T48" fmla="*/ 4 w 77"/>
                <a:gd name="T49" fmla="*/ 29 h 90"/>
                <a:gd name="T50" fmla="*/ 4 w 77"/>
                <a:gd name="T51" fmla="*/ 30 h 90"/>
                <a:gd name="T52" fmla="*/ 1 w 77"/>
                <a:gd name="T53" fmla="*/ 38 h 90"/>
                <a:gd name="T54" fmla="*/ 4 w 77"/>
                <a:gd name="T55" fmla="*/ 45 h 90"/>
                <a:gd name="T56" fmla="*/ 16 w 77"/>
                <a:gd name="T57" fmla="*/ 47 h 90"/>
                <a:gd name="T58" fmla="*/ 17 w 77"/>
                <a:gd name="T59" fmla="*/ 43 h 90"/>
                <a:gd name="T60" fmla="*/ 18 w 77"/>
                <a:gd name="T61" fmla="*/ 40 h 90"/>
                <a:gd name="T62" fmla="*/ 24 w 77"/>
                <a:gd name="T63" fmla="*/ 33 h 90"/>
                <a:gd name="T64" fmla="*/ 26 w 77"/>
                <a:gd name="T65" fmla="*/ 33 h 90"/>
                <a:gd name="T66" fmla="*/ 36 w 77"/>
                <a:gd name="T67" fmla="*/ 26 h 90"/>
                <a:gd name="T68" fmla="*/ 43 w 77"/>
                <a:gd name="T69" fmla="*/ 29 h 90"/>
                <a:gd name="T70" fmla="*/ 45 w 77"/>
                <a:gd name="T71" fmla="*/ 28 h 90"/>
                <a:gd name="T72" fmla="*/ 54 w 77"/>
                <a:gd name="T73" fmla="*/ 35 h 90"/>
                <a:gd name="T74" fmla="*/ 55 w 77"/>
                <a:gd name="T75" fmla="*/ 35 h 90"/>
                <a:gd name="T76" fmla="*/ 60 w 77"/>
                <a:gd name="T77" fmla="*/ 40 h 90"/>
                <a:gd name="T78" fmla="*/ 61 w 77"/>
                <a:gd name="T79" fmla="*/ 45 h 90"/>
                <a:gd name="T80" fmla="*/ 61 w 77"/>
                <a:gd name="T81" fmla="*/ 61 h 90"/>
                <a:gd name="T82" fmla="*/ 38 w 77"/>
                <a:gd name="T83" fmla="*/ 84 h 90"/>
                <a:gd name="T84" fmla="*/ 16 w 77"/>
                <a:gd name="T85" fmla="*/ 61 h 90"/>
                <a:gd name="T86" fmla="*/ 16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4" y="45"/>
                  </a:moveTo>
                  <a:cubicBezTo>
                    <a:pt x="3" y="46"/>
                    <a:pt x="3" y="47"/>
                    <a:pt x="3" y="49"/>
                  </a:cubicBezTo>
                  <a:cubicBezTo>
                    <a:pt x="4" y="51"/>
                    <a:pt x="5" y="52"/>
                    <a:pt x="6" y="54"/>
                  </a:cubicBezTo>
                  <a:cubicBezTo>
                    <a:pt x="5" y="54"/>
                    <a:pt x="5" y="55"/>
                    <a:pt x="6" y="56"/>
                  </a:cubicBezTo>
                  <a:cubicBezTo>
                    <a:pt x="6" y="58"/>
                    <a:pt x="8" y="60"/>
                    <a:pt x="10" y="60"/>
                  </a:cubicBezTo>
                  <a:cubicBezTo>
                    <a:pt x="10" y="61"/>
                    <a:pt x="10" y="61"/>
                    <a:pt x="10" y="61"/>
                  </a:cubicBezTo>
                  <a:cubicBezTo>
                    <a:pt x="10" y="77"/>
                    <a:pt x="23" y="90"/>
                    <a:pt x="38" y="90"/>
                  </a:cubicBezTo>
                  <a:cubicBezTo>
                    <a:pt x="54" y="90"/>
                    <a:pt x="67" y="77"/>
                    <a:pt x="67" y="62"/>
                  </a:cubicBezTo>
                  <a:cubicBezTo>
                    <a:pt x="68" y="61"/>
                    <a:pt x="69" y="59"/>
                    <a:pt x="69" y="57"/>
                  </a:cubicBezTo>
                  <a:cubicBezTo>
                    <a:pt x="69" y="57"/>
                    <a:pt x="69" y="57"/>
                    <a:pt x="69" y="57"/>
                  </a:cubicBezTo>
                  <a:cubicBezTo>
                    <a:pt x="72" y="56"/>
                    <a:pt x="74" y="54"/>
                    <a:pt x="74" y="52"/>
                  </a:cubicBezTo>
                  <a:cubicBezTo>
                    <a:pt x="75" y="50"/>
                    <a:pt x="74" y="48"/>
                    <a:pt x="73" y="47"/>
                  </a:cubicBezTo>
                  <a:cubicBezTo>
                    <a:pt x="74" y="46"/>
                    <a:pt x="74" y="44"/>
                    <a:pt x="75" y="43"/>
                  </a:cubicBezTo>
                  <a:cubicBezTo>
                    <a:pt x="75" y="40"/>
                    <a:pt x="74" y="37"/>
                    <a:pt x="73" y="35"/>
                  </a:cubicBezTo>
                  <a:cubicBezTo>
                    <a:pt x="74" y="33"/>
                    <a:pt x="75" y="31"/>
                    <a:pt x="75" y="29"/>
                  </a:cubicBezTo>
                  <a:cubicBezTo>
                    <a:pt x="77" y="22"/>
                    <a:pt x="73" y="15"/>
                    <a:pt x="67" y="15"/>
                  </a:cubicBezTo>
                  <a:cubicBezTo>
                    <a:pt x="66" y="15"/>
                    <a:pt x="65" y="16"/>
                    <a:pt x="64" y="16"/>
                  </a:cubicBezTo>
                  <a:cubicBezTo>
                    <a:pt x="63" y="12"/>
                    <a:pt x="60" y="9"/>
                    <a:pt x="56" y="9"/>
                  </a:cubicBezTo>
                  <a:cubicBezTo>
                    <a:pt x="55" y="9"/>
                    <a:pt x="54" y="9"/>
                    <a:pt x="53" y="10"/>
                  </a:cubicBezTo>
                  <a:cubicBezTo>
                    <a:pt x="52" y="4"/>
                    <a:pt x="48" y="0"/>
                    <a:pt x="43" y="0"/>
                  </a:cubicBezTo>
                  <a:cubicBezTo>
                    <a:pt x="39" y="0"/>
                    <a:pt x="35" y="3"/>
                    <a:pt x="33" y="8"/>
                  </a:cubicBezTo>
                  <a:cubicBezTo>
                    <a:pt x="31" y="5"/>
                    <a:pt x="28" y="3"/>
                    <a:pt x="24" y="3"/>
                  </a:cubicBezTo>
                  <a:cubicBezTo>
                    <a:pt x="18" y="3"/>
                    <a:pt x="14" y="8"/>
                    <a:pt x="13" y="15"/>
                  </a:cubicBezTo>
                  <a:cubicBezTo>
                    <a:pt x="13" y="15"/>
                    <a:pt x="13" y="15"/>
                    <a:pt x="12" y="15"/>
                  </a:cubicBezTo>
                  <a:cubicBezTo>
                    <a:pt x="6" y="15"/>
                    <a:pt x="3" y="22"/>
                    <a:pt x="4" y="29"/>
                  </a:cubicBezTo>
                  <a:cubicBezTo>
                    <a:pt x="4" y="29"/>
                    <a:pt x="4" y="29"/>
                    <a:pt x="4" y="30"/>
                  </a:cubicBezTo>
                  <a:cubicBezTo>
                    <a:pt x="1" y="31"/>
                    <a:pt x="0" y="34"/>
                    <a:pt x="1" y="38"/>
                  </a:cubicBezTo>
                  <a:cubicBezTo>
                    <a:pt x="1" y="41"/>
                    <a:pt x="2" y="43"/>
                    <a:pt x="4" y="45"/>
                  </a:cubicBezTo>
                  <a:moveTo>
                    <a:pt x="16" y="47"/>
                  </a:moveTo>
                  <a:cubicBezTo>
                    <a:pt x="16" y="46"/>
                    <a:pt x="16" y="45"/>
                    <a:pt x="17" y="43"/>
                  </a:cubicBezTo>
                  <a:cubicBezTo>
                    <a:pt x="17" y="42"/>
                    <a:pt x="17" y="41"/>
                    <a:pt x="18" y="40"/>
                  </a:cubicBezTo>
                  <a:cubicBezTo>
                    <a:pt x="21" y="39"/>
                    <a:pt x="23" y="37"/>
                    <a:pt x="24" y="33"/>
                  </a:cubicBezTo>
                  <a:cubicBezTo>
                    <a:pt x="25" y="33"/>
                    <a:pt x="26" y="33"/>
                    <a:pt x="26" y="33"/>
                  </a:cubicBezTo>
                  <a:cubicBezTo>
                    <a:pt x="31" y="33"/>
                    <a:pt x="34" y="30"/>
                    <a:pt x="36" y="26"/>
                  </a:cubicBezTo>
                  <a:cubicBezTo>
                    <a:pt x="38" y="28"/>
                    <a:pt x="40" y="29"/>
                    <a:pt x="43" y="29"/>
                  </a:cubicBezTo>
                  <a:cubicBezTo>
                    <a:pt x="43" y="29"/>
                    <a:pt x="44" y="28"/>
                    <a:pt x="45" y="28"/>
                  </a:cubicBezTo>
                  <a:cubicBezTo>
                    <a:pt x="47" y="32"/>
                    <a:pt x="50" y="35"/>
                    <a:pt x="54" y="35"/>
                  </a:cubicBezTo>
                  <a:cubicBezTo>
                    <a:pt x="54" y="35"/>
                    <a:pt x="55" y="35"/>
                    <a:pt x="55" y="35"/>
                  </a:cubicBezTo>
                  <a:cubicBezTo>
                    <a:pt x="56" y="37"/>
                    <a:pt x="58" y="39"/>
                    <a:pt x="60" y="40"/>
                  </a:cubicBezTo>
                  <a:cubicBezTo>
                    <a:pt x="60" y="41"/>
                    <a:pt x="61" y="43"/>
                    <a:pt x="61" y="45"/>
                  </a:cubicBezTo>
                  <a:cubicBezTo>
                    <a:pt x="61" y="61"/>
                    <a:pt x="61" y="61"/>
                    <a:pt x="61" y="61"/>
                  </a:cubicBezTo>
                  <a:cubicBezTo>
                    <a:pt x="61" y="74"/>
                    <a:pt x="51" y="84"/>
                    <a:pt x="38" y="84"/>
                  </a:cubicBezTo>
                  <a:cubicBezTo>
                    <a:pt x="26" y="84"/>
                    <a:pt x="16" y="74"/>
                    <a:pt x="16" y="61"/>
                  </a:cubicBezTo>
                  <a:lnTo>
                    <a:pt x="16" y="47"/>
                  </a:lnTo>
                  <a:close/>
                </a:path>
              </a:pathLst>
            </a:custGeom>
            <a:grpFill/>
            <a:ln w="12700">
              <a:noFill/>
              <a:round/>
              <a:headEnd/>
              <a:tailEnd/>
            </a:ln>
          </p:spPr>
          <p:txBody>
            <a:bodyPr vert="horz" wrap="square" lIns="68580" tIns="34290" rIns="68580" bIns="34290"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544F40"/>
                </a:solidFill>
                <a:effectLst/>
                <a:uLnTx/>
                <a:uFillTx/>
                <a:latin typeface="Arial"/>
                <a:ea typeface="+mn-ea"/>
                <a:cs typeface="+mn-cs"/>
              </a:endParaRPr>
            </a:p>
          </p:txBody>
        </p:sp>
        <p:sp>
          <p:nvSpPr>
            <p:cNvPr id="18" name="Freeform 21">
              <a:hlinkClick r:id="rId3" action="ppaction://hlinksldjump"/>
              <a:extLst>
                <a:ext uri="{FF2B5EF4-FFF2-40B4-BE49-F238E27FC236}">
                  <a16:creationId xmlns:a16="http://schemas.microsoft.com/office/drawing/2014/main" id="{CD09CF4E-67AD-4626-A538-D78788939B4B}"/>
                </a:ext>
              </a:extLst>
            </p:cNvPr>
            <p:cNvSpPr>
              <a:spLocks/>
            </p:cNvSpPr>
            <p:nvPr/>
          </p:nvSpPr>
          <p:spPr bwMode="auto">
            <a:xfrm>
              <a:off x="726112" y="2891434"/>
              <a:ext cx="262614" cy="89796"/>
            </a:xfrm>
            <a:custGeom>
              <a:avLst/>
              <a:gdLst>
                <a:gd name="T0" fmla="*/ 94 w 95"/>
                <a:gd name="T1" fmla="*/ 23 h 30"/>
                <a:gd name="T2" fmla="*/ 94 w 95"/>
                <a:gd name="T3" fmla="*/ 23 h 30"/>
                <a:gd name="T4" fmla="*/ 94 w 95"/>
                <a:gd name="T5" fmla="*/ 16 h 30"/>
                <a:gd name="T6" fmla="*/ 87 w 95"/>
                <a:gd name="T7" fmla="*/ 6 h 30"/>
                <a:gd name="T8" fmla="*/ 78 w 95"/>
                <a:gd name="T9" fmla="*/ 1 h 30"/>
                <a:gd name="T10" fmla="*/ 75 w 95"/>
                <a:gd name="T11" fmla="*/ 0 h 30"/>
                <a:gd name="T12" fmla="*/ 47 w 95"/>
                <a:gd name="T13" fmla="*/ 12 h 30"/>
                <a:gd name="T14" fmla="*/ 20 w 95"/>
                <a:gd name="T15" fmla="*/ 0 h 30"/>
                <a:gd name="T16" fmla="*/ 17 w 95"/>
                <a:gd name="T17" fmla="*/ 1 h 30"/>
                <a:gd name="T18" fmla="*/ 8 w 95"/>
                <a:gd name="T19" fmla="*/ 6 h 30"/>
                <a:gd name="T20" fmla="*/ 1 w 95"/>
                <a:gd name="T21" fmla="*/ 16 h 30"/>
                <a:gd name="T22" fmla="*/ 0 w 95"/>
                <a:gd name="T23" fmla="*/ 23 h 30"/>
                <a:gd name="T24" fmla="*/ 1 w 95"/>
                <a:gd name="T25" fmla="*/ 26 h 30"/>
                <a:gd name="T26" fmla="*/ 6 w 95"/>
                <a:gd name="T27" fmla="*/ 30 h 30"/>
                <a:gd name="T28" fmla="*/ 89 w 95"/>
                <a:gd name="T29" fmla="*/ 30 h 30"/>
                <a:gd name="T30" fmla="*/ 94 w 95"/>
                <a:gd name="T31" fmla="*/ 26 h 30"/>
                <a:gd name="T32" fmla="*/ 94 w 95"/>
                <a:gd name="T33"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30">
                  <a:moveTo>
                    <a:pt x="94" y="23"/>
                  </a:moveTo>
                  <a:cubicBezTo>
                    <a:pt x="94" y="23"/>
                    <a:pt x="94" y="23"/>
                    <a:pt x="94" y="23"/>
                  </a:cubicBezTo>
                  <a:cubicBezTo>
                    <a:pt x="94" y="16"/>
                    <a:pt x="94" y="16"/>
                    <a:pt x="94" y="16"/>
                  </a:cubicBezTo>
                  <a:cubicBezTo>
                    <a:pt x="93" y="10"/>
                    <a:pt x="91" y="8"/>
                    <a:pt x="87" y="6"/>
                  </a:cubicBezTo>
                  <a:cubicBezTo>
                    <a:pt x="78" y="1"/>
                    <a:pt x="78" y="1"/>
                    <a:pt x="78" y="1"/>
                  </a:cubicBezTo>
                  <a:cubicBezTo>
                    <a:pt x="75" y="0"/>
                    <a:pt x="75" y="0"/>
                    <a:pt x="75" y="0"/>
                  </a:cubicBezTo>
                  <a:cubicBezTo>
                    <a:pt x="47" y="12"/>
                    <a:pt x="47" y="12"/>
                    <a:pt x="47" y="12"/>
                  </a:cubicBezTo>
                  <a:cubicBezTo>
                    <a:pt x="20" y="0"/>
                    <a:pt x="20" y="0"/>
                    <a:pt x="20" y="0"/>
                  </a:cubicBezTo>
                  <a:cubicBezTo>
                    <a:pt x="17" y="1"/>
                    <a:pt x="17" y="1"/>
                    <a:pt x="17" y="1"/>
                  </a:cubicBezTo>
                  <a:cubicBezTo>
                    <a:pt x="8" y="6"/>
                    <a:pt x="8" y="6"/>
                    <a:pt x="8" y="6"/>
                  </a:cubicBezTo>
                  <a:cubicBezTo>
                    <a:pt x="4" y="8"/>
                    <a:pt x="2" y="10"/>
                    <a:pt x="1" y="16"/>
                  </a:cubicBezTo>
                  <a:cubicBezTo>
                    <a:pt x="0" y="23"/>
                    <a:pt x="0" y="23"/>
                    <a:pt x="0" y="23"/>
                  </a:cubicBezTo>
                  <a:cubicBezTo>
                    <a:pt x="0" y="24"/>
                    <a:pt x="0" y="25"/>
                    <a:pt x="1" y="26"/>
                  </a:cubicBezTo>
                  <a:cubicBezTo>
                    <a:pt x="1" y="28"/>
                    <a:pt x="4" y="30"/>
                    <a:pt x="6" y="30"/>
                  </a:cubicBezTo>
                  <a:cubicBezTo>
                    <a:pt x="89" y="30"/>
                    <a:pt x="89" y="30"/>
                    <a:pt x="89" y="30"/>
                  </a:cubicBezTo>
                  <a:cubicBezTo>
                    <a:pt x="91" y="30"/>
                    <a:pt x="94" y="28"/>
                    <a:pt x="94" y="26"/>
                  </a:cubicBezTo>
                  <a:cubicBezTo>
                    <a:pt x="95" y="25"/>
                    <a:pt x="95" y="24"/>
                    <a:pt x="94" y="23"/>
                  </a:cubicBezTo>
                </a:path>
              </a:pathLst>
            </a:custGeom>
            <a:grpFill/>
            <a:ln w="12700">
              <a:noFill/>
              <a:round/>
              <a:headEnd/>
              <a:tailEnd/>
            </a:ln>
          </p:spPr>
          <p:txBody>
            <a:bodyPr vert="horz" wrap="square" lIns="68580" tIns="34290" rIns="68580" bIns="34290"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544F40"/>
                </a:solidFill>
                <a:effectLst/>
                <a:uLnTx/>
                <a:uFillTx/>
                <a:latin typeface="Arial"/>
                <a:ea typeface="+mn-ea"/>
                <a:cs typeface="+mn-cs"/>
              </a:endParaRPr>
            </a:p>
          </p:txBody>
        </p:sp>
      </p:grpSp>
      <p:sp>
        <p:nvSpPr>
          <p:cNvPr id="22" name="Freeform 209">
            <a:extLst>
              <a:ext uri="{FF2B5EF4-FFF2-40B4-BE49-F238E27FC236}">
                <a16:creationId xmlns:a16="http://schemas.microsoft.com/office/drawing/2014/main" id="{87C517FE-28D5-4D8D-A187-8A4C2104B29C}"/>
              </a:ext>
            </a:extLst>
          </p:cNvPr>
          <p:cNvSpPr>
            <a:spLocks/>
          </p:cNvSpPr>
          <p:nvPr/>
        </p:nvSpPr>
        <p:spPr bwMode="auto">
          <a:xfrm>
            <a:off x="689581" y="1733306"/>
            <a:ext cx="139260" cy="177949"/>
          </a:xfrm>
          <a:custGeom>
            <a:avLst/>
            <a:gdLst>
              <a:gd name="T0" fmla="*/ 35 w 112"/>
              <a:gd name="T1" fmla="*/ 93 h 98"/>
              <a:gd name="T2" fmla="*/ 4 w 112"/>
              <a:gd name="T3" fmla="*/ 51 h 98"/>
              <a:gd name="T4" fmla="*/ 6 w 112"/>
              <a:gd name="T5" fmla="*/ 34 h 98"/>
              <a:gd name="T6" fmla="*/ 6 w 112"/>
              <a:gd name="T7" fmla="*/ 34 h 98"/>
              <a:gd name="T8" fmla="*/ 23 w 112"/>
              <a:gd name="T9" fmla="*/ 36 h 98"/>
              <a:gd name="T10" fmla="*/ 23 w 112"/>
              <a:gd name="T11" fmla="*/ 36 h 98"/>
              <a:gd name="T12" fmla="*/ 45 w 112"/>
              <a:gd name="T13" fmla="*/ 66 h 98"/>
              <a:gd name="T14" fmla="*/ 89 w 112"/>
              <a:gd name="T15" fmla="*/ 7 h 98"/>
              <a:gd name="T16" fmla="*/ 106 w 112"/>
              <a:gd name="T17" fmla="*/ 4 h 98"/>
              <a:gd name="T18" fmla="*/ 106 w 112"/>
              <a:gd name="T19" fmla="*/ 4 h 98"/>
              <a:gd name="T20" fmla="*/ 108 w 112"/>
              <a:gd name="T21" fmla="*/ 21 h 98"/>
              <a:gd name="T22" fmla="*/ 108 w 112"/>
              <a:gd name="T23" fmla="*/ 21 h 98"/>
              <a:gd name="T24" fmla="*/ 55 w 112"/>
              <a:gd name="T25" fmla="*/ 93 h 98"/>
              <a:gd name="T26" fmla="*/ 45 w 112"/>
              <a:gd name="T27" fmla="*/ 98 h 98"/>
              <a:gd name="T28" fmla="*/ 45 w 112"/>
              <a:gd name="T29" fmla="*/ 98 h 98"/>
              <a:gd name="T30" fmla="*/ 35 w 112"/>
              <a:gd name="T31"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8">
                <a:moveTo>
                  <a:pt x="35" y="93"/>
                </a:moveTo>
                <a:cubicBezTo>
                  <a:pt x="4" y="51"/>
                  <a:pt x="4" y="51"/>
                  <a:pt x="4" y="51"/>
                </a:cubicBezTo>
                <a:cubicBezTo>
                  <a:pt x="0" y="45"/>
                  <a:pt x="1" y="38"/>
                  <a:pt x="6" y="34"/>
                </a:cubicBezTo>
                <a:cubicBezTo>
                  <a:pt x="6" y="34"/>
                  <a:pt x="6" y="34"/>
                  <a:pt x="6" y="34"/>
                </a:cubicBezTo>
                <a:cubicBezTo>
                  <a:pt x="12" y="30"/>
                  <a:pt x="19" y="31"/>
                  <a:pt x="23" y="36"/>
                </a:cubicBezTo>
                <a:cubicBezTo>
                  <a:pt x="23" y="36"/>
                  <a:pt x="23" y="36"/>
                  <a:pt x="23" y="36"/>
                </a:cubicBezTo>
                <a:cubicBezTo>
                  <a:pt x="45" y="66"/>
                  <a:pt x="45" y="66"/>
                  <a:pt x="45" y="66"/>
                </a:cubicBezTo>
                <a:cubicBezTo>
                  <a:pt x="89" y="7"/>
                  <a:pt x="89" y="7"/>
                  <a:pt x="89" y="7"/>
                </a:cubicBezTo>
                <a:cubicBezTo>
                  <a:pt x="93" y="1"/>
                  <a:pt x="100" y="0"/>
                  <a:pt x="106" y="4"/>
                </a:cubicBezTo>
                <a:cubicBezTo>
                  <a:pt x="106" y="4"/>
                  <a:pt x="106" y="4"/>
                  <a:pt x="106" y="4"/>
                </a:cubicBezTo>
                <a:cubicBezTo>
                  <a:pt x="111" y="8"/>
                  <a:pt x="112" y="16"/>
                  <a:pt x="108" y="21"/>
                </a:cubicBezTo>
                <a:cubicBezTo>
                  <a:pt x="108" y="21"/>
                  <a:pt x="108" y="21"/>
                  <a:pt x="108" y="21"/>
                </a:cubicBezTo>
                <a:cubicBezTo>
                  <a:pt x="55" y="93"/>
                  <a:pt x="55" y="93"/>
                  <a:pt x="55" y="93"/>
                </a:cubicBezTo>
                <a:cubicBezTo>
                  <a:pt x="52" y="96"/>
                  <a:pt x="49" y="98"/>
                  <a:pt x="45" y="98"/>
                </a:cubicBezTo>
                <a:cubicBezTo>
                  <a:pt x="45" y="98"/>
                  <a:pt x="45" y="98"/>
                  <a:pt x="45" y="98"/>
                </a:cubicBezTo>
                <a:cubicBezTo>
                  <a:pt x="41" y="98"/>
                  <a:pt x="38" y="96"/>
                  <a:pt x="35" y="93"/>
                </a:cubicBezTo>
                <a:close/>
              </a:path>
            </a:pathLst>
          </a:custGeom>
          <a:solidFill>
            <a:srgbClr val="F36633"/>
          </a:solidFill>
          <a:ln w="12700">
            <a:noFill/>
            <a:round/>
            <a:headEnd/>
            <a:tailEnd/>
          </a:ln>
        </p:spPr>
        <p:txBody>
          <a:bodyPr vert="horz" wrap="square" lIns="68580" tIns="34290" rIns="68580" bIns="34290"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544F40"/>
              </a:solidFill>
              <a:effectLst/>
              <a:uLnTx/>
              <a:uFillTx/>
              <a:latin typeface="Arial"/>
              <a:ea typeface="+mn-ea"/>
              <a:cs typeface="+mn-cs"/>
            </a:endParaRPr>
          </a:p>
        </p:txBody>
      </p:sp>
      <p:grpSp>
        <p:nvGrpSpPr>
          <p:cNvPr id="7" name="Group 22">
            <a:extLst>
              <a:ext uri="{FF2B5EF4-FFF2-40B4-BE49-F238E27FC236}">
                <a16:creationId xmlns:a16="http://schemas.microsoft.com/office/drawing/2014/main" id="{44D7A126-6AC4-4CF6-A599-8292E22C8DD1}"/>
              </a:ext>
            </a:extLst>
          </p:cNvPr>
          <p:cNvGrpSpPr/>
          <p:nvPr/>
        </p:nvGrpSpPr>
        <p:grpSpPr>
          <a:xfrm>
            <a:off x="4980950" y="1633445"/>
            <a:ext cx="113046" cy="165927"/>
            <a:chOff x="4289425" y="3146426"/>
            <a:chExt cx="123825" cy="120650"/>
          </a:xfrm>
          <a:solidFill>
            <a:schemeClr val="bg2"/>
          </a:solidFill>
        </p:grpSpPr>
        <p:sp>
          <p:nvSpPr>
            <p:cNvPr id="24" name="Freeform 220">
              <a:extLst>
                <a:ext uri="{FF2B5EF4-FFF2-40B4-BE49-F238E27FC236}">
                  <a16:creationId xmlns:a16="http://schemas.microsoft.com/office/drawing/2014/main" id="{103FD395-2899-4D71-A60C-1477650D7F6D}"/>
                </a:ext>
              </a:extLst>
            </p:cNvPr>
            <p:cNvSpPr>
              <a:spLocks/>
            </p:cNvSpPr>
            <p:nvPr/>
          </p:nvSpPr>
          <p:spPr bwMode="auto">
            <a:xfrm>
              <a:off x="4289425" y="3146426"/>
              <a:ext cx="123825" cy="120650"/>
            </a:xfrm>
            <a:custGeom>
              <a:avLst/>
              <a:gdLst>
                <a:gd name="T0" fmla="*/ 5 w 102"/>
                <a:gd name="T1" fmla="*/ 97 h 100"/>
                <a:gd name="T2" fmla="*/ 5 w 102"/>
                <a:gd name="T3" fmla="*/ 80 h 100"/>
                <a:gd name="T4" fmla="*/ 5 w 102"/>
                <a:gd name="T5" fmla="*/ 80 h 100"/>
                <a:gd name="T6" fmla="*/ 80 w 102"/>
                <a:gd name="T7" fmla="*/ 4 h 100"/>
                <a:gd name="T8" fmla="*/ 97 w 102"/>
                <a:gd name="T9" fmla="*/ 4 h 100"/>
                <a:gd name="T10" fmla="*/ 97 w 102"/>
                <a:gd name="T11" fmla="*/ 4 h 100"/>
                <a:gd name="T12" fmla="*/ 97 w 102"/>
                <a:gd name="T13" fmla="*/ 21 h 100"/>
                <a:gd name="T14" fmla="*/ 97 w 102"/>
                <a:gd name="T15" fmla="*/ 21 h 100"/>
                <a:gd name="T16" fmla="*/ 22 w 102"/>
                <a:gd name="T17" fmla="*/ 97 h 100"/>
                <a:gd name="T18" fmla="*/ 13 w 102"/>
                <a:gd name="T19" fmla="*/ 100 h 100"/>
                <a:gd name="T20" fmla="*/ 13 w 102"/>
                <a:gd name="T21" fmla="*/ 100 h 100"/>
                <a:gd name="T22" fmla="*/ 5 w 102"/>
                <a:gd name="T23"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0">
                  <a:moveTo>
                    <a:pt x="5" y="97"/>
                  </a:moveTo>
                  <a:cubicBezTo>
                    <a:pt x="0" y="92"/>
                    <a:pt x="0" y="84"/>
                    <a:pt x="5" y="80"/>
                  </a:cubicBezTo>
                  <a:cubicBezTo>
                    <a:pt x="5" y="80"/>
                    <a:pt x="5" y="80"/>
                    <a:pt x="5" y="80"/>
                  </a:cubicBezTo>
                  <a:cubicBezTo>
                    <a:pt x="80" y="4"/>
                    <a:pt x="80" y="4"/>
                    <a:pt x="80" y="4"/>
                  </a:cubicBezTo>
                  <a:cubicBezTo>
                    <a:pt x="85" y="0"/>
                    <a:pt x="92" y="0"/>
                    <a:pt x="97" y="4"/>
                  </a:cubicBezTo>
                  <a:cubicBezTo>
                    <a:pt x="97" y="4"/>
                    <a:pt x="97" y="4"/>
                    <a:pt x="97" y="4"/>
                  </a:cubicBezTo>
                  <a:cubicBezTo>
                    <a:pt x="102" y="9"/>
                    <a:pt x="102" y="17"/>
                    <a:pt x="97" y="21"/>
                  </a:cubicBezTo>
                  <a:cubicBezTo>
                    <a:pt x="97" y="21"/>
                    <a:pt x="97" y="21"/>
                    <a:pt x="97" y="21"/>
                  </a:cubicBezTo>
                  <a:cubicBezTo>
                    <a:pt x="22" y="97"/>
                    <a:pt x="22" y="97"/>
                    <a:pt x="22" y="97"/>
                  </a:cubicBezTo>
                  <a:cubicBezTo>
                    <a:pt x="20" y="99"/>
                    <a:pt x="16" y="100"/>
                    <a:pt x="13" y="100"/>
                  </a:cubicBezTo>
                  <a:cubicBezTo>
                    <a:pt x="13" y="100"/>
                    <a:pt x="13" y="100"/>
                    <a:pt x="13" y="100"/>
                  </a:cubicBezTo>
                  <a:cubicBezTo>
                    <a:pt x="10" y="100"/>
                    <a:pt x="7" y="99"/>
                    <a:pt x="5" y="97"/>
                  </a:cubicBezTo>
                  <a:close/>
                </a:path>
              </a:pathLst>
            </a:custGeom>
            <a:grpFill/>
            <a:ln w="12700">
              <a:noFill/>
              <a:round/>
              <a:headEnd/>
              <a:tailEnd/>
            </a:ln>
          </p:spPr>
          <p:txBody>
            <a:bodyPr vert="horz" wrap="square" lIns="68580" tIns="34290" rIns="68580" bIns="34290"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F36633"/>
                </a:solidFill>
                <a:effectLst/>
                <a:uLnTx/>
                <a:uFillTx/>
                <a:latin typeface="Arial"/>
                <a:ea typeface="+mn-ea"/>
                <a:cs typeface="+mn-cs"/>
              </a:endParaRPr>
            </a:p>
          </p:txBody>
        </p:sp>
        <p:sp>
          <p:nvSpPr>
            <p:cNvPr id="25" name="Freeform 221">
              <a:extLst>
                <a:ext uri="{FF2B5EF4-FFF2-40B4-BE49-F238E27FC236}">
                  <a16:creationId xmlns:a16="http://schemas.microsoft.com/office/drawing/2014/main" id="{89548F4B-378F-4C80-9195-2C68D26321B0}"/>
                </a:ext>
              </a:extLst>
            </p:cNvPr>
            <p:cNvSpPr>
              <a:spLocks/>
            </p:cNvSpPr>
            <p:nvPr/>
          </p:nvSpPr>
          <p:spPr bwMode="auto">
            <a:xfrm>
              <a:off x="4289425" y="3146426"/>
              <a:ext cx="123825" cy="120650"/>
            </a:xfrm>
            <a:custGeom>
              <a:avLst/>
              <a:gdLst>
                <a:gd name="T0" fmla="*/ 80 w 102"/>
                <a:gd name="T1" fmla="*/ 97 h 100"/>
                <a:gd name="T2" fmla="*/ 5 w 102"/>
                <a:gd name="T3" fmla="*/ 21 h 100"/>
                <a:gd name="T4" fmla="*/ 5 w 102"/>
                <a:gd name="T5" fmla="*/ 4 h 100"/>
                <a:gd name="T6" fmla="*/ 5 w 102"/>
                <a:gd name="T7" fmla="*/ 4 h 100"/>
                <a:gd name="T8" fmla="*/ 22 w 102"/>
                <a:gd name="T9" fmla="*/ 4 h 100"/>
                <a:gd name="T10" fmla="*/ 22 w 102"/>
                <a:gd name="T11" fmla="*/ 4 h 100"/>
                <a:gd name="T12" fmla="*/ 97 w 102"/>
                <a:gd name="T13" fmla="*/ 80 h 100"/>
                <a:gd name="T14" fmla="*/ 97 w 102"/>
                <a:gd name="T15" fmla="*/ 97 h 100"/>
                <a:gd name="T16" fmla="*/ 97 w 102"/>
                <a:gd name="T17" fmla="*/ 97 h 100"/>
                <a:gd name="T18" fmla="*/ 89 w 102"/>
                <a:gd name="T19" fmla="*/ 100 h 100"/>
                <a:gd name="T20" fmla="*/ 89 w 102"/>
                <a:gd name="T21" fmla="*/ 100 h 100"/>
                <a:gd name="T22" fmla="*/ 80 w 102"/>
                <a:gd name="T23" fmla="*/ 9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00">
                  <a:moveTo>
                    <a:pt x="80" y="97"/>
                  </a:moveTo>
                  <a:cubicBezTo>
                    <a:pt x="5" y="21"/>
                    <a:pt x="5" y="21"/>
                    <a:pt x="5" y="21"/>
                  </a:cubicBezTo>
                  <a:cubicBezTo>
                    <a:pt x="0" y="17"/>
                    <a:pt x="0" y="9"/>
                    <a:pt x="5" y="4"/>
                  </a:cubicBezTo>
                  <a:cubicBezTo>
                    <a:pt x="5" y="4"/>
                    <a:pt x="5" y="4"/>
                    <a:pt x="5" y="4"/>
                  </a:cubicBezTo>
                  <a:cubicBezTo>
                    <a:pt x="10" y="0"/>
                    <a:pt x="17" y="0"/>
                    <a:pt x="22" y="4"/>
                  </a:cubicBezTo>
                  <a:cubicBezTo>
                    <a:pt x="22" y="4"/>
                    <a:pt x="22" y="4"/>
                    <a:pt x="22" y="4"/>
                  </a:cubicBezTo>
                  <a:cubicBezTo>
                    <a:pt x="97" y="80"/>
                    <a:pt x="97" y="80"/>
                    <a:pt x="97" y="80"/>
                  </a:cubicBezTo>
                  <a:cubicBezTo>
                    <a:pt x="102" y="84"/>
                    <a:pt x="102" y="92"/>
                    <a:pt x="97" y="97"/>
                  </a:cubicBezTo>
                  <a:cubicBezTo>
                    <a:pt x="97" y="97"/>
                    <a:pt x="97" y="97"/>
                    <a:pt x="97" y="97"/>
                  </a:cubicBezTo>
                  <a:cubicBezTo>
                    <a:pt x="95" y="99"/>
                    <a:pt x="92" y="100"/>
                    <a:pt x="89" y="100"/>
                  </a:cubicBezTo>
                  <a:cubicBezTo>
                    <a:pt x="89" y="100"/>
                    <a:pt x="89" y="100"/>
                    <a:pt x="89" y="100"/>
                  </a:cubicBezTo>
                  <a:cubicBezTo>
                    <a:pt x="85" y="100"/>
                    <a:pt x="82" y="99"/>
                    <a:pt x="80" y="97"/>
                  </a:cubicBezTo>
                  <a:close/>
                </a:path>
              </a:pathLst>
            </a:custGeom>
            <a:grpFill/>
            <a:ln w="12700">
              <a:noFill/>
              <a:round/>
              <a:headEnd/>
              <a:tailEnd/>
            </a:ln>
          </p:spPr>
          <p:txBody>
            <a:bodyPr vert="horz" wrap="square" lIns="68580" tIns="34290" rIns="68580" bIns="34290"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F36633"/>
                </a:solidFill>
                <a:effectLst/>
                <a:uLnTx/>
                <a:uFillTx/>
                <a:latin typeface="Arial"/>
                <a:ea typeface="+mn-ea"/>
                <a:cs typeface="+mn-cs"/>
              </a:endParaRPr>
            </a:p>
          </p:txBody>
        </p:sp>
      </p:grpSp>
      <p:grpSp>
        <p:nvGrpSpPr>
          <p:cNvPr id="16" name="Group 25">
            <a:extLst>
              <a:ext uri="{FF2B5EF4-FFF2-40B4-BE49-F238E27FC236}">
                <a16:creationId xmlns:a16="http://schemas.microsoft.com/office/drawing/2014/main" id="{E4DE77C5-C8A9-4F79-B1ED-4B6E5B6889CF}"/>
              </a:ext>
            </a:extLst>
          </p:cNvPr>
          <p:cNvGrpSpPr/>
          <p:nvPr/>
        </p:nvGrpSpPr>
        <p:grpSpPr>
          <a:xfrm>
            <a:off x="4688542" y="1399311"/>
            <a:ext cx="292143" cy="526831"/>
            <a:chOff x="726112" y="2623841"/>
            <a:chExt cx="262614" cy="357389"/>
          </a:xfrm>
          <a:solidFill>
            <a:srgbClr val="4D4A3E"/>
          </a:solidFill>
        </p:grpSpPr>
        <p:sp>
          <p:nvSpPr>
            <p:cNvPr id="27" name="Freeform 20">
              <a:hlinkClick r:id="rId3" action="ppaction://hlinksldjump"/>
              <a:extLst>
                <a:ext uri="{FF2B5EF4-FFF2-40B4-BE49-F238E27FC236}">
                  <a16:creationId xmlns:a16="http://schemas.microsoft.com/office/drawing/2014/main" id="{EC4EDE06-0311-4AD5-980C-B53169382BE3}"/>
                </a:ext>
              </a:extLst>
            </p:cNvPr>
            <p:cNvSpPr>
              <a:spLocks noEditPoints="1"/>
            </p:cNvSpPr>
            <p:nvPr/>
          </p:nvSpPr>
          <p:spPr bwMode="auto">
            <a:xfrm>
              <a:off x="750731" y="2623841"/>
              <a:ext cx="213374" cy="272981"/>
            </a:xfrm>
            <a:custGeom>
              <a:avLst/>
              <a:gdLst>
                <a:gd name="T0" fmla="*/ 4 w 77"/>
                <a:gd name="T1" fmla="*/ 45 h 90"/>
                <a:gd name="T2" fmla="*/ 3 w 77"/>
                <a:gd name="T3" fmla="*/ 49 h 90"/>
                <a:gd name="T4" fmla="*/ 6 w 77"/>
                <a:gd name="T5" fmla="*/ 54 h 90"/>
                <a:gd name="T6" fmla="*/ 6 w 77"/>
                <a:gd name="T7" fmla="*/ 56 h 90"/>
                <a:gd name="T8" fmla="*/ 10 w 77"/>
                <a:gd name="T9" fmla="*/ 60 h 90"/>
                <a:gd name="T10" fmla="*/ 10 w 77"/>
                <a:gd name="T11" fmla="*/ 61 h 90"/>
                <a:gd name="T12" fmla="*/ 38 w 77"/>
                <a:gd name="T13" fmla="*/ 90 h 90"/>
                <a:gd name="T14" fmla="*/ 67 w 77"/>
                <a:gd name="T15" fmla="*/ 62 h 90"/>
                <a:gd name="T16" fmla="*/ 69 w 77"/>
                <a:gd name="T17" fmla="*/ 57 h 90"/>
                <a:gd name="T18" fmla="*/ 69 w 77"/>
                <a:gd name="T19" fmla="*/ 57 h 90"/>
                <a:gd name="T20" fmla="*/ 74 w 77"/>
                <a:gd name="T21" fmla="*/ 52 h 90"/>
                <a:gd name="T22" fmla="*/ 73 w 77"/>
                <a:gd name="T23" fmla="*/ 47 h 90"/>
                <a:gd name="T24" fmla="*/ 75 w 77"/>
                <a:gd name="T25" fmla="*/ 43 h 90"/>
                <a:gd name="T26" fmla="*/ 73 w 77"/>
                <a:gd name="T27" fmla="*/ 35 h 90"/>
                <a:gd name="T28" fmla="*/ 75 w 77"/>
                <a:gd name="T29" fmla="*/ 29 h 90"/>
                <a:gd name="T30" fmla="*/ 67 w 77"/>
                <a:gd name="T31" fmla="*/ 15 h 90"/>
                <a:gd name="T32" fmla="*/ 64 w 77"/>
                <a:gd name="T33" fmla="*/ 16 h 90"/>
                <a:gd name="T34" fmla="*/ 56 w 77"/>
                <a:gd name="T35" fmla="*/ 9 h 90"/>
                <a:gd name="T36" fmla="*/ 53 w 77"/>
                <a:gd name="T37" fmla="*/ 10 h 90"/>
                <a:gd name="T38" fmla="*/ 43 w 77"/>
                <a:gd name="T39" fmla="*/ 0 h 90"/>
                <a:gd name="T40" fmla="*/ 33 w 77"/>
                <a:gd name="T41" fmla="*/ 8 h 90"/>
                <a:gd name="T42" fmla="*/ 24 w 77"/>
                <a:gd name="T43" fmla="*/ 3 h 90"/>
                <a:gd name="T44" fmla="*/ 13 w 77"/>
                <a:gd name="T45" fmla="*/ 15 h 90"/>
                <a:gd name="T46" fmla="*/ 12 w 77"/>
                <a:gd name="T47" fmla="*/ 15 h 90"/>
                <a:gd name="T48" fmla="*/ 4 w 77"/>
                <a:gd name="T49" fmla="*/ 29 h 90"/>
                <a:gd name="T50" fmla="*/ 4 w 77"/>
                <a:gd name="T51" fmla="*/ 30 h 90"/>
                <a:gd name="T52" fmla="*/ 1 w 77"/>
                <a:gd name="T53" fmla="*/ 38 h 90"/>
                <a:gd name="T54" fmla="*/ 4 w 77"/>
                <a:gd name="T55" fmla="*/ 45 h 90"/>
                <a:gd name="T56" fmla="*/ 16 w 77"/>
                <a:gd name="T57" fmla="*/ 47 h 90"/>
                <a:gd name="T58" fmla="*/ 17 w 77"/>
                <a:gd name="T59" fmla="*/ 43 h 90"/>
                <a:gd name="T60" fmla="*/ 18 w 77"/>
                <a:gd name="T61" fmla="*/ 40 h 90"/>
                <a:gd name="T62" fmla="*/ 24 w 77"/>
                <a:gd name="T63" fmla="*/ 33 h 90"/>
                <a:gd name="T64" fmla="*/ 26 w 77"/>
                <a:gd name="T65" fmla="*/ 33 h 90"/>
                <a:gd name="T66" fmla="*/ 36 w 77"/>
                <a:gd name="T67" fmla="*/ 26 h 90"/>
                <a:gd name="T68" fmla="*/ 43 w 77"/>
                <a:gd name="T69" fmla="*/ 29 h 90"/>
                <a:gd name="T70" fmla="*/ 45 w 77"/>
                <a:gd name="T71" fmla="*/ 28 h 90"/>
                <a:gd name="T72" fmla="*/ 54 w 77"/>
                <a:gd name="T73" fmla="*/ 35 h 90"/>
                <a:gd name="T74" fmla="*/ 55 w 77"/>
                <a:gd name="T75" fmla="*/ 35 h 90"/>
                <a:gd name="T76" fmla="*/ 60 w 77"/>
                <a:gd name="T77" fmla="*/ 40 h 90"/>
                <a:gd name="T78" fmla="*/ 61 w 77"/>
                <a:gd name="T79" fmla="*/ 45 h 90"/>
                <a:gd name="T80" fmla="*/ 61 w 77"/>
                <a:gd name="T81" fmla="*/ 61 h 90"/>
                <a:gd name="T82" fmla="*/ 38 w 77"/>
                <a:gd name="T83" fmla="*/ 84 h 90"/>
                <a:gd name="T84" fmla="*/ 16 w 77"/>
                <a:gd name="T85" fmla="*/ 61 h 90"/>
                <a:gd name="T86" fmla="*/ 16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4" y="45"/>
                  </a:moveTo>
                  <a:cubicBezTo>
                    <a:pt x="3" y="46"/>
                    <a:pt x="3" y="47"/>
                    <a:pt x="3" y="49"/>
                  </a:cubicBezTo>
                  <a:cubicBezTo>
                    <a:pt x="4" y="51"/>
                    <a:pt x="5" y="52"/>
                    <a:pt x="6" y="54"/>
                  </a:cubicBezTo>
                  <a:cubicBezTo>
                    <a:pt x="5" y="54"/>
                    <a:pt x="5" y="55"/>
                    <a:pt x="6" y="56"/>
                  </a:cubicBezTo>
                  <a:cubicBezTo>
                    <a:pt x="6" y="58"/>
                    <a:pt x="8" y="60"/>
                    <a:pt x="10" y="60"/>
                  </a:cubicBezTo>
                  <a:cubicBezTo>
                    <a:pt x="10" y="61"/>
                    <a:pt x="10" y="61"/>
                    <a:pt x="10" y="61"/>
                  </a:cubicBezTo>
                  <a:cubicBezTo>
                    <a:pt x="10" y="77"/>
                    <a:pt x="23" y="90"/>
                    <a:pt x="38" y="90"/>
                  </a:cubicBezTo>
                  <a:cubicBezTo>
                    <a:pt x="54" y="90"/>
                    <a:pt x="67" y="77"/>
                    <a:pt x="67" y="62"/>
                  </a:cubicBezTo>
                  <a:cubicBezTo>
                    <a:pt x="68" y="61"/>
                    <a:pt x="69" y="59"/>
                    <a:pt x="69" y="57"/>
                  </a:cubicBezTo>
                  <a:cubicBezTo>
                    <a:pt x="69" y="57"/>
                    <a:pt x="69" y="57"/>
                    <a:pt x="69" y="57"/>
                  </a:cubicBezTo>
                  <a:cubicBezTo>
                    <a:pt x="72" y="56"/>
                    <a:pt x="74" y="54"/>
                    <a:pt x="74" y="52"/>
                  </a:cubicBezTo>
                  <a:cubicBezTo>
                    <a:pt x="75" y="50"/>
                    <a:pt x="74" y="48"/>
                    <a:pt x="73" y="47"/>
                  </a:cubicBezTo>
                  <a:cubicBezTo>
                    <a:pt x="74" y="46"/>
                    <a:pt x="74" y="44"/>
                    <a:pt x="75" y="43"/>
                  </a:cubicBezTo>
                  <a:cubicBezTo>
                    <a:pt x="75" y="40"/>
                    <a:pt x="74" y="37"/>
                    <a:pt x="73" y="35"/>
                  </a:cubicBezTo>
                  <a:cubicBezTo>
                    <a:pt x="74" y="33"/>
                    <a:pt x="75" y="31"/>
                    <a:pt x="75" y="29"/>
                  </a:cubicBezTo>
                  <a:cubicBezTo>
                    <a:pt x="77" y="22"/>
                    <a:pt x="73" y="15"/>
                    <a:pt x="67" y="15"/>
                  </a:cubicBezTo>
                  <a:cubicBezTo>
                    <a:pt x="66" y="15"/>
                    <a:pt x="65" y="16"/>
                    <a:pt x="64" y="16"/>
                  </a:cubicBezTo>
                  <a:cubicBezTo>
                    <a:pt x="63" y="12"/>
                    <a:pt x="60" y="9"/>
                    <a:pt x="56" y="9"/>
                  </a:cubicBezTo>
                  <a:cubicBezTo>
                    <a:pt x="55" y="9"/>
                    <a:pt x="54" y="9"/>
                    <a:pt x="53" y="10"/>
                  </a:cubicBezTo>
                  <a:cubicBezTo>
                    <a:pt x="52" y="4"/>
                    <a:pt x="48" y="0"/>
                    <a:pt x="43" y="0"/>
                  </a:cubicBezTo>
                  <a:cubicBezTo>
                    <a:pt x="39" y="0"/>
                    <a:pt x="35" y="3"/>
                    <a:pt x="33" y="8"/>
                  </a:cubicBezTo>
                  <a:cubicBezTo>
                    <a:pt x="31" y="5"/>
                    <a:pt x="28" y="3"/>
                    <a:pt x="24" y="3"/>
                  </a:cubicBezTo>
                  <a:cubicBezTo>
                    <a:pt x="18" y="3"/>
                    <a:pt x="14" y="8"/>
                    <a:pt x="13" y="15"/>
                  </a:cubicBezTo>
                  <a:cubicBezTo>
                    <a:pt x="13" y="15"/>
                    <a:pt x="13" y="15"/>
                    <a:pt x="12" y="15"/>
                  </a:cubicBezTo>
                  <a:cubicBezTo>
                    <a:pt x="6" y="15"/>
                    <a:pt x="3" y="22"/>
                    <a:pt x="4" y="29"/>
                  </a:cubicBezTo>
                  <a:cubicBezTo>
                    <a:pt x="4" y="29"/>
                    <a:pt x="4" y="29"/>
                    <a:pt x="4" y="30"/>
                  </a:cubicBezTo>
                  <a:cubicBezTo>
                    <a:pt x="1" y="31"/>
                    <a:pt x="0" y="34"/>
                    <a:pt x="1" y="38"/>
                  </a:cubicBezTo>
                  <a:cubicBezTo>
                    <a:pt x="1" y="41"/>
                    <a:pt x="2" y="43"/>
                    <a:pt x="4" y="45"/>
                  </a:cubicBezTo>
                  <a:moveTo>
                    <a:pt x="16" y="47"/>
                  </a:moveTo>
                  <a:cubicBezTo>
                    <a:pt x="16" y="46"/>
                    <a:pt x="16" y="45"/>
                    <a:pt x="17" y="43"/>
                  </a:cubicBezTo>
                  <a:cubicBezTo>
                    <a:pt x="17" y="42"/>
                    <a:pt x="17" y="41"/>
                    <a:pt x="18" y="40"/>
                  </a:cubicBezTo>
                  <a:cubicBezTo>
                    <a:pt x="21" y="39"/>
                    <a:pt x="23" y="37"/>
                    <a:pt x="24" y="33"/>
                  </a:cubicBezTo>
                  <a:cubicBezTo>
                    <a:pt x="25" y="33"/>
                    <a:pt x="26" y="33"/>
                    <a:pt x="26" y="33"/>
                  </a:cubicBezTo>
                  <a:cubicBezTo>
                    <a:pt x="31" y="33"/>
                    <a:pt x="34" y="30"/>
                    <a:pt x="36" y="26"/>
                  </a:cubicBezTo>
                  <a:cubicBezTo>
                    <a:pt x="38" y="28"/>
                    <a:pt x="40" y="29"/>
                    <a:pt x="43" y="29"/>
                  </a:cubicBezTo>
                  <a:cubicBezTo>
                    <a:pt x="43" y="29"/>
                    <a:pt x="44" y="28"/>
                    <a:pt x="45" y="28"/>
                  </a:cubicBezTo>
                  <a:cubicBezTo>
                    <a:pt x="47" y="32"/>
                    <a:pt x="50" y="35"/>
                    <a:pt x="54" y="35"/>
                  </a:cubicBezTo>
                  <a:cubicBezTo>
                    <a:pt x="54" y="35"/>
                    <a:pt x="55" y="35"/>
                    <a:pt x="55" y="35"/>
                  </a:cubicBezTo>
                  <a:cubicBezTo>
                    <a:pt x="56" y="37"/>
                    <a:pt x="58" y="39"/>
                    <a:pt x="60" y="40"/>
                  </a:cubicBezTo>
                  <a:cubicBezTo>
                    <a:pt x="60" y="41"/>
                    <a:pt x="61" y="43"/>
                    <a:pt x="61" y="45"/>
                  </a:cubicBezTo>
                  <a:cubicBezTo>
                    <a:pt x="61" y="61"/>
                    <a:pt x="61" y="61"/>
                    <a:pt x="61" y="61"/>
                  </a:cubicBezTo>
                  <a:cubicBezTo>
                    <a:pt x="61" y="74"/>
                    <a:pt x="51" y="84"/>
                    <a:pt x="38" y="84"/>
                  </a:cubicBezTo>
                  <a:cubicBezTo>
                    <a:pt x="26" y="84"/>
                    <a:pt x="16" y="74"/>
                    <a:pt x="16" y="61"/>
                  </a:cubicBezTo>
                  <a:lnTo>
                    <a:pt x="16" y="47"/>
                  </a:lnTo>
                  <a:close/>
                </a:path>
              </a:pathLst>
            </a:custGeom>
            <a:grpFill/>
            <a:ln w="12700">
              <a:noFill/>
              <a:round/>
              <a:headEnd/>
              <a:tailEnd/>
            </a:ln>
          </p:spPr>
          <p:txBody>
            <a:bodyPr vert="horz" wrap="square" lIns="68580" tIns="34290" rIns="68580" bIns="34290"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544F40"/>
                </a:solidFill>
                <a:effectLst/>
                <a:uLnTx/>
                <a:uFillTx/>
                <a:latin typeface="Arial"/>
                <a:ea typeface="+mn-ea"/>
                <a:cs typeface="+mn-cs"/>
              </a:endParaRPr>
            </a:p>
          </p:txBody>
        </p:sp>
        <p:sp>
          <p:nvSpPr>
            <p:cNvPr id="28" name="Freeform 21">
              <a:hlinkClick r:id="rId3" action="ppaction://hlinksldjump"/>
              <a:extLst>
                <a:ext uri="{FF2B5EF4-FFF2-40B4-BE49-F238E27FC236}">
                  <a16:creationId xmlns:a16="http://schemas.microsoft.com/office/drawing/2014/main" id="{192D6A29-2518-4EBC-AF35-0948992E818C}"/>
                </a:ext>
              </a:extLst>
            </p:cNvPr>
            <p:cNvSpPr>
              <a:spLocks/>
            </p:cNvSpPr>
            <p:nvPr/>
          </p:nvSpPr>
          <p:spPr bwMode="auto">
            <a:xfrm>
              <a:off x="726112" y="2891434"/>
              <a:ext cx="262614" cy="89796"/>
            </a:xfrm>
            <a:custGeom>
              <a:avLst/>
              <a:gdLst>
                <a:gd name="T0" fmla="*/ 94 w 95"/>
                <a:gd name="T1" fmla="*/ 23 h 30"/>
                <a:gd name="T2" fmla="*/ 94 w 95"/>
                <a:gd name="T3" fmla="*/ 23 h 30"/>
                <a:gd name="T4" fmla="*/ 94 w 95"/>
                <a:gd name="T5" fmla="*/ 16 h 30"/>
                <a:gd name="T6" fmla="*/ 87 w 95"/>
                <a:gd name="T7" fmla="*/ 6 h 30"/>
                <a:gd name="T8" fmla="*/ 78 w 95"/>
                <a:gd name="T9" fmla="*/ 1 h 30"/>
                <a:gd name="T10" fmla="*/ 75 w 95"/>
                <a:gd name="T11" fmla="*/ 0 h 30"/>
                <a:gd name="T12" fmla="*/ 47 w 95"/>
                <a:gd name="T13" fmla="*/ 12 h 30"/>
                <a:gd name="T14" fmla="*/ 20 w 95"/>
                <a:gd name="T15" fmla="*/ 0 h 30"/>
                <a:gd name="T16" fmla="*/ 17 w 95"/>
                <a:gd name="T17" fmla="*/ 1 h 30"/>
                <a:gd name="T18" fmla="*/ 8 w 95"/>
                <a:gd name="T19" fmla="*/ 6 h 30"/>
                <a:gd name="T20" fmla="*/ 1 w 95"/>
                <a:gd name="T21" fmla="*/ 16 h 30"/>
                <a:gd name="T22" fmla="*/ 0 w 95"/>
                <a:gd name="T23" fmla="*/ 23 h 30"/>
                <a:gd name="T24" fmla="*/ 1 w 95"/>
                <a:gd name="T25" fmla="*/ 26 h 30"/>
                <a:gd name="T26" fmla="*/ 6 w 95"/>
                <a:gd name="T27" fmla="*/ 30 h 30"/>
                <a:gd name="T28" fmla="*/ 89 w 95"/>
                <a:gd name="T29" fmla="*/ 30 h 30"/>
                <a:gd name="T30" fmla="*/ 94 w 95"/>
                <a:gd name="T31" fmla="*/ 26 h 30"/>
                <a:gd name="T32" fmla="*/ 94 w 95"/>
                <a:gd name="T33"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30">
                  <a:moveTo>
                    <a:pt x="94" y="23"/>
                  </a:moveTo>
                  <a:cubicBezTo>
                    <a:pt x="94" y="23"/>
                    <a:pt x="94" y="23"/>
                    <a:pt x="94" y="23"/>
                  </a:cubicBezTo>
                  <a:cubicBezTo>
                    <a:pt x="94" y="16"/>
                    <a:pt x="94" y="16"/>
                    <a:pt x="94" y="16"/>
                  </a:cubicBezTo>
                  <a:cubicBezTo>
                    <a:pt x="93" y="10"/>
                    <a:pt x="91" y="8"/>
                    <a:pt x="87" y="6"/>
                  </a:cubicBezTo>
                  <a:cubicBezTo>
                    <a:pt x="78" y="1"/>
                    <a:pt x="78" y="1"/>
                    <a:pt x="78" y="1"/>
                  </a:cubicBezTo>
                  <a:cubicBezTo>
                    <a:pt x="75" y="0"/>
                    <a:pt x="75" y="0"/>
                    <a:pt x="75" y="0"/>
                  </a:cubicBezTo>
                  <a:cubicBezTo>
                    <a:pt x="47" y="12"/>
                    <a:pt x="47" y="12"/>
                    <a:pt x="47" y="12"/>
                  </a:cubicBezTo>
                  <a:cubicBezTo>
                    <a:pt x="20" y="0"/>
                    <a:pt x="20" y="0"/>
                    <a:pt x="20" y="0"/>
                  </a:cubicBezTo>
                  <a:cubicBezTo>
                    <a:pt x="17" y="1"/>
                    <a:pt x="17" y="1"/>
                    <a:pt x="17" y="1"/>
                  </a:cubicBezTo>
                  <a:cubicBezTo>
                    <a:pt x="8" y="6"/>
                    <a:pt x="8" y="6"/>
                    <a:pt x="8" y="6"/>
                  </a:cubicBezTo>
                  <a:cubicBezTo>
                    <a:pt x="4" y="8"/>
                    <a:pt x="2" y="10"/>
                    <a:pt x="1" y="16"/>
                  </a:cubicBezTo>
                  <a:cubicBezTo>
                    <a:pt x="0" y="23"/>
                    <a:pt x="0" y="23"/>
                    <a:pt x="0" y="23"/>
                  </a:cubicBezTo>
                  <a:cubicBezTo>
                    <a:pt x="0" y="24"/>
                    <a:pt x="0" y="25"/>
                    <a:pt x="1" y="26"/>
                  </a:cubicBezTo>
                  <a:cubicBezTo>
                    <a:pt x="1" y="28"/>
                    <a:pt x="4" y="30"/>
                    <a:pt x="6" y="30"/>
                  </a:cubicBezTo>
                  <a:cubicBezTo>
                    <a:pt x="89" y="30"/>
                    <a:pt x="89" y="30"/>
                    <a:pt x="89" y="30"/>
                  </a:cubicBezTo>
                  <a:cubicBezTo>
                    <a:pt x="91" y="30"/>
                    <a:pt x="94" y="28"/>
                    <a:pt x="94" y="26"/>
                  </a:cubicBezTo>
                  <a:cubicBezTo>
                    <a:pt x="95" y="25"/>
                    <a:pt x="95" y="24"/>
                    <a:pt x="94" y="23"/>
                  </a:cubicBezTo>
                </a:path>
              </a:pathLst>
            </a:custGeom>
            <a:grpFill/>
            <a:ln w="12700">
              <a:noFill/>
              <a:round/>
              <a:headEnd/>
              <a:tailEnd/>
            </a:ln>
          </p:spPr>
          <p:txBody>
            <a:bodyPr vert="horz" wrap="square" lIns="68580" tIns="34290" rIns="68580" bIns="34290"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srgbClr val="544F40"/>
                </a:solidFill>
                <a:effectLst/>
                <a:uLnTx/>
                <a:uFillTx/>
                <a:latin typeface="Arial"/>
                <a:ea typeface="+mn-ea"/>
                <a:cs typeface="+mn-cs"/>
              </a:endParaRPr>
            </a:p>
          </p:txBody>
        </p:sp>
      </p:grpSp>
      <p:sp>
        <p:nvSpPr>
          <p:cNvPr id="26" name="Title 1"/>
          <p:cNvSpPr txBox="1">
            <a:spLocks/>
          </p:cNvSpPr>
          <p:nvPr/>
        </p:nvSpPr>
        <p:spPr>
          <a:xfrm>
            <a:off x="395536" y="548680"/>
            <a:ext cx="7577139" cy="410369"/>
          </a:xfrm>
          <a:prstGeom prst="rect">
            <a:avLst/>
          </a:prstGeom>
          <a:noFill/>
          <a:ln>
            <a:noFill/>
          </a:ln>
        </p:spPr>
        <p:txBody>
          <a:bodyPr vert="horz" lIns="91440" tIns="45720" rIns="91440" bIns="45720" rtlCol="0" anchor="ctr">
            <a:noAutofit/>
          </a:bodyPr>
          <a:lstStyle/>
          <a:p>
            <a:pPr algn="ctr" fontAlgn="base">
              <a:lnSpc>
                <a:spcPct val="80000"/>
              </a:lnSpc>
              <a:spcBef>
                <a:spcPct val="0"/>
              </a:spcBef>
              <a:spcAft>
                <a:spcPct val="0"/>
              </a:spcAft>
              <a:defRPr/>
            </a:pPr>
            <a:r>
              <a:rPr lang="en-US" sz="2700" b="1" kern="0" dirty="0">
                <a:solidFill>
                  <a:srgbClr val="A50021"/>
                </a:solidFill>
                <a:effectLst>
                  <a:outerShdw blurRad="38100" dist="38100" dir="2700000" algn="tl">
                    <a:srgbClr val="C0C0C0"/>
                  </a:outerShdw>
                </a:effectLst>
                <a:latin typeface="+mj-lt"/>
                <a:ea typeface="+mj-ea"/>
                <a:cs typeface="+mj-cs"/>
              </a:rPr>
              <a:t>Inclusion &amp; Exclusion </a:t>
            </a:r>
            <a:r>
              <a:rPr lang="cs-CZ" sz="2700" b="1" kern="0" dirty="0">
                <a:solidFill>
                  <a:srgbClr val="A50021"/>
                </a:solidFill>
                <a:effectLst>
                  <a:outerShdw blurRad="38100" dist="38100" dir="2700000" algn="tl">
                    <a:srgbClr val="C0C0C0"/>
                  </a:outerShdw>
                </a:effectLst>
                <a:latin typeface="+mj-lt"/>
                <a:ea typeface="+mj-ea"/>
                <a:cs typeface="+mj-cs"/>
              </a:rPr>
              <a:t>kritéria</a:t>
            </a:r>
            <a:r>
              <a:rPr lang="en-US" sz="2700" b="1" kern="0" dirty="0">
                <a:solidFill>
                  <a:srgbClr val="A50021"/>
                </a:solidFill>
                <a:effectLst>
                  <a:outerShdw blurRad="38100" dist="38100" dir="2700000" algn="tl">
                    <a:srgbClr val="C0C0C0"/>
                  </a:outerShdw>
                </a:effectLst>
                <a:latin typeface="+mj-lt"/>
                <a:ea typeface="+mj-ea"/>
                <a:cs typeface="+mj-cs"/>
              </a:rPr>
              <a:t>: </a:t>
            </a:r>
            <a:br>
              <a:rPr lang="cs-CZ" sz="2700" b="1" kern="0" dirty="0">
                <a:solidFill>
                  <a:srgbClr val="A50021"/>
                </a:solidFill>
                <a:effectLst>
                  <a:outerShdw blurRad="38100" dist="38100" dir="2700000" algn="tl">
                    <a:srgbClr val="C0C0C0"/>
                  </a:outerShdw>
                </a:effectLst>
                <a:latin typeface="+mj-lt"/>
                <a:ea typeface="+mj-ea"/>
                <a:cs typeface="+mj-cs"/>
              </a:rPr>
            </a:br>
            <a:r>
              <a:rPr lang="cs-CZ" sz="2700" b="1" kern="0" dirty="0">
                <a:solidFill>
                  <a:srgbClr val="A50021"/>
                </a:solidFill>
                <a:effectLst>
                  <a:outerShdw blurRad="38100" dist="38100" dir="2700000" algn="tl">
                    <a:srgbClr val="C0C0C0"/>
                  </a:outerShdw>
                </a:effectLst>
                <a:latin typeface="+mj-lt"/>
                <a:ea typeface="+mj-ea"/>
                <a:cs typeface="+mj-cs"/>
              </a:rPr>
              <a:t>studie SYNAPSE </a:t>
            </a:r>
            <a:endParaRPr lang="en-US" sz="2700" b="1" kern="0" dirty="0">
              <a:solidFill>
                <a:srgbClr val="A50021"/>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309139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1118AFE-8409-4DB4-8DC0-ED61EC13CC43}"/>
              </a:ext>
            </a:extLst>
          </p:cNvPr>
          <p:cNvSpPr>
            <a:spLocks noGrp="1"/>
          </p:cNvSpPr>
          <p:nvPr>
            <p:ph type="body" sz="quarter" idx="14"/>
          </p:nvPr>
        </p:nvSpPr>
        <p:spPr>
          <a:xfrm>
            <a:off x="338727" y="6456574"/>
            <a:ext cx="6540376" cy="392415"/>
          </a:xfrm>
        </p:spPr>
        <p:txBody>
          <a:bodyPr/>
          <a:lstStyle/>
          <a:p>
            <a:r>
              <a:rPr lang="en-US" sz="800" dirty="0"/>
              <a:t>SNOT-22, Sino-Nasal Outcome Test of 22 questions; VAS, </a:t>
            </a:r>
            <a:r>
              <a:rPr lang="cs-CZ" sz="800" dirty="0"/>
              <a:t>vizuální analogová škála</a:t>
            </a:r>
            <a:r>
              <a:rPr lang="en-US" sz="800" dirty="0"/>
              <a:t>.</a:t>
            </a:r>
            <a:endParaRPr lang="cs-CZ" sz="800" dirty="0"/>
          </a:p>
          <a:p>
            <a:r>
              <a:rPr lang="en-US" sz="750" dirty="0">
                <a:solidFill>
                  <a:srgbClr val="303030"/>
                </a:solidFill>
                <a:latin typeface="Arial" panose="020B0604020202020204" pitchFamily="34" charset="0"/>
              </a:rPr>
              <a:t>Han </a:t>
            </a:r>
            <a:r>
              <a:rPr lang="en-US" sz="750" dirty="0" err="1">
                <a:solidFill>
                  <a:srgbClr val="303030"/>
                </a:solidFill>
                <a:latin typeface="Arial" panose="020B0604020202020204" pitchFamily="34" charset="0"/>
              </a:rPr>
              <a:t>JK;The</a:t>
            </a:r>
            <a:r>
              <a:rPr lang="en-US" sz="750" dirty="0">
                <a:solidFill>
                  <a:srgbClr val="303030"/>
                </a:solidFill>
                <a:latin typeface="Arial" panose="020B0604020202020204" pitchFamily="34" charset="0"/>
              </a:rPr>
              <a:t> Lancet Respiratory Medicine;2021;9;1141-1153</a:t>
            </a:r>
            <a:endParaRPr lang="en-US" sz="750" dirty="0"/>
          </a:p>
        </p:txBody>
      </p:sp>
      <p:sp>
        <p:nvSpPr>
          <p:cNvPr id="11" name="Asthma classified">
            <a:extLst>
              <a:ext uri="{FF2B5EF4-FFF2-40B4-BE49-F238E27FC236}">
                <a16:creationId xmlns:a16="http://schemas.microsoft.com/office/drawing/2014/main" id="{0D191266-9FD2-44FF-B5B0-FBA61EA011C8}"/>
              </a:ext>
            </a:extLst>
          </p:cNvPr>
          <p:cNvSpPr/>
          <p:nvPr/>
        </p:nvSpPr>
        <p:spPr>
          <a:xfrm>
            <a:off x="300507" y="1340768"/>
            <a:ext cx="8483132" cy="4414473"/>
          </a:xfrm>
          <a:prstGeom prst="roundRect">
            <a:avLst>
              <a:gd name="adj" fmla="val 6568"/>
            </a:avLst>
          </a:prstGeom>
          <a:solidFill>
            <a:srgbClr val="F7DBD9"/>
          </a:solidFill>
        </p:spPr>
        <p:txBody>
          <a:bodyPr wrap="square" lIns="137160" tIns="68580" rIns="205740" bIns="68580" anchor="t">
            <a:noAutofit/>
          </a:bodyPr>
          <a:lstStyle/>
          <a:p>
            <a:pPr defTabSz="685783">
              <a:spcAft>
                <a:spcPts val="450"/>
              </a:spcAft>
              <a:defRPr/>
            </a:pPr>
            <a:endParaRPr lang="en-US" altLang="en-US" sz="1050" dirty="0">
              <a:solidFill>
                <a:srgbClr val="544F4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272F83B-F08E-4917-9C33-42252E797FE5}"/>
              </a:ext>
            </a:extLst>
          </p:cNvPr>
          <p:cNvSpPr/>
          <p:nvPr/>
        </p:nvSpPr>
        <p:spPr>
          <a:xfrm>
            <a:off x="2195736" y="5013176"/>
            <a:ext cx="6541974" cy="566309"/>
          </a:xfrm>
          <a:prstGeom prst="rect">
            <a:avLst/>
          </a:prstGeom>
        </p:spPr>
        <p:txBody>
          <a:bodyPr wrap="square">
            <a:spAutoFit/>
          </a:bodyPr>
          <a:lstStyle/>
          <a:p>
            <a:pPr defTabSz="685783">
              <a:lnSpc>
                <a:spcPct val="110000"/>
              </a:lnSpc>
              <a:spcAft>
                <a:spcPts val="450"/>
              </a:spcAft>
              <a:defRPr/>
            </a:pPr>
            <a:r>
              <a:rPr lang="cs-CZ" altLang="en-US" sz="1400" b="1" dirty="0">
                <a:latin typeface="Arial" panose="020B0604020202020204" pitchFamily="34" charset="0"/>
                <a:cs typeface="Arial" panose="020B0604020202020204" pitchFamily="34" charset="0"/>
              </a:rPr>
              <a:t>Nebyly pozorovány nové bezpečnostní signály</a:t>
            </a:r>
            <a:r>
              <a:rPr lang="cs-CZ" altLang="en-US" sz="1400" dirty="0">
                <a:latin typeface="Arial" panose="020B0604020202020204" pitchFamily="34" charset="0"/>
                <a:cs typeface="Arial" panose="020B0604020202020204" pitchFamily="34" charset="0"/>
              </a:rPr>
              <a:t> u </a:t>
            </a:r>
            <a:r>
              <a:rPr lang="cs-CZ" altLang="en-US" sz="1400" dirty="0" err="1">
                <a:latin typeface="Arial" panose="020B0604020202020204" pitchFamily="34" charset="0"/>
                <a:cs typeface="Arial" panose="020B0604020202020204" pitchFamily="34" charset="0"/>
              </a:rPr>
              <a:t>mepolizubamu</a:t>
            </a:r>
            <a:r>
              <a:rPr lang="en-US" altLang="en-US" sz="1400" dirty="0">
                <a:latin typeface="Arial" panose="020B0604020202020204" pitchFamily="34" charset="0"/>
                <a:cs typeface="Arial" panose="020B0604020202020204" pitchFamily="34" charset="0"/>
              </a:rPr>
              <a:t>; </a:t>
            </a:r>
            <a:r>
              <a:rPr lang="cs-CZ" altLang="en-US" sz="1400" dirty="0">
                <a:latin typeface="Arial" panose="020B0604020202020204" pitchFamily="34" charset="0"/>
                <a:cs typeface="Arial" panose="020B0604020202020204" pitchFamily="34" charset="0"/>
              </a:rPr>
              <a:t>v porovnání s placebem se nevyskytly nové bezpečnostní obavy</a:t>
            </a:r>
            <a:endParaRPr lang="en-US" altLang="en-US" sz="1400" baseline="300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D9CBB57-5A6C-4073-85B6-8669F9E3CF81}"/>
              </a:ext>
            </a:extLst>
          </p:cNvPr>
          <p:cNvSpPr/>
          <p:nvPr/>
        </p:nvSpPr>
        <p:spPr>
          <a:xfrm>
            <a:off x="1403648" y="1412776"/>
            <a:ext cx="6281599" cy="784895"/>
          </a:xfrm>
          <a:prstGeom prst="rect">
            <a:avLst/>
          </a:prstGeom>
        </p:spPr>
        <p:txBody>
          <a:bodyPr wrap="square">
            <a:spAutoFit/>
          </a:bodyPr>
          <a:lstStyle/>
          <a:p>
            <a:pPr defTabSz="685783">
              <a:lnSpc>
                <a:spcPct val="110000"/>
              </a:lnSpc>
              <a:spcAft>
                <a:spcPts val="450"/>
              </a:spcAft>
              <a:defRPr/>
            </a:pPr>
            <a:r>
              <a:rPr lang="cs-CZ" sz="1400" b="1" dirty="0">
                <a:latin typeface="Arial" panose="020B0604020202020204" pitchFamily="34" charset="0"/>
                <a:cs typeface="Arial" panose="020B0604020202020204" pitchFamily="34" charset="0"/>
              </a:rPr>
              <a:t>Účinnost a bezpečnost </a:t>
            </a:r>
            <a:r>
              <a:rPr lang="en-GB" sz="1400" b="1" dirty="0">
                <a:latin typeface="Arial" panose="020B0604020202020204" pitchFamily="34" charset="0"/>
                <a:cs typeface="Arial" panose="020B0604020202020204" pitchFamily="34" charset="0"/>
              </a:rPr>
              <a:t>mepolizumab</a:t>
            </a:r>
            <a:r>
              <a:rPr lang="cs-CZ" sz="1400" b="1" dirty="0">
                <a:latin typeface="Arial" panose="020B0604020202020204" pitchFamily="34" charset="0"/>
                <a:cs typeface="Arial" panose="020B0604020202020204" pitchFamily="34" charset="0"/>
              </a:rPr>
              <a:t>u </a:t>
            </a:r>
            <a:r>
              <a:rPr lang="cs-CZ" sz="1400" b="1" dirty="0" err="1">
                <a:latin typeface="Arial" panose="020B0604020202020204" pitchFamily="34" charset="0"/>
                <a:cs typeface="Arial" panose="020B0604020202020204" pitchFamily="34" charset="0"/>
              </a:rPr>
              <a:t>u</a:t>
            </a:r>
            <a:r>
              <a:rPr lang="cs-CZ" sz="1400" b="1" dirty="0">
                <a:latin typeface="Arial" panose="020B0604020202020204" pitchFamily="34" charset="0"/>
                <a:cs typeface="Arial" panose="020B0604020202020204" pitchFamily="34" charset="0"/>
              </a:rPr>
              <a:t> pacientů s recidivující </a:t>
            </a:r>
            <a:r>
              <a:rPr lang="cs-CZ" sz="1400" b="1" dirty="0" err="1">
                <a:latin typeface="Arial" panose="020B0604020202020204" pitchFamily="34" charset="0"/>
                <a:cs typeface="Arial" panose="020B0604020202020204" pitchFamily="34" charset="0"/>
              </a:rPr>
              <a:t>težkou</a:t>
            </a:r>
            <a:r>
              <a:rPr lang="cs-CZ" sz="1400" b="1" dirty="0">
                <a:latin typeface="Arial" panose="020B0604020202020204" pitchFamily="34" charset="0"/>
                <a:cs typeface="Arial" panose="020B0604020202020204" pitchFamily="34" charset="0"/>
              </a:rPr>
              <a:t> bilaterální nosní </a:t>
            </a:r>
            <a:r>
              <a:rPr lang="cs-CZ" sz="1400" b="1" dirty="0" err="1">
                <a:latin typeface="Arial" panose="020B0604020202020204" pitchFamily="34" charset="0"/>
                <a:cs typeface="Arial" panose="020B0604020202020204" pitchFamily="34" charset="0"/>
              </a:rPr>
              <a:t>polypózou</a:t>
            </a:r>
            <a:r>
              <a:rPr lang="cs-CZ" sz="1400" b="1" dirty="0">
                <a:latin typeface="Arial" panose="020B0604020202020204" pitchFamily="34" charset="0"/>
                <a:cs typeface="Arial" panose="020B0604020202020204" pitchFamily="34" charset="0"/>
              </a:rPr>
              <a:t> byla prokázána v III. fázi klinické studie - </a:t>
            </a:r>
            <a:r>
              <a:rPr lang="en-GB" sz="1400" b="1" dirty="0">
                <a:latin typeface="Arial" panose="020B0604020202020204" pitchFamily="34" charset="0"/>
                <a:cs typeface="Arial" panose="020B0604020202020204" pitchFamily="34" charset="0"/>
              </a:rPr>
              <a:t>SYNAPSE</a:t>
            </a:r>
            <a:endParaRPr lang="en-GB" sz="1400" b="1" baseline="30000" dirty="0">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741DBED6-5294-4FA7-99D6-3BD520C14225}"/>
              </a:ext>
            </a:extLst>
          </p:cNvPr>
          <p:cNvCxnSpPr/>
          <p:nvPr/>
        </p:nvCxnSpPr>
        <p:spPr>
          <a:xfrm>
            <a:off x="1620982" y="2348127"/>
            <a:ext cx="0" cy="3017132"/>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4" name="Picture 43" descr="A picture containing drawing, cup&#10;&#10;Description automatically generated">
            <a:extLst>
              <a:ext uri="{FF2B5EF4-FFF2-40B4-BE49-F238E27FC236}">
                <a16:creationId xmlns:a16="http://schemas.microsoft.com/office/drawing/2014/main" id="{32AA58C0-0576-4E8F-9235-25ECD71A75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412776"/>
            <a:ext cx="905010" cy="1206680"/>
          </a:xfrm>
          <a:prstGeom prst="rect">
            <a:avLst/>
          </a:prstGeom>
        </p:spPr>
      </p:pic>
      <p:cxnSp>
        <p:nvCxnSpPr>
          <p:cNvPr id="47" name="Straight Connector 46">
            <a:extLst>
              <a:ext uri="{FF2B5EF4-FFF2-40B4-BE49-F238E27FC236}">
                <a16:creationId xmlns:a16="http://schemas.microsoft.com/office/drawing/2014/main" id="{9D998F23-7EAE-4682-ACD8-49CF5FB3B66E}"/>
              </a:ext>
            </a:extLst>
          </p:cNvPr>
          <p:cNvCxnSpPr/>
          <p:nvPr/>
        </p:nvCxnSpPr>
        <p:spPr>
          <a:xfrm>
            <a:off x="1620984" y="2699657"/>
            <a:ext cx="475013"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A51ACA2-49CD-4CD9-9111-75B8ABF9EF3E}"/>
              </a:ext>
            </a:extLst>
          </p:cNvPr>
          <p:cNvCxnSpPr/>
          <p:nvPr/>
        </p:nvCxnSpPr>
        <p:spPr>
          <a:xfrm>
            <a:off x="1620981" y="3598884"/>
            <a:ext cx="475013"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0A82AD-0F57-4556-A936-805F1BC75C0C}"/>
              </a:ext>
            </a:extLst>
          </p:cNvPr>
          <p:cNvCxnSpPr/>
          <p:nvPr/>
        </p:nvCxnSpPr>
        <p:spPr>
          <a:xfrm>
            <a:off x="1620982" y="4392400"/>
            <a:ext cx="475013"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8CF906-B08A-4869-851A-5872F8667085}"/>
              </a:ext>
            </a:extLst>
          </p:cNvPr>
          <p:cNvCxnSpPr/>
          <p:nvPr/>
        </p:nvCxnSpPr>
        <p:spPr>
          <a:xfrm>
            <a:off x="1619672" y="5229200"/>
            <a:ext cx="475013" cy="0"/>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ACEE7AFC-46DE-46CF-AE46-769358C35CBF}"/>
              </a:ext>
            </a:extLst>
          </p:cNvPr>
          <p:cNvSpPr/>
          <p:nvPr/>
        </p:nvSpPr>
        <p:spPr>
          <a:xfrm>
            <a:off x="2144117" y="2290791"/>
            <a:ext cx="6541974" cy="1021883"/>
          </a:xfrm>
          <a:prstGeom prst="rect">
            <a:avLst/>
          </a:prstGeom>
        </p:spPr>
        <p:txBody>
          <a:bodyPr wrap="square">
            <a:spAutoFit/>
          </a:bodyPr>
          <a:lstStyle/>
          <a:p>
            <a:pPr defTabSz="685783">
              <a:lnSpc>
                <a:spcPct val="110000"/>
              </a:lnSpc>
              <a:spcAft>
                <a:spcPts val="450"/>
              </a:spcAft>
              <a:defRPr/>
            </a:pPr>
            <a:r>
              <a:rPr lang="cs-CZ" altLang="en-US" sz="1400" dirty="0">
                <a:latin typeface="Arial" panose="020B0604020202020204" pitchFamily="34" charset="0"/>
                <a:cs typeface="Arial" panose="020B0604020202020204" pitchFamily="34" charset="0"/>
              </a:rPr>
              <a:t>Signifikantní </a:t>
            </a:r>
            <a:r>
              <a:rPr lang="cs-CZ" altLang="en-US" sz="1400" b="1" dirty="0">
                <a:latin typeface="Arial" panose="020B0604020202020204" pitchFamily="34" charset="0"/>
                <a:cs typeface="Arial" panose="020B0604020202020204" pitchFamily="34" charset="0"/>
              </a:rPr>
              <a:t>zlepšení</a:t>
            </a:r>
            <a:r>
              <a:rPr lang="cs-CZ" altLang="en-US" sz="1400" dirty="0">
                <a:latin typeface="Arial" panose="020B0604020202020204" pitchFamily="34" charset="0"/>
                <a:cs typeface="Arial" panose="020B0604020202020204" pitchFamily="34" charset="0"/>
              </a:rPr>
              <a:t> jak</a:t>
            </a:r>
            <a:r>
              <a:rPr lang="en-US" altLang="en-US" sz="1400" dirty="0">
                <a:latin typeface="Arial" panose="020B0604020202020204" pitchFamily="34" charset="0"/>
                <a:cs typeface="Arial" panose="020B0604020202020204" pitchFamily="34" charset="0"/>
              </a:rPr>
              <a:t> </a:t>
            </a:r>
            <a:r>
              <a:rPr lang="cs-CZ" altLang="en-US" sz="1400" b="1" dirty="0">
                <a:latin typeface="Arial" panose="020B0604020202020204" pitchFamily="34" charset="0"/>
                <a:cs typeface="Arial" panose="020B0604020202020204" pitchFamily="34" charset="0"/>
              </a:rPr>
              <a:t>celkového endoskopického skóre nosních polypů </a:t>
            </a:r>
            <a:r>
              <a:rPr lang="en-US" altLang="en-US" sz="1400" dirty="0">
                <a:latin typeface="Arial" panose="020B0604020202020204" pitchFamily="34" charset="0"/>
                <a:cs typeface="Arial" panose="020B0604020202020204" pitchFamily="34" charset="0"/>
              </a:rPr>
              <a:t>(</a:t>
            </a:r>
            <a:r>
              <a:rPr lang="en-US" altLang="en-US" sz="1400" dirty="0" err="1">
                <a:latin typeface="Arial" panose="020B0604020202020204" pitchFamily="34" charset="0"/>
                <a:cs typeface="Arial" panose="020B0604020202020204" pitchFamily="34" charset="0"/>
              </a:rPr>
              <a:t>rozdíl</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ve</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změně</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mediánu</a:t>
            </a:r>
            <a:r>
              <a:rPr lang="en-US" altLang="en-US" sz="1400" dirty="0">
                <a:latin typeface="Arial" panose="020B0604020202020204" pitchFamily="34" charset="0"/>
                <a:cs typeface="Arial" panose="020B0604020202020204" pitchFamily="34" charset="0"/>
              </a:rPr>
              <a:t> od </a:t>
            </a:r>
            <a:r>
              <a:rPr lang="en-US" altLang="en-US" sz="1400" dirty="0" err="1">
                <a:latin typeface="Arial" panose="020B0604020202020204" pitchFamily="34" charset="0"/>
                <a:cs typeface="Arial" panose="020B0604020202020204" pitchFamily="34" charset="0"/>
              </a:rPr>
              <a:t>základního</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skóre</a:t>
            </a:r>
            <a:r>
              <a:rPr lang="en-US" altLang="en-US" sz="1400" dirty="0">
                <a:latin typeface="Arial" panose="020B0604020202020204" pitchFamily="34" charset="0"/>
                <a:cs typeface="Arial" panose="020B0604020202020204" pitchFamily="34" charset="0"/>
              </a:rPr>
              <a:t> = -0.73, </a:t>
            </a:r>
            <a:r>
              <a:rPr lang="en-US" altLang="en-US" sz="1400" i="1" dirty="0">
                <a:latin typeface="Arial" panose="020B0604020202020204" pitchFamily="34" charset="0"/>
                <a:cs typeface="Arial" panose="020B0604020202020204" pitchFamily="34" charset="0"/>
              </a:rPr>
              <a:t>p</a:t>
            </a:r>
            <a:r>
              <a:rPr lang="en-US" altLang="en-US" sz="1400" dirty="0">
                <a:latin typeface="Arial" panose="020B0604020202020204" pitchFamily="34" charset="0"/>
                <a:cs typeface="Arial" panose="020B0604020202020204" pitchFamily="34" charset="0"/>
              </a:rPr>
              <a:t> &lt; 0.001) </a:t>
            </a:r>
            <a:r>
              <a:rPr lang="cs-CZ" altLang="en-US" sz="1400" dirty="0">
                <a:latin typeface="Arial" panose="020B0604020202020204" pitchFamily="34" charset="0"/>
                <a:cs typeface="Arial" panose="020B0604020202020204" pitchFamily="34" charset="0"/>
              </a:rPr>
              <a:t>tak i </a:t>
            </a:r>
            <a:r>
              <a:rPr lang="cs-CZ" altLang="en-US" sz="1400" b="1" dirty="0">
                <a:latin typeface="Arial" panose="020B0604020202020204" pitchFamily="34" charset="0"/>
                <a:cs typeface="Arial" panose="020B0604020202020204" pitchFamily="34" charset="0"/>
              </a:rPr>
              <a:t>skóre </a:t>
            </a:r>
            <a:r>
              <a:rPr lang="en-US" altLang="en-US" sz="1400" b="1" dirty="0" err="1">
                <a:latin typeface="Arial" panose="020B0604020202020204" pitchFamily="34" charset="0"/>
                <a:cs typeface="Arial" panose="020B0604020202020204" pitchFamily="34" charset="0"/>
              </a:rPr>
              <a:t>nosní</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obstrukce</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dle</a:t>
            </a:r>
            <a:r>
              <a:rPr lang="en-US" altLang="en-US" sz="1400" b="1" dirty="0">
                <a:latin typeface="Arial" panose="020B0604020202020204" pitchFamily="34" charset="0"/>
                <a:cs typeface="Arial" panose="020B0604020202020204" pitchFamily="34" charset="0"/>
              </a:rPr>
              <a:t> VAS </a:t>
            </a:r>
            <a:r>
              <a:rPr lang="en-US" altLang="en-US" sz="1400" dirty="0">
                <a:latin typeface="Arial" panose="020B0604020202020204" pitchFamily="34" charset="0"/>
                <a:cs typeface="Arial" panose="020B0604020202020204" pitchFamily="34" charset="0"/>
              </a:rPr>
              <a:t>(</a:t>
            </a:r>
            <a:r>
              <a:rPr lang="en-US" altLang="en-US" sz="1400" dirty="0" err="1">
                <a:latin typeface="Arial" panose="020B0604020202020204" pitchFamily="34" charset="0"/>
                <a:cs typeface="Arial" panose="020B0604020202020204" pitchFamily="34" charset="0"/>
              </a:rPr>
              <a:t>rozdíl</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ve</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změně</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mediánu</a:t>
            </a:r>
            <a:r>
              <a:rPr lang="en-US" altLang="en-US" sz="1400" dirty="0">
                <a:latin typeface="Arial" panose="020B0604020202020204" pitchFamily="34" charset="0"/>
                <a:cs typeface="Arial" panose="020B0604020202020204" pitchFamily="34" charset="0"/>
              </a:rPr>
              <a:t> od </a:t>
            </a:r>
            <a:r>
              <a:rPr lang="en-US" altLang="en-US" sz="1400" dirty="0" err="1">
                <a:latin typeface="Arial" panose="020B0604020202020204" pitchFamily="34" charset="0"/>
                <a:cs typeface="Arial" panose="020B0604020202020204" pitchFamily="34" charset="0"/>
              </a:rPr>
              <a:t>základního</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skóre</a:t>
            </a:r>
            <a:r>
              <a:rPr lang="en-US" altLang="en-US" sz="1400" dirty="0">
                <a:latin typeface="Arial" panose="020B0604020202020204" pitchFamily="34" charset="0"/>
                <a:cs typeface="Arial" panose="020B0604020202020204" pitchFamily="34" charset="0"/>
              </a:rPr>
              <a:t> = -3.14, </a:t>
            </a:r>
            <a:r>
              <a:rPr lang="en-US" altLang="en-US" sz="1400" i="1" dirty="0">
                <a:latin typeface="Arial" panose="020B0604020202020204" pitchFamily="34" charset="0"/>
                <a:cs typeface="Arial" panose="020B0604020202020204" pitchFamily="34" charset="0"/>
              </a:rPr>
              <a:t>p</a:t>
            </a:r>
            <a:r>
              <a:rPr lang="en-US" altLang="en-US" sz="1400" dirty="0">
                <a:latin typeface="Arial" panose="020B0604020202020204" pitchFamily="34" charset="0"/>
                <a:cs typeface="Arial" panose="020B0604020202020204" pitchFamily="34" charset="0"/>
              </a:rPr>
              <a:t> &lt; 0.001) </a:t>
            </a:r>
          </a:p>
        </p:txBody>
      </p:sp>
      <p:sp>
        <p:nvSpPr>
          <p:cNvPr id="54" name="Rectangle 53">
            <a:extLst>
              <a:ext uri="{FF2B5EF4-FFF2-40B4-BE49-F238E27FC236}">
                <a16:creationId xmlns:a16="http://schemas.microsoft.com/office/drawing/2014/main" id="{1C68E025-B55F-42D4-A6AF-CA7DE9250496}"/>
              </a:ext>
            </a:extLst>
          </p:cNvPr>
          <p:cNvSpPr/>
          <p:nvPr/>
        </p:nvSpPr>
        <p:spPr>
          <a:xfrm>
            <a:off x="2144117" y="4088782"/>
            <a:ext cx="6541974" cy="803297"/>
          </a:xfrm>
          <a:prstGeom prst="rect">
            <a:avLst/>
          </a:prstGeom>
        </p:spPr>
        <p:txBody>
          <a:bodyPr wrap="square">
            <a:spAutoFit/>
          </a:bodyPr>
          <a:lstStyle/>
          <a:p>
            <a:pPr defTabSz="685783">
              <a:lnSpc>
                <a:spcPct val="110000"/>
              </a:lnSpc>
              <a:spcAft>
                <a:spcPts val="450"/>
              </a:spcAft>
              <a:defRPr/>
            </a:pPr>
            <a:r>
              <a:rPr lang="cs-CZ" altLang="en-US" sz="1400" dirty="0">
                <a:latin typeface="Arial" panose="020B0604020202020204" pitchFamily="34" charset="0"/>
                <a:cs typeface="Arial" panose="020B0604020202020204" pitchFamily="34" charset="0"/>
              </a:rPr>
              <a:t>Signifikantní </a:t>
            </a:r>
            <a:r>
              <a:rPr lang="cs-CZ" altLang="en-US" sz="1400" b="1" dirty="0">
                <a:latin typeface="Arial" panose="020B0604020202020204" pitchFamily="34" charset="0"/>
                <a:cs typeface="Arial" panose="020B0604020202020204" pitchFamily="34" charset="0"/>
              </a:rPr>
              <a:t>zlepšení</a:t>
            </a:r>
            <a:r>
              <a:rPr lang="en-US" altLang="en-US" sz="1400" dirty="0">
                <a:latin typeface="Arial" panose="020B0604020202020204" pitchFamily="34" charset="0"/>
                <a:cs typeface="Arial" panose="020B0604020202020204" pitchFamily="34" charset="0"/>
              </a:rPr>
              <a:t> </a:t>
            </a:r>
            <a:r>
              <a:rPr lang="en-US" altLang="en-US" sz="1400" b="1" dirty="0">
                <a:latin typeface="Arial" panose="020B0604020202020204" pitchFamily="34" charset="0"/>
                <a:cs typeface="Arial" panose="020B0604020202020204" pitchFamily="34" charset="0"/>
              </a:rPr>
              <a:t>SNOT-22</a:t>
            </a:r>
            <a:r>
              <a:rPr lang="en-US" altLang="en-US" sz="1400" dirty="0">
                <a:latin typeface="Arial" panose="020B0604020202020204" pitchFamily="34" charset="0"/>
                <a:cs typeface="Arial" panose="020B0604020202020204" pitchFamily="34" charset="0"/>
              </a:rPr>
              <a:t>, </a:t>
            </a:r>
            <a:r>
              <a:rPr lang="cs-CZ" altLang="en-US" sz="1400" b="1" dirty="0">
                <a:latin typeface="Arial" panose="020B0604020202020204" pitchFamily="34" charset="0"/>
                <a:cs typeface="Arial" panose="020B0604020202020204" pitchFamily="34" charset="0"/>
              </a:rPr>
              <a:t>c</a:t>
            </a:r>
            <a:r>
              <a:rPr lang="en-US" altLang="en-US" sz="1400" b="1" dirty="0" err="1">
                <a:latin typeface="Arial" panose="020B0604020202020204" pitchFamily="34" charset="0"/>
                <a:cs typeface="Arial" panose="020B0604020202020204" pitchFamily="34" charset="0"/>
              </a:rPr>
              <a:t>elkového</a:t>
            </a:r>
            <a:r>
              <a:rPr lang="en-US" altLang="en-US" sz="1400" b="1" dirty="0">
                <a:latin typeface="Arial" panose="020B0604020202020204" pitchFamily="34" charset="0"/>
                <a:cs typeface="Arial" panose="020B0604020202020204" pitchFamily="34" charset="0"/>
              </a:rPr>
              <a:t> VAS </a:t>
            </a:r>
            <a:r>
              <a:rPr lang="en-US" altLang="en-US" sz="1400" b="1" dirty="0" err="1">
                <a:latin typeface="Arial" panose="020B0604020202020204" pitchFamily="34" charset="0"/>
                <a:cs typeface="Arial" panose="020B0604020202020204" pitchFamily="34" charset="0"/>
              </a:rPr>
              <a:t>skóre</a:t>
            </a:r>
            <a:r>
              <a:rPr lang="en-US" altLang="en-US" sz="1400" dirty="0">
                <a:latin typeface="Arial" panose="020B0604020202020204" pitchFamily="34" charset="0"/>
                <a:cs typeface="Arial" panose="020B0604020202020204" pitchFamily="34" charset="0"/>
              </a:rPr>
              <a:t>, </a:t>
            </a:r>
            <a:r>
              <a:rPr lang="cs-CZ" altLang="en-US" sz="1400" dirty="0">
                <a:latin typeface="Arial" panose="020B0604020202020204" pitchFamily="34" charset="0"/>
                <a:cs typeface="Arial" panose="020B0604020202020204" pitchFamily="34" charset="0"/>
              </a:rPr>
              <a:t>dalších</a:t>
            </a:r>
            <a:r>
              <a:rPr lang="en-US" altLang="en-US" sz="1400" dirty="0">
                <a:latin typeface="Arial" panose="020B0604020202020204" pitchFamily="34" charset="0"/>
                <a:cs typeface="Arial" panose="020B0604020202020204" pitchFamily="34" charset="0"/>
              </a:rPr>
              <a:t> VAS symptom</a:t>
            </a:r>
            <a:r>
              <a:rPr lang="cs-CZ" altLang="en-US" sz="1400" dirty="0">
                <a:latin typeface="Arial" panose="020B0604020202020204" pitchFamily="34" charset="0"/>
                <a:cs typeface="Arial" panose="020B0604020202020204" pitchFamily="34" charset="0"/>
              </a:rPr>
              <a:t>ů</a:t>
            </a:r>
            <a:r>
              <a:rPr lang="en-US" altLang="en-US" sz="1400" dirty="0">
                <a:latin typeface="Arial" panose="020B0604020202020204" pitchFamily="34" charset="0"/>
                <a:cs typeface="Arial" panose="020B0604020202020204" pitchFamily="34" charset="0"/>
              </a:rPr>
              <a:t> </a:t>
            </a:r>
            <a:r>
              <a:rPr lang="cs-CZ" altLang="en-US" sz="1400" dirty="0">
                <a:latin typeface="Arial" panose="020B0604020202020204" pitchFamily="34" charset="0"/>
                <a:cs typeface="Arial" panose="020B0604020202020204" pitchFamily="34" charset="0"/>
              </a:rPr>
              <a:t>zahrnujících </a:t>
            </a:r>
            <a:r>
              <a:rPr lang="cs-CZ" altLang="en-US" sz="1400" b="1" dirty="0">
                <a:latin typeface="Arial" panose="020B0604020202020204" pitchFamily="34" charset="0"/>
                <a:cs typeface="Arial" panose="020B0604020202020204" pitchFamily="34" charset="0"/>
              </a:rPr>
              <a:t>ztrátu čichu</a:t>
            </a:r>
            <a:r>
              <a:rPr lang="en-US" altLang="en-US" sz="1400" b="1" dirty="0">
                <a:latin typeface="Arial" panose="020B0604020202020204" pitchFamily="34" charset="0"/>
                <a:cs typeface="Arial" panose="020B0604020202020204" pitchFamily="34" charset="0"/>
              </a:rPr>
              <a:t> </a:t>
            </a:r>
            <a:r>
              <a:rPr lang="cs-CZ" altLang="en-US" sz="1400" dirty="0">
                <a:latin typeface="Arial" panose="020B0604020202020204" pitchFamily="34" charset="0"/>
                <a:cs typeface="Arial" panose="020B0604020202020204" pitchFamily="34" charset="0"/>
              </a:rPr>
              <a:t>a</a:t>
            </a:r>
            <a:r>
              <a:rPr lang="cs-CZ" altLang="en-US" sz="1400" b="1" dirty="0">
                <a:latin typeface="Arial" panose="020B0604020202020204" pitchFamily="34" charset="0"/>
                <a:cs typeface="Arial" panose="020B0604020202020204" pitchFamily="34" charset="0"/>
              </a:rPr>
              <a:t> snížení užívání systémových kortikosteroidů </a:t>
            </a:r>
            <a:r>
              <a:rPr lang="cs-CZ" altLang="en-US" sz="1400" dirty="0">
                <a:latin typeface="Arial" panose="020B0604020202020204" pitchFamily="34" charset="0"/>
                <a:cs typeface="Arial" panose="020B0604020202020204" pitchFamily="34" charset="0"/>
              </a:rPr>
              <a:t>pro nosní </a:t>
            </a:r>
            <a:r>
              <a:rPr lang="cs-CZ" altLang="en-US" sz="1400" dirty="0" err="1">
                <a:latin typeface="Arial" panose="020B0604020202020204" pitchFamily="34" charset="0"/>
                <a:cs typeface="Arial" panose="020B0604020202020204" pitchFamily="34" charset="0"/>
              </a:rPr>
              <a:t>polypózu</a:t>
            </a:r>
            <a:endParaRPr lang="en-US" altLang="en-US" sz="1400" baseline="30000" dirty="0">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9AC9EC24-6A7A-452E-85BF-B6193C3A1FA7}"/>
              </a:ext>
            </a:extLst>
          </p:cNvPr>
          <p:cNvSpPr/>
          <p:nvPr/>
        </p:nvSpPr>
        <p:spPr>
          <a:xfrm>
            <a:off x="2144117" y="3434738"/>
            <a:ext cx="6541974" cy="551433"/>
          </a:xfrm>
          <a:prstGeom prst="rect">
            <a:avLst/>
          </a:prstGeom>
        </p:spPr>
        <p:txBody>
          <a:bodyPr wrap="square">
            <a:spAutoFit/>
          </a:bodyPr>
          <a:lstStyle/>
          <a:p>
            <a:pPr defTabSz="685783">
              <a:lnSpc>
                <a:spcPct val="110000"/>
              </a:lnSpc>
              <a:spcAft>
                <a:spcPts val="450"/>
              </a:spcAft>
              <a:defRPr/>
            </a:pPr>
            <a:r>
              <a:rPr lang="cs-CZ" altLang="en-US" sz="1400" dirty="0">
                <a:latin typeface="Arial" panose="020B0604020202020204" pitchFamily="34" charset="0"/>
                <a:cs typeface="Arial" panose="020B0604020202020204" pitchFamily="34" charset="0"/>
              </a:rPr>
              <a:t>Významné </a:t>
            </a:r>
            <a:r>
              <a:rPr lang="cs-CZ" altLang="en-US" sz="1400" b="1" dirty="0">
                <a:latin typeface="Arial" panose="020B0604020202020204" pitchFamily="34" charset="0"/>
                <a:cs typeface="Arial" panose="020B0604020202020204" pitchFamily="34" charset="0"/>
              </a:rPr>
              <a:t>snížení</a:t>
            </a:r>
            <a:r>
              <a:rPr lang="cs-CZ" altLang="en-US" sz="1400" dirty="0">
                <a:latin typeface="Arial" panose="020B0604020202020204" pitchFamily="34" charset="0"/>
                <a:cs typeface="Arial" panose="020B0604020202020204" pitchFamily="34" charset="0"/>
              </a:rPr>
              <a:t> nutnosti </a:t>
            </a:r>
            <a:r>
              <a:rPr lang="cs-CZ" altLang="en-US" sz="1400" b="1" dirty="0">
                <a:latin typeface="Arial" panose="020B0604020202020204" pitchFamily="34" charset="0"/>
                <a:cs typeface="Arial" panose="020B0604020202020204" pitchFamily="34" charset="0"/>
              </a:rPr>
              <a:t>operačního řešení </a:t>
            </a:r>
            <a:r>
              <a:rPr lang="en-US" altLang="en-US" sz="1400" dirty="0">
                <a:latin typeface="Arial" panose="020B0604020202020204" pitchFamily="34" charset="0"/>
                <a:cs typeface="Arial" panose="020B0604020202020204" pitchFamily="34" charset="0"/>
              </a:rPr>
              <a:t>(hazard ratio = 0.43, </a:t>
            </a:r>
            <a:r>
              <a:rPr lang="en-US" altLang="en-US" sz="1400" i="1" dirty="0">
                <a:latin typeface="Arial" panose="020B0604020202020204" pitchFamily="34" charset="0"/>
                <a:cs typeface="Arial" panose="020B0604020202020204" pitchFamily="34" charset="0"/>
              </a:rPr>
              <a:t>p</a:t>
            </a:r>
            <a:r>
              <a:rPr lang="en-US" altLang="en-US" sz="1400" dirty="0">
                <a:latin typeface="Arial" panose="020B0604020202020204" pitchFamily="34" charset="0"/>
                <a:cs typeface="Arial" panose="020B0604020202020204" pitchFamily="34" charset="0"/>
              </a:rPr>
              <a:t> = 0.003)</a:t>
            </a:r>
          </a:p>
          <a:p>
            <a:pPr defTabSz="685783">
              <a:lnSpc>
                <a:spcPct val="110000"/>
              </a:lnSpc>
              <a:spcAft>
                <a:spcPts val="450"/>
              </a:spcAft>
              <a:defRPr/>
            </a:pPr>
            <a:endParaRPr lang="en-US" altLang="en-US" sz="1400" baseline="30000" dirty="0">
              <a:solidFill>
                <a:srgbClr val="544F40"/>
              </a:solidFill>
              <a:latin typeface="Arial" panose="020B0604020202020204" pitchFamily="34" charset="0"/>
              <a:cs typeface="Arial" panose="020B0604020202020204" pitchFamily="34" charset="0"/>
            </a:endParaRPr>
          </a:p>
        </p:txBody>
      </p:sp>
      <p:sp>
        <p:nvSpPr>
          <p:cNvPr id="16" name="Title 1"/>
          <p:cNvSpPr txBox="1">
            <a:spLocks/>
          </p:cNvSpPr>
          <p:nvPr/>
        </p:nvSpPr>
        <p:spPr>
          <a:xfrm>
            <a:off x="359153" y="304801"/>
            <a:ext cx="7577139" cy="410369"/>
          </a:xfrm>
          <a:prstGeom prst="rect">
            <a:avLst/>
          </a:prstGeom>
          <a:noFill/>
          <a:ln>
            <a:noFill/>
          </a:ln>
        </p:spPr>
        <p:txBody>
          <a:bodyPr vert="horz" lIns="91440" tIns="45720" rIns="91440" bIns="45720" rtlCol="0" anchor="ctr">
            <a:noAutofit/>
          </a:bodyPr>
          <a:lstStyle/>
          <a:p>
            <a:pPr fontAlgn="base">
              <a:lnSpc>
                <a:spcPct val="80000"/>
              </a:lnSpc>
              <a:spcBef>
                <a:spcPct val="0"/>
              </a:spcBef>
              <a:spcAft>
                <a:spcPct val="0"/>
              </a:spcAft>
              <a:defRPr/>
            </a:pPr>
            <a:r>
              <a:rPr lang="cs-CZ" sz="2700" b="1" kern="0" dirty="0">
                <a:solidFill>
                  <a:srgbClr val="A50021"/>
                </a:solidFill>
                <a:effectLst>
                  <a:outerShdw blurRad="38100" dist="38100" dir="2700000" algn="tl">
                    <a:srgbClr val="C0C0C0"/>
                  </a:outerShdw>
                </a:effectLst>
                <a:latin typeface="+mj-lt"/>
                <a:ea typeface="+mj-ea"/>
                <a:cs typeface="+mj-cs"/>
              </a:rPr>
              <a:t>SYNAPSE – shrnutí výsledků </a:t>
            </a:r>
            <a:endParaRPr lang="en-US" sz="2700" b="1" kern="0" dirty="0">
              <a:solidFill>
                <a:srgbClr val="A50021"/>
              </a:solidFill>
              <a:effectLst>
                <a:outerShdw blurRad="38100" dist="38100" dir="2700000" algn="tl">
                  <a:srgbClr val="C0C0C0"/>
                </a:outerShdw>
              </a:effectLst>
              <a:latin typeface="+mj-lt"/>
              <a:ea typeface="+mj-ea"/>
              <a:cs typeface="+mj-cs"/>
            </a:endParaRPr>
          </a:p>
        </p:txBody>
      </p:sp>
    </p:spTree>
    <p:extLst>
      <p:ext uri="{BB962C8B-B14F-4D97-AF65-F5344CB8AC3E}">
        <p14:creationId xmlns:p14="http://schemas.microsoft.com/office/powerpoint/2010/main" val="21439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2"/>
          </p:nvPr>
        </p:nvSpPr>
        <p:spPr>
          <a:xfrm>
            <a:off x="359153" y="1440326"/>
            <a:ext cx="8423275" cy="5003632"/>
          </a:xfrm>
        </p:spPr>
        <p:txBody>
          <a:bodyPr>
            <a:normAutofit fontScale="85000" lnSpcReduction="20000"/>
          </a:bodyPr>
          <a:lstStyle/>
          <a:p>
            <a:r>
              <a:rPr lang="cs-CZ" dirty="0" err="1"/>
              <a:t>Nucala</a:t>
            </a:r>
            <a:r>
              <a:rPr lang="cs-CZ" dirty="0"/>
              <a:t> je indikována jako </a:t>
            </a:r>
            <a:r>
              <a:rPr lang="cs-CZ" b="1" dirty="0"/>
              <a:t>přídatná léčba k </a:t>
            </a:r>
            <a:r>
              <a:rPr lang="cs-CZ" b="1" dirty="0" err="1"/>
              <a:t>intranazálním</a:t>
            </a:r>
            <a:r>
              <a:rPr lang="cs-CZ" b="1" dirty="0"/>
              <a:t> kortikosteroidům</a:t>
            </a:r>
            <a:r>
              <a:rPr lang="cs-CZ" dirty="0"/>
              <a:t> k léčbě dospělých pacientů s těžkou </a:t>
            </a:r>
            <a:r>
              <a:rPr lang="cs-CZ" dirty="0" err="1"/>
              <a:t>CRSwNP</a:t>
            </a:r>
            <a:r>
              <a:rPr lang="cs-CZ" dirty="0"/>
              <a:t>, u nichž léčba </a:t>
            </a:r>
            <a:r>
              <a:rPr lang="cs-CZ" b="1" dirty="0"/>
              <a:t>systémovými kortikosteroidy a/nebo chirurgický zákrok nevedou k dosažení</a:t>
            </a:r>
            <a:r>
              <a:rPr lang="cs-CZ" dirty="0"/>
              <a:t> dostatečné </a:t>
            </a:r>
            <a:r>
              <a:rPr lang="cs-CZ" b="1" dirty="0"/>
              <a:t>kontroly</a:t>
            </a:r>
            <a:r>
              <a:rPr lang="cs-CZ" dirty="0"/>
              <a:t> nad onemocněním</a:t>
            </a:r>
          </a:p>
          <a:p>
            <a:pPr>
              <a:buNone/>
            </a:pPr>
            <a:endParaRPr lang="cs-CZ" i="1" dirty="0"/>
          </a:p>
          <a:p>
            <a:r>
              <a:rPr lang="cs-CZ" dirty="0"/>
              <a:t>Doporučená dávka </a:t>
            </a:r>
            <a:r>
              <a:rPr lang="cs-CZ" dirty="0" err="1"/>
              <a:t>mepolizumabu</a:t>
            </a:r>
            <a:r>
              <a:rPr lang="cs-CZ" dirty="0"/>
              <a:t> je 100 mg podaná subkutánně jednou za 4 týdny. </a:t>
            </a:r>
          </a:p>
          <a:p>
            <a:endParaRPr lang="cs-CZ" dirty="0"/>
          </a:p>
          <a:p>
            <a:r>
              <a:rPr lang="cs-CZ" sz="2600" dirty="0"/>
              <a:t>Přípravek </a:t>
            </a:r>
            <a:r>
              <a:rPr lang="cs-CZ" sz="2600" dirty="0" err="1"/>
              <a:t>Nucala</a:t>
            </a:r>
            <a:r>
              <a:rPr lang="cs-CZ" sz="2600" dirty="0"/>
              <a:t> je určen pro dlouhodobou léčbu. U pacientů, kteří po 24 týdnech léčby </a:t>
            </a:r>
            <a:r>
              <a:rPr lang="cs-CZ" sz="2600" dirty="0" err="1"/>
              <a:t>CRSwNP</a:t>
            </a:r>
            <a:r>
              <a:rPr lang="cs-CZ" sz="2600" dirty="0"/>
              <a:t> nevykazují žádnou odpověď, lze zvážit alternativní léčbu. U některých pacientů, u nichž je odpověď na léčbu zpočátku pouze částečná, může následně dojít ke zlepšení, pokud se v léčbě pokračuje po dobu delší než 24 týdnů. </a:t>
            </a:r>
          </a:p>
          <a:p>
            <a:endParaRPr lang="cs-CZ" dirty="0"/>
          </a:p>
          <a:p>
            <a:endParaRPr lang="cs-CZ" dirty="0"/>
          </a:p>
          <a:p>
            <a:endParaRPr lang="cs-CZ" dirty="0"/>
          </a:p>
          <a:p>
            <a:endParaRPr lang="cs-CZ" dirty="0"/>
          </a:p>
        </p:txBody>
      </p:sp>
      <p:sp>
        <p:nvSpPr>
          <p:cNvPr id="6" name="Nadpis 1"/>
          <p:cNvSpPr>
            <a:spLocks noGrp="1"/>
          </p:cNvSpPr>
          <p:nvPr>
            <p:ph type="title"/>
          </p:nvPr>
        </p:nvSpPr>
        <p:spPr>
          <a:xfrm>
            <a:off x="457200" y="212008"/>
            <a:ext cx="8229600" cy="1143000"/>
          </a:xfrm>
        </p:spPr>
        <p:txBody>
          <a:bodyPr>
            <a:normAutofit/>
          </a:bodyPr>
          <a:lstStyle/>
          <a:p>
            <a:pPr algn="l" fontAlgn="base">
              <a:spcAft>
                <a:spcPct val="0"/>
              </a:spcAft>
              <a:defRPr/>
            </a:pPr>
            <a:r>
              <a:rPr lang="cs-CZ" sz="3000" b="1" kern="0" dirty="0" err="1">
                <a:solidFill>
                  <a:srgbClr val="A50021"/>
                </a:solidFill>
                <a:effectLst>
                  <a:outerShdw blurRad="38100" dist="38100" dir="2700000" algn="tl">
                    <a:srgbClr val="C0C0C0"/>
                  </a:outerShdw>
                </a:effectLst>
              </a:rPr>
              <a:t>Mepolizumab</a:t>
            </a:r>
            <a:r>
              <a:rPr lang="cs-CZ" sz="3000" b="1" kern="0" dirty="0">
                <a:solidFill>
                  <a:srgbClr val="A50021"/>
                </a:solidFill>
                <a:effectLst>
                  <a:outerShdw blurRad="38100" dist="38100" dir="2700000" algn="tl">
                    <a:srgbClr val="C0C0C0"/>
                  </a:outerShdw>
                </a:effectLst>
              </a:rPr>
              <a:t> v terapii </a:t>
            </a:r>
            <a:r>
              <a:rPr lang="cs-CZ" sz="3000" b="1" kern="0" dirty="0" err="1">
                <a:solidFill>
                  <a:srgbClr val="A50021"/>
                </a:solidFill>
                <a:effectLst>
                  <a:outerShdw blurRad="38100" dist="38100" dir="2700000" algn="tl">
                    <a:srgbClr val="C0C0C0"/>
                  </a:outerShdw>
                </a:effectLst>
              </a:rPr>
              <a:t>CRSwNP</a:t>
            </a:r>
            <a:r>
              <a:rPr lang="cs-CZ" sz="3000" b="1" kern="0" dirty="0">
                <a:solidFill>
                  <a:srgbClr val="A50021"/>
                </a:solidFill>
                <a:effectLst>
                  <a:outerShdw blurRad="38100" dist="38100" dir="2700000" algn="tl">
                    <a:srgbClr val="C0C0C0"/>
                  </a:outerShdw>
                </a:effectLst>
              </a:rPr>
              <a:t> - SUKL</a:t>
            </a:r>
          </a:p>
        </p:txBody>
      </p:sp>
      <p:sp>
        <p:nvSpPr>
          <p:cNvPr id="7" name="Zástupný symbol pro text 3">
            <a:extLst>
              <a:ext uri="{FF2B5EF4-FFF2-40B4-BE49-F238E27FC236}">
                <a16:creationId xmlns:a16="http://schemas.microsoft.com/office/drawing/2014/main" id="{AADD3075-CD44-4799-B282-E714F09F37C5}"/>
              </a:ext>
            </a:extLst>
          </p:cNvPr>
          <p:cNvSpPr txBox="1">
            <a:spLocks/>
          </p:cNvSpPr>
          <p:nvPr/>
        </p:nvSpPr>
        <p:spPr>
          <a:xfrm>
            <a:off x="4860032" y="6433160"/>
            <a:ext cx="7578000" cy="369332"/>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kern="1200">
                <a:solidFill>
                  <a:schemeClr val="tx1"/>
                </a:solidFill>
                <a:latin typeface="+mn-lt"/>
                <a:ea typeface="+mn-ea"/>
                <a:cs typeface="+mn-cs"/>
              </a:defRPr>
            </a:lvl1pPr>
            <a:lvl2pPr marL="271463"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533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815975"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1049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a:t>SUKL – Souhrn údajů o přípravku Nucala (5/2022)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2"/>
          </p:nvPr>
        </p:nvSpPr>
        <p:spPr/>
        <p:txBody>
          <a:bodyPr>
            <a:normAutofit fontScale="85000" lnSpcReduction="20000"/>
          </a:bodyPr>
          <a:lstStyle/>
          <a:p>
            <a:r>
              <a:rPr lang="cs-CZ" dirty="0"/>
              <a:t>iniciovat řešení nosních polypů </a:t>
            </a:r>
          </a:p>
          <a:p>
            <a:endParaRPr lang="cs-CZ" dirty="0"/>
          </a:p>
          <a:p>
            <a:r>
              <a:rPr lang="cs-CZ" dirty="0"/>
              <a:t>diagnostika a posouzení tíže astmatu u pacientů s nosními polypy </a:t>
            </a:r>
          </a:p>
          <a:p>
            <a:endParaRPr lang="cs-CZ" dirty="0"/>
          </a:p>
          <a:p>
            <a:r>
              <a:rPr lang="cs-CZ" dirty="0"/>
              <a:t>doporučit ORL lékaři zvážení možnosti biologické léčby</a:t>
            </a:r>
          </a:p>
          <a:p>
            <a:endParaRPr lang="cs-CZ" dirty="0"/>
          </a:p>
          <a:p>
            <a:r>
              <a:rPr lang="cs-CZ" dirty="0" err="1"/>
              <a:t>fenotypizace</a:t>
            </a:r>
            <a:endParaRPr lang="cs-CZ" dirty="0"/>
          </a:p>
          <a:p>
            <a:endParaRPr lang="cs-CZ" dirty="0"/>
          </a:p>
          <a:p>
            <a:r>
              <a:rPr lang="cs-CZ" dirty="0"/>
              <a:t>pomoc s výběrem vhodného </a:t>
            </a:r>
            <a:r>
              <a:rPr lang="cs-CZ" dirty="0" err="1"/>
              <a:t>biologika</a:t>
            </a:r>
            <a:r>
              <a:rPr lang="cs-CZ" dirty="0"/>
              <a:t> s ohledem na fenotyp a </a:t>
            </a:r>
            <a:r>
              <a:rPr lang="cs-CZ" dirty="0" err="1"/>
              <a:t>komorbidity</a:t>
            </a:r>
            <a:r>
              <a:rPr lang="cs-CZ" dirty="0"/>
              <a:t> </a:t>
            </a:r>
          </a:p>
          <a:p>
            <a:endParaRPr lang="cs-CZ" dirty="0"/>
          </a:p>
        </p:txBody>
      </p:sp>
      <p:sp>
        <p:nvSpPr>
          <p:cNvPr id="6" name="Title 1"/>
          <p:cNvSpPr txBox="1">
            <a:spLocks/>
          </p:cNvSpPr>
          <p:nvPr/>
        </p:nvSpPr>
        <p:spPr>
          <a:xfrm>
            <a:off x="395536" y="548680"/>
            <a:ext cx="7577139" cy="410369"/>
          </a:xfrm>
          <a:prstGeom prst="rect">
            <a:avLst/>
          </a:prstGeom>
          <a:noFill/>
          <a:ln>
            <a:noFill/>
          </a:ln>
        </p:spPr>
        <p:txBody>
          <a:bodyPr vert="horz" lIns="91440" tIns="45720" rIns="91440" bIns="45720" rtlCol="0" anchor="ctr">
            <a:noAutofit/>
          </a:bodyPr>
          <a:lstStyle/>
          <a:p>
            <a:pPr fontAlgn="base">
              <a:lnSpc>
                <a:spcPct val="80000"/>
              </a:lnSpc>
              <a:spcBef>
                <a:spcPct val="0"/>
              </a:spcBef>
              <a:spcAft>
                <a:spcPct val="0"/>
              </a:spcAft>
              <a:defRPr/>
            </a:pPr>
            <a:r>
              <a:rPr lang="cs-CZ" sz="2700" b="1" kern="0" dirty="0">
                <a:solidFill>
                  <a:srgbClr val="A50021"/>
                </a:solidFill>
                <a:effectLst>
                  <a:outerShdw blurRad="38100" dist="38100" dir="2700000" algn="tl">
                    <a:srgbClr val="C0C0C0"/>
                  </a:outerShdw>
                </a:effectLst>
                <a:latin typeface="+mj-lt"/>
                <a:ea typeface="+mj-ea"/>
                <a:cs typeface="+mj-cs"/>
              </a:rPr>
              <a:t>Role pneumologa/alergologa  v indikaci biologické léčby u </a:t>
            </a:r>
            <a:r>
              <a:rPr lang="cs-CZ" sz="2700" b="1" kern="0" dirty="0" err="1">
                <a:solidFill>
                  <a:srgbClr val="A50021"/>
                </a:solidFill>
                <a:effectLst>
                  <a:outerShdw blurRad="38100" dist="38100" dir="2700000" algn="tl">
                    <a:srgbClr val="C0C0C0"/>
                  </a:outerShdw>
                </a:effectLst>
                <a:latin typeface="+mj-lt"/>
                <a:ea typeface="+mj-ea"/>
                <a:cs typeface="+mj-cs"/>
              </a:rPr>
              <a:t>CRSwNP</a:t>
            </a:r>
            <a:r>
              <a:rPr lang="cs-CZ" sz="2700" b="1" kern="0" dirty="0">
                <a:solidFill>
                  <a:srgbClr val="A50021"/>
                </a:solidFill>
                <a:effectLst>
                  <a:outerShdw blurRad="38100" dist="38100" dir="2700000" algn="tl">
                    <a:srgbClr val="C0C0C0"/>
                  </a:outerShdw>
                </a:effectLst>
                <a:latin typeface="+mj-lt"/>
                <a:ea typeface="+mj-ea"/>
                <a:cs typeface="+mj-cs"/>
              </a:rPr>
              <a:t> </a:t>
            </a:r>
            <a:endParaRPr lang="en-US" sz="2700" b="1" kern="0" dirty="0">
              <a:solidFill>
                <a:srgbClr val="A50021"/>
              </a:solidFill>
              <a:effectLst>
                <a:outerShdw blurRad="38100" dist="38100" dir="2700000" algn="tl">
                  <a:srgbClr val="C0C0C0"/>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iv sady Office">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5941</TotalTime>
  <Words>7325</Words>
  <Application>Microsoft Office PowerPoint</Application>
  <PresentationFormat>Předvádění na obrazovce (4:3)</PresentationFormat>
  <Paragraphs>521</Paragraphs>
  <Slides>27</Slides>
  <Notes>20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27</vt:i4>
      </vt:variant>
    </vt:vector>
  </HeadingPairs>
  <TitlesOfParts>
    <vt:vector size="36" baseType="lpstr">
      <vt:lpstr>Arial</vt:lpstr>
      <vt:lpstr>Calibri</vt:lpstr>
      <vt:lpstr>Courier New</vt:lpstr>
      <vt:lpstr>Georgia</vt:lpstr>
      <vt:lpstr>Helvetica Neue</vt:lpstr>
      <vt:lpstr>Roboto</vt:lpstr>
      <vt:lpstr>System Font Regular</vt:lpstr>
      <vt:lpstr>Wingdings</vt:lpstr>
      <vt:lpstr>Motiv sady Office</vt:lpstr>
      <vt:lpstr>Prezentace aplikace PowerPoint</vt:lpstr>
      <vt:lpstr>Prezentace aplikace PowerPoint</vt:lpstr>
      <vt:lpstr>Schválené indikace anti-IL5 v EU a ve světě</vt:lpstr>
      <vt:lpstr>Biologika cílená na IL-5  v terapii nosních polypů</vt:lpstr>
      <vt:lpstr>Prezentace aplikace PowerPoint</vt:lpstr>
      <vt:lpstr>Prezentace aplikace PowerPoint</vt:lpstr>
      <vt:lpstr>Prezentace aplikace PowerPoint</vt:lpstr>
      <vt:lpstr>Mepolizumab v terapii CRSwNP - SUKL</vt:lpstr>
      <vt:lpstr>Prezentace aplikace PowerPoint</vt:lpstr>
      <vt:lpstr>iHES – terapie </vt:lpstr>
      <vt:lpstr>Mepolizumab v terapii HES - SUKL</vt:lpstr>
      <vt:lpstr>Inclusion &amp; Exclusion kritéria:  Studie Flare(200622)</vt:lpstr>
      <vt:lpstr>Podíl pacientů se vzplanutím onemocnění (≥1) HES byl v rameni mepolizumabu nižší než u placeba </vt:lpstr>
      <vt:lpstr>Kdy indikovat mepolizumab v léčbě HES -   praktické otázky</vt:lpstr>
      <vt:lpstr>Eozinofilní granulomatóza s polyangiitidou</vt:lpstr>
      <vt:lpstr>Prezentace aplikace PowerPoint</vt:lpstr>
      <vt:lpstr>Prezentace aplikace PowerPoint</vt:lpstr>
      <vt:lpstr>Prezentace aplikace PowerPoint</vt:lpstr>
      <vt:lpstr>Inclusion &amp; Exclusion kritéria:  Studie MIRRA </vt:lpstr>
      <vt:lpstr>MIRRA přehled výsledků</vt:lpstr>
      <vt:lpstr>Mepolizumab v terapii EGPA - SUKL</vt:lpstr>
      <vt:lpstr>Kdy indikovat mepolizumab v léčbě EGPA -   praktické otázky</vt:lpstr>
      <vt:lpstr>Prezentace aplikace PowerPoint</vt:lpstr>
      <vt:lpstr>Prezentace aplikace PowerPoint</vt:lpstr>
      <vt:lpstr>Mepolizumab v nových indikacích</vt:lpstr>
      <vt:lpstr>Děkuji za pozornost!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Lucka</dc:creator>
  <cp:lastModifiedBy>rada.sedlak@gmail.com</cp:lastModifiedBy>
  <cp:revision>21</cp:revision>
  <dcterms:created xsi:type="dcterms:W3CDTF">2022-05-21T15:37:21Z</dcterms:created>
  <dcterms:modified xsi:type="dcterms:W3CDTF">2024-06-12T14:24:38Z</dcterms:modified>
</cp:coreProperties>
</file>