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0" r:id="rId3"/>
    <p:sldId id="287" r:id="rId4"/>
    <p:sldId id="286" r:id="rId5"/>
    <p:sldId id="266" r:id="rId6"/>
    <p:sldId id="289" r:id="rId7"/>
    <p:sldId id="283" r:id="rId8"/>
    <p:sldId id="284" r:id="rId9"/>
    <p:sldId id="265" r:id="rId10"/>
    <p:sldId id="257" r:id="rId11"/>
    <p:sldId id="267" r:id="rId12"/>
    <p:sldId id="275" r:id="rId13"/>
    <p:sldId id="274" r:id="rId14"/>
    <p:sldId id="750" r:id="rId15"/>
    <p:sldId id="751" r:id="rId16"/>
    <p:sldId id="752" r:id="rId17"/>
    <p:sldId id="277" r:id="rId18"/>
    <p:sldId id="291" r:id="rId19"/>
    <p:sldId id="278" r:id="rId20"/>
    <p:sldId id="279" r:id="rId21"/>
    <p:sldId id="280" r:id="rId22"/>
    <p:sldId id="682" r:id="rId23"/>
    <p:sldId id="664" r:id="rId24"/>
    <p:sldId id="263" r:id="rId25"/>
    <p:sldId id="668" r:id="rId26"/>
    <p:sldId id="753" r:id="rId27"/>
    <p:sldId id="754" r:id="rId28"/>
    <p:sldId id="755" r:id="rId29"/>
    <p:sldId id="290"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24621-5B47-49AC-BBD5-CC56BCFFAD1E}" v="202" dt="2019-06-04T20:28:53.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362621353108"/>
          <c:y val="0.15593613134516948"/>
          <c:w val="0.57030236292591685"/>
          <c:h val="0.73026132149785783"/>
        </c:manualLayout>
      </c:layout>
      <c:barChart>
        <c:barDir val="col"/>
        <c:grouping val="clustered"/>
        <c:varyColors val="0"/>
        <c:ser>
          <c:idx val="0"/>
          <c:order val="0"/>
          <c:tx>
            <c:strRef>
              <c:f>Sheet1!$B$1</c:f>
              <c:strCache>
                <c:ptCount val="1"/>
                <c:pt idx="0">
                  <c:v>Column1</c:v>
                </c:pt>
              </c:strCache>
            </c:strRef>
          </c:tx>
          <c:spPr>
            <a:solidFill>
              <a:sysClr val="windowText" lastClr="000000">
                <a:lumMod val="50000"/>
                <a:lumOff val="50000"/>
              </a:sysClr>
            </a:solidFill>
            <a:ln>
              <a:noFill/>
            </a:ln>
            <a:effectLst/>
          </c:spPr>
          <c:invertIfNegative val="0"/>
          <c:dPt>
            <c:idx val="0"/>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46FE-477D-8F3C-E28B60CFE262}"/>
              </c:ext>
            </c:extLst>
          </c:dPt>
          <c:dPt>
            <c:idx val="1"/>
            <c:invertIfNegative val="0"/>
            <c:bubble3D val="0"/>
            <c:spPr>
              <a:solidFill>
                <a:srgbClr val="FF9900"/>
              </a:solidFill>
              <a:ln>
                <a:noFill/>
              </a:ln>
              <a:effectLst/>
            </c:spPr>
            <c:extLst>
              <c:ext xmlns:c16="http://schemas.microsoft.com/office/drawing/2014/chart" uri="{C3380CC4-5D6E-409C-BE32-E72D297353CC}">
                <c16:uniqueId val="{00000003-46FE-477D-8F3C-E28B60CFE262}"/>
              </c:ext>
            </c:extLst>
          </c:dPt>
          <c:dPt>
            <c:idx val="2"/>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5-46FE-477D-8F3C-E28B60CFE262}"/>
              </c:ext>
            </c:extLst>
          </c:dPt>
          <c:dPt>
            <c:idx val="3"/>
            <c:invertIfNegative val="0"/>
            <c:bubble3D val="0"/>
            <c:spPr>
              <a:solidFill>
                <a:srgbClr val="0CA9DF"/>
              </a:solidFill>
              <a:ln>
                <a:noFill/>
              </a:ln>
              <a:effectLst/>
            </c:spPr>
            <c:extLst>
              <c:ext xmlns:c16="http://schemas.microsoft.com/office/drawing/2014/chart" uri="{C3380CC4-5D6E-409C-BE32-E72D297353CC}">
                <c16:uniqueId val="{00000007-46FE-477D-8F3C-E28B60CFE262}"/>
              </c:ext>
            </c:extLst>
          </c:dPt>
          <c:dPt>
            <c:idx val="4"/>
            <c:invertIfNegative val="0"/>
            <c:bubble3D val="0"/>
            <c:extLst>
              <c:ext xmlns:c16="http://schemas.microsoft.com/office/drawing/2014/chart" uri="{C3380CC4-5D6E-409C-BE32-E72D297353CC}">
                <c16:uniqueId val="{00000008-46FE-477D-8F3C-E28B60CFE262}"/>
              </c:ext>
            </c:extLst>
          </c:dPt>
          <c:dLbls>
            <c:dLbl>
              <c:idx val="0"/>
              <c:layout>
                <c:manualLayout>
                  <c:x val="0"/>
                  <c:y val="-3.153897273344055E-2"/>
                </c:manualLayout>
              </c:layout>
              <c:tx>
                <c:rich>
                  <a:bodyPr/>
                  <a:lstStyle/>
                  <a:p>
                    <a:r>
                      <a:rPr lang="en-US" dirty="0"/>
                      <a:t>0.17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6FE-477D-8F3C-E28B60CFE262}"/>
                </c:ext>
              </c:extLst>
            </c:dLbl>
            <c:dLbl>
              <c:idx val="1"/>
              <c:layout>
                <c:manualLayout>
                  <c:x val="-8.6267375754599258E-17"/>
                  <c:y val="-1.892338364006433E-2"/>
                </c:manualLayout>
              </c:layout>
              <c:tx>
                <c:rich>
                  <a:bodyPr/>
                  <a:lstStyle/>
                  <a:p>
                    <a:r>
                      <a:rPr lang="en-US" dirty="0"/>
                      <a:t>0.23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6FE-477D-8F3C-E28B60CFE262}"/>
                </c:ext>
              </c:extLst>
            </c:dLbl>
            <c:dLbl>
              <c:idx val="2"/>
              <c:layout>
                <c:manualLayout>
                  <c:x val="0"/>
                  <c:y val="-2.523117818675244E-2"/>
                </c:manualLayout>
              </c:layout>
              <c:tx>
                <c:rich>
                  <a:bodyPr/>
                  <a:lstStyle/>
                  <a:p>
                    <a:r>
                      <a:rPr lang="en-US" dirty="0"/>
                      <a:t>0.25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6FE-477D-8F3C-E28B60CFE262}"/>
                </c:ext>
              </c:extLst>
            </c:dLbl>
            <c:dLbl>
              <c:idx val="3"/>
              <c:layout>
                <c:manualLayout>
                  <c:x val="0"/>
                  <c:y val="-2.523117818675244E-2"/>
                </c:manualLayout>
              </c:layout>
              <c:tx>
                <c:rich>
                  <a:bodyPr/>
                  <a:lstStyle/>
                  <a:p>
                    <a:r>
                      <a:rPr lang="en-US" dirty="0"/>
                      <a:t>0.25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6FE-477D-8F3C-E28B60CFE262}"/>
                </c:ext>
              </c:extLst>
            </c:dLbl>
            <c:spPr>
              <a:noFill/>
              <a:ln>
                <a:noFill/>
              </a:ln>
              <a:effectLst/>
            </c:spPr>
            <c:txPr>
              <a:bodyPr wrap="square" lIns="38100" tIns="19050" rIns="38100" bIns="19050" anchor="ctr" anchorCtr="0">
                <a:spAutoFit/>
              </a:bodyPr>
              <a:lstStyle/>
              <a:p>
                <a:pPr algn="ctr">
                  <a:defRPr lang="it-IT"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Sheet1!$E$2:$E$5</c:f>
                <c:numCache>
                  <c:formatCode>General</c:formatCode>
                  <c:ptCount val="4"/>
                  <c:pt idx="0">
                    <c:v>0.04</c:v>
                  </c:pt>
                  <c:pt idx="1">
                    <c:v>0.03</c:v>
                  </c:pt>
                  <c:pt idx="2">
                    <c:v>0.04</c:v>
                  </c:pt>
                  <c:pt idx="3">
                    <c:v>0.03</c:v>
                  </c:pt>
                </c:numCache>
              </c:numRef>
            </c:plus>
            <c:minus>
              <c:numLit>
                <c:formatCode>General</c:formatCode>
                <c:ptCount val="1"/>
                <c:pt idx="0">
                  <c:v>1</c:v>
                </c:pt>
              </c:numLit>
            </c:minus>
          </c:errBars>
          <c:cat>
            <c:numRef>
              <c:f>Sheet1!$A$2:$A$5</c:f>
              <c:numCache>
                <c:formatCode>General</c:formatCode>
                <c:ptCount val="4"/>
              </c:numCache>
            </c:numRef>
          </c:cat>
          <c:val>
            <c:numRef>
              <c:f>Sheet1!$B$2:$B$5</c:f>
              <c:numCache>
                <c:formatCode>0.00</c:formatCode>
                <c:ptCount val="4"/>
                <c:pt idx="0">
                  <c:v>0.17</c:v>
                </c:pt>
                <c:pt idx="1">
                  <c:v>0.23</c:v>
                </c:pt>
                <c:pt idx="2">
                  <c:v>0.25</c:v>
                </c:pt>
                <c:pt idx="3">
                  <c:v>0.25</c:v>
                </c:pt>
              </c:numCache>
            </c:numRef>
          </c:val>
          <c:extLst>
            <c:ext xmlns:c16="http://schemas.microsoft.com/office/drawing/2014/chart" uri="{C3380CC4-5D6E-409C-BE32-E72D297353CC}">
              <c16:uniqueId val="{00000009-46FE-477D-8F3C-E28B60CFE262}"/>
            </c:ext>
          </c:extLst>
        </c:ser>
        <c:dLbls>
          <c:dLblPos val="outEnd"/>
          <c:showLegendKey val="0"/>
          <c:showVal val="1"/>
          <c:showCatName val="0"/>
          <c:showSerName val="0"/>
          <c:showPercent val="0"/>
          <c:showBubbleSize val="0"/>
        </c:dLbls>
        <c:gapWidth val="40"/>
        <c:axId val="-631024320"/>
        <c:axId val="-631027040"/>
      </c:barChart>
      <c:catAx>
        <c:axId val="-631024320"/>
        <c:scaling>
          <c:orientation val="minMax"/>
        </c:scaling>
        <c:delete val="0"/>
        <c:axPos val="b"/>
        <c:numFmt formatCode="General" sourceLinked="1"/>
        <c:majorTickMark val="none"/>
        <c:minorTickMark val="none"/>
        <c:tickLblPos val="nextTo"/>
        <c:spPr>
          <a:noFill/>
          <a:ln w="12700" cap="sq" cmpd="sng" algn="ctr">
            <a:solidFill>
              <a:srgbClr val="988984">
                <a:lumMod val="60000"/>
                <a:lumOff val="40000"/>
              </a:srgbClr>
            </a:solidFill>
            <a:prstDash val="solid"/>
            <a:miter lim="800000"/>
          </a:ln>
          <a:effectLst/>
        </c:spPr>
        <c:txPr>
          <a:bodyPr rot="-60000000" spcFirstLastPara="1" vertOverflow="ellipsis" vert="horz" wrap="square" anchor="ctr" anchorCtr="1"/>
          <a:lstStyle/>
          <a:p>
            <a:pPr>
              <a:defRPr sz="1200" b="0" i="0" u="none" strike="noStrike" kern="1200" baseline="0">
                <a:solidFill>
                  <a:srgbClr val="605854"/>
                </a:solidFill>
                <a:latin typeface="+mn-lt"/>
                <a:ea typeface="+mn-ea"/>
                <a:cs typeface="+mn-cs"/>
              </a:defRPr>
            </a:pPr>
            <a:endParaRPr lang="cs-CZ"/>
          </a:p>
        </c:txPr>
        <c:crossAx val="-631027040"/>
        <c:crosses val="autoZero"/>
        <c:auto val="1"/>
        <c:lblAlgn val="ctr"/>
        <c:lblOffset val="100"/>
        <c:noMultiLvlLbl val="0"/>
      </c:catAx>
      <c:valAx>
        <c:axId val="-631027040"/>
        <c:scaling>
          <c:orientation val="minMax"/>
          <c:max val="0.60000000000000009"/>
          <c:min val="0"/>
        </c:scaling>
        <c:delete val="0"/>
        <c:axPos val="l"/>
        <c:majorGridlines>
          <c:spPr>
            <a:ln w="6350" cap="flat" cmpd="sng" algn="ctr">
              <a:solidFill>
                <a:schemeClr val="accent2">
                  <a:lumMod val="20000"/>
                  <a:lumOff val="80000"/>
                </a:schemeClr>
              </a:solidFill>
              <a:prstDash val="solid"/>
              <a:round/>
            </a:ln>
            <a:effectLst/>
          </c:spPr>
        </c:majorGridlines>
        <c:title>
          <c:tx>
            <c:rich>
              <a:bodyPr rot="-5400000" spcFirstLastPara="1" vertOverflow="ellipsis" vert="horz" wrap="square" anchor="ctr" anchorCtr="1"/>
              <a:lstStyle/>
              <a:p>
                <a:pPr>
                  <a:lnSpc>
                    <a:spcPct val="80000"/>
                  </a:lnSpc>
                  <a:defRPr sz="1200" b="0" i="0" u="none" strike="noStrike" kern="1200" baseline="0">
                    <a:solidFill>
                      <a:schemeClr val="accent1"/>
                    </a:solidFill>
                    <a:latin typeface="+mn-lt"/>
                    <a:ea typeface="+mn-ea"/>
                    <a:cs typeface="+mn-cs"/>
                  </a:defRPr>
                </a:pPr>
                <a:r>
                  <a:rPr lang="en-US" dirty="0"/>
                  <a:t>LS mean (± SE) change in pre-BD FEV</a:t>
                </a:r>
                <a:r>
                  <a:rPr lang="en-US" baseline="-25000" dirty="0"/>
                  <a:t>1</a:t>
                </a:r>
                <a:r>
                  <a:rPr lang="en-US" dirty="0"/>
                  <a:t> (L) from baseline</a:t>
                </a:r>
                <a:endParaRPr lang="it-IT" dirty="0"/>
              </a:p>
            </c:rich>
          </c:tx>
          <c:layout>
            <c:manualLayout>
              <c:xMode val="edge"/>
              <c:yMode val="edge"/>
              <c:x val="2.91938202247191E-2"/>
              <c:y val="0.12377591951112554"/>
            </c:manualLayout>
          </c:layout>
          <c:overlay val="0"/>
          <c:spPr>
            <a:noFill/>
            <a:ln>
              <a:noFill/>
            </a:ln>
            <a:effectLst/>
          </c:spPr>
        </c:title>
        <c:numFmt formatCode="#,##0.0" sourceLinked="0"/>
        <c:majorTickMark val="none"/>
        <c:minorTickMark val="none"/>
        <c:tickLblPos val="nextTo"/>
        <c:spPr>
          <a:noFill/>
          <a:ln w="12700" cap="sq" cmpd="sng" algn="ctr">
            <a:solidFill>
              <a:schemeClr val="accent2">
                <a:lumMod val="60000"/>
                <a:lumOff val="40000"/>
              </a:schemeClr>
            </a:solidFill>
            <a:prstDash val="solid"/>
            <a:miter lim="800000"/>
          </a:ln>
          <a:effectLst/>
        </c:spPr>
        <c:txPr>
          <a:bodyPr rot="-60000000" spcFirstLastPara="1" vertOverflow="ellipsis" vert="horz" wrap="square" anchor="ctr" anchorCtr="1"/>
          <a:lstStyle/>
          <a:p>
            <a:pPr algn="ctr">
              <a:defRPr lang="en-GB" sz="1000" b="0" i="0" u="none" strike="noStrike" kern="1200" baseline="0">
                <a:solidFill>
                  <a:srgbClr val="605854"/>
                </a:solidFill>
                <a:latin typeface="+mn-lt"/>
                <a:ea typeface="+mn-ea"/>
                <a:cs typeface="+mn-cs"/>
              </a:defRPr>
            </a:pPr>
            <a:endParaRPr lang="cs-CZ"/>
          </a:p>
        </c:txPr>
        <c:crossAx val="-631024320"/>
        <c:crosses val="autoZero"/>
        <c:crossBetween val="between"/>
        <c:majorUnit val="0.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0888046896547"/>
          <c:y val="0.15593613134516948"/>
          <c:w val="0.57037517607491295"/>
          <c:h val="0.73026132149785783"/>
        </c:manualLayout>
      </c:layout>
      <c:barChart>
        <c:barDir val="col"/>
        <c:grouping val="clustered"/>
        <c:varyColors val="0"/>
        <c:ser>
          <c:idx val="0"/>
          <c:order val="0"/>
          <c:tx>
            <c:strRef>
              <c:f>Sheet1!$B$1</c:f>
              <c:strCache>
                <c:ptCount val="1"/>
                <c:pt idx="0">
                  <c:v>Column1</c:v>
                </c:pt>
              </c:strCache>
            </c:strRef>
          </c:tx>
          <c:spPr>
            <a:solidFill>
              <a:sysClr val="windowText" lastClr="000000">
                <a:lumMod val="50000"/>
                <a:lumOff val="50000"/>
              </a:sysClr>
            </a:solidFill>
            <a:ln>
              <a:noFill/>
            </a:ln>
            <a:effectLst/>
          </c:spPr>
          <c:invertIfNegative val="0"/>
          <c:dPt>
            <c:idx val="0"/>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38A3-4803-9952-C84CFFD4C43B}"/>
              </c:ext>
            </c:extLst>
          </c:dPt>
          <c:dPt>
            <c:idx val="1"/>
            <c:invertIfNegative val="0"/>
            <c:bubble3D val="0"/>
            <c:spPr>
              <a:solidFill>
                <a:srgbClr val="FF9900"/>
              </a:solidFill>
              <a:ln>
                <a:noFill/>
              </a:ln>
              <a:effectLst/>
            </c:spPr>
            <c:extLst>
              <c:ext xmlns:c16="http://schemas.microsoft.com/office/drawing/2014/chart" uri="{C3380CC4-5D6E-409C-BE32-E72D297353CC}">
                <c16:uniqueId val="{00000003-38A3-4803-9952-C84CFFD4C43B}"/>
              </c:ext>
            </c:extLst>
          </c:dPt>
          <c:dPt>
            <c:idx val="2"/>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5-38A3-4803-9952-C84CFFD4C43B}"/>
              </c:ext>
            </c:extLst>
          </c:dPt>
          <c:dPt>
            <c:idx val="3"/>
            <c:invertIfNegative val="0"/>
            <c:bubble3D val="0"/>
            <c:spPr>
              <a:solidFill>
                <a:srgbClr val="0CA9DF"/>
              </a:solidFill>
              <a:ln>
                <a:noFill/>
              </a:ln>
              <a:effectLst/>
            </c:spPr>
            <c:extLst>
              <c:ext xmlns:c16="http://schemas.microsoft.com/office/drawing/2014/chart" uri="{C3380CC4-5D6E-409C-BE32-E72D297353CC}">
                <c16:uniqueId val="{00000007-38A3-4803-9952-C84CFFD4C43B}"/>
              </c:ext>
            </c:extLst>
          </c:dPt>
          <c:dPt>
            <c:idx val="4"/>
            <c:invertIfNegative val="0"/>
            <c:bubble3D val="0"/>
            <c:extLst>
              <c:ext xmlns:c16="http://schemas.microsoft.com/office/drawing/2014/chart" uri="{C3380CC4-5D6E-409C-BE32-E72D297353CC}">
                <c16:uniqueId val="{00000008-38A3-4803-9952-C84CFFD4C43B}"/>
              </c:ext>
            </c:extLst>
          </c:dPt>
          <c:dLbls>
            <c:dLbl>
              <c:idx val="0"/>
              <c:layout>
                <c:manualLayout>
                  <c:x val="0"/>
                  <c:y val="-3.784676728012866E-2"/>
                </c:manualLayout>
              </c:layout>
              <c:tx>
                <c:rich>
                  <a:bodyPr/>
                  <a:lstStyle/>
                  <a:p>
                    <a:r>
                      <a:rPr lang="en-US" dirty="0"/>
                      <a:t>0.20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8A3-4803-9952-C84CFFD4C43B}"/>
                </c:ext>
              </c:extLst>
            </c:dLbl>
            <c:dLbl>
              <c:idx val="1"/>
              <c:layout>
                <c:manualLayout>
                  <c:x val="4.3096594309308721E-17"/>
                  <c:y val="-2.5231178186752468E-2"/>
                </c:manualLayout>
              </c:layout>
              <c:tx>
                <c:rich>
                  <a:bodyPr/>
                  <a:lstStyle/>
                  <a:p>
                    <a:r>
                      <a:rPr lang="en-US" dirty="0"/>
                      <a:t>0.46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8A3-4803-9952-C84CFFD4C43B}"/>
                </c:ext>
              </c:extLst>
            </c:dLbl>
            <c:dLbl>
              <c:idx val="2"/>
              <c:layout>
                <c:manualLayout>
                  <c:x val="0"/>
                  <c:y val="-3.7846767280128715E-2"/>
                </c:manualLayout>
              </c:layout>
              <c:tx>
                <c:rich>
                  <a:bodyPr/>
                  <a:lstStyle/>
                  <a:p>
                    <a:r>
                      <a:rPr lang="en-US" dirty="0"/>
                      <a:t>0.21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8A3-4803-9952-C84CFFD4C43B}"/>
                </c:ext>
              </c:extLst>
            </c:dLbl>
            <c:dLbl>
              <c:idx val="3"/>
              <c:layout>
                <c:manualLayout>
                  <c:x val="-8.6193188618617441E-17"/>
                  <c:y val="-2.523117818675244E-2"/>
                </c:manualLayout>
              </c:layout>
              <c:tx>
                <c:rich>
                  <a:bodyPr/>
                  <a:lstStyle/>
                  <a:p>
                    <a:r>
                      <a:rPr lang="en-US" dirty="0"/>
                      <a:t>0.47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8A3-4803-9952-C84CFFD4C43B}"/>
                </c:ext>
              </c:extLst>
            </c:dLbl>
            <c:spPr>
              <a:noFill/>
              <a:ln>
                <a:noFill/>
              </a:ln>
              <a:effectLst/>
            </c:spPr>
            <c:txPr>
              <a:bodyPr wrap="square" lIns="38100" tIns="19050" rIns="38100" bIns="19050" anchor="ctr" anchorCtr="0">
                <a:spAutoFit/>
              </a:bodyPr>
              <a:lstStyle/>
              <a:p>
                <a:pPr algn="ctr">
                  <a:defRPr lang="it-IT"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Sheet1!$D$2:$D$5</c:f>
                <c:numCache>
                  <c:formatCode>General</c:formatCode>
                  <c:ptCount val="4"/>
                  <c:pt idx="0">
                    <c:v>0.04</c:v>
                  </c:pt>
                  <c:pt idx="1">
                    <c:v>0.03</c:v>
                  </c:pt>
                  <c:pt idx="2">
                    <c:v>0.04</c:v>
                  </c:pt>
                  <c:pt idx="3">
                    <c:v>0.03</c:v>
                  </c:pt>
                </c:numCache>
              </c:numRef>
            </c:plus>
            <c:minus>
              <c:numLit>
                <c:formatCode>General</c:formatCode>
                <c:ptCount val="1"/>
                <c:pt idx="0">
                  <c:v>1</c:v>
                </c:pt>
              </c:numLit>
            </c:minus>
          </c:errBars>
          <c:cat>
            <c:numRef>
              <c:f>Sheet1!$A$2:$A$5</c:f>
              <c:numCache>
                <c:formatCode>General</c:formatCode>
                <c:ptCount val="4"/>
              </c:numCache>
            </c:numRef>
          </c:cat>
          <c:val>
            <c:numRef>
              <c:f>Sheet1!$B$2:$B$5</c:f>
              <c:numCache>
                <c:formatCode>0.00</c:formatCode>
                <c:ptCount val="4"/>
                <c:pt idx="0">
                  <c:v>0.2</c:v>
                </c:pt>
                <c:pt idx="1">
                  <c:v>0.46</c:v>
                </c:pt>
                <c:pt idx="2">
                  <c:v>0.21</c:v>
                </c:pt>
                <c:pt idx="3">
                  <c:v>0.47</c:v>
                </c:pt>
              </c:numCache>
            </c:numRef>
          </c:val>
          <c:extLst>
            <c:ext xmlns:c16="http://schemas.microsoft.com/office/drawing/2014/chart" uri="{C3380CC4-5D6E-409C-BE32-E72D297353CC}">
              <c16:uniqueId val="{00000009-38A3-4803-9952-C84CFFD4C43B}"/>
            </c:ext>
          </c:extLst>
        </c:ser>
        <c:dLbls>
          <c:dLblPos val="outEnd"/>
          <c:showLegendKey val="0"/>
          <c:showVal val="1"/>
          <c:showCatName val="0"/>
          <c:showSerName val="0"/>
          <c:showPercent val="0"/>
          <c:showBubbleSize val="0"/>
        </c:dLbls>
        <c:gapWidth val="40"/>
        <c:axId val="-631025952"/>
        <c:axId val="-631025408"/>
      </c:barChart>
      <c:catAx>
        <c:axId val="-631025952"/>
        <c:scaling>
          <c:orientation val="minMax"/>
        </c:scaling>
        <c:delete val="0"/>
        <c:axPos val="b"/>
        <c:numFmt formatCode="General" sourceLinked="1"/>
        <c:majorTickMark val="none"/>
        <c:minorTickMark val="none"/>
        <c:tickLblPos val="nextTo"/>
        <c:spPr>
          <a:noFill/>
          <a:ln w="12700" cap="sq" cmpd="sng" algn="ctr">
            <a:solidFill>
              <a:srgbClr val="988984">
                <a:lumMod val="60000"/>
                <a:lumOff val="40000"/>
              </a:srgbClr>
            </a:solidFill>
            <a:prstDash val="solid"/>
            <a:miter lim="800000"/>
          </a:ln>
          <a:effectLst/>
        </c:spPr>
        <c:txPr>
          <a:bodyPr rot="-60000000" spcFirstLastPara="1" vertOverflow="ellipsis" vert="horz" wrap="square" anchor="ctr" anchorCtr="1"/>
          <a:lstStyle/>
          <a:p>
            <a:pPr>
              <a:defRPr sz="1200" b="0" i="0" u="none" strike="noStrike" kern="1200" baseline="0">
                <a:solidFill>
                  <a:srgbClr val="605854"/>
                </a:solidFill>
                <a:latin typeface="+mn-lt"/>
                <a:ea typeface="+mn-ea"/>
                <a:cs typeface="+mn-cs"/>
              </a:defRPr>
            </a:pPr>
            <a:endParaRPr lang="cs-CZ"/>
          </a:p>
        </c:txPr>
        <c:crossAx val="-631025408"/>
        <c:crosses val="autoZero"/>
        <c:auto val="1"/>
        <c:lblAlgn val="ctr"/>
        <c:lblOffset val="100"/>
        <c:noMultiLvlLbl val="0"/>
      </c:catAx>
      <c:valAx>
        <c:axId val="-631025408"/>
        <c:scaling>
          <c:orientation val="minMax"/>
          <c:max val="0.60000000000000009"/>
          <c:min val="0"/>
        </c:scaling>
        <c:delete val="0"/>
        <c:axPos val="l"/>
        <c:majorGridlines>
          <c:spPr>
            <a:ln w="6350" cap="flat" cmpd="sng" algn="ctr">
              <a:solidFill>
                <a:schemeClr val="accent2">
                  <a:lumMod val="20000"/>
                  <a:lumOff val="80000"/>
                </a:schemeClr>
              </a:solidFill>
              <a:prstDash val="solid"/>
              <a:round/>
            </a:ln>
            <a:effectLst/>
          </c:spPr>
        </c:majorGridlines>
        <c:title>
          <c:tx>
            <c:rich>
              <a:bodyPr rot="-5400000" spcFirstLastPara="1" vertOverflow="ellipsis" vert="horz" wrap="square" anchor="ctr" anchorCtr="1"/>
              <a:lstStyle/>
              <a:p>
                <a:pPr>
                  <a:lnSpc>
                    <a:spcPct val="80000"/>
                  </a:lnSpc>
                  <a:defRPr sz="1200" b="0" i="0" u="none" strike="noStrike" kern="1200" baseline="0">
                    <a:solidFill>
                      <a:schemeClr val="accent1"/>
                    </a:solidFill>
                    <a:latin typeface="+mn-lt"/>
                    <a:ea typeface="+mn-ea"/>
                    <a:cs typeface="+mn-cs"/>
                  </a:defRPr>
                </a:pPr>
                <a:r>
                  <a:rPr lang="en-US" dirty="0"/>
                  <a:t>LS mean (± SE) change in pre-BD FEV</a:t>
                </a:r>
                <a:r>
                  <a:rPr lang="en-US" baseline="-25000" dirty="0"/>
                  <a:t>1</a:t>
                </a:r>
                <a:r>
                  <a:rPr lang="en-US" dirty="0"/>
                  <a:t> (L) from baseline</a:t>
                </a:r>
                <a:endParaRPr lang="it-IT" dirty="0"/>
              </a:p>
            </c:rich>
          </c:tx>
          <c:layout>
            <c:manualLayout>
              <c:xMode val="edge"/>
              <c:yMode val="edge"/>
              <c:x val="2.91938202247191E-2"/>
              <c:y val="0.12377591951112554"/>
            </c:manualLayout>
          </c:layout>
          <c:overlay val="0"/>
          <c:spPr>
            <a:noFill/>
            <a:ln>
              <a:noFill/>
            </a:ln>
            <a:effectLst/>
          </c:spPr>
        </c:title>
        <c:numFmt formatCode="#,##0.0" sourceLinked="0"/>
        <c:majorTickMark val="none"/>
        <c:minorTickMark val="none"/>
        <c:tickLblPos val="nextTo"/>
        <c:spPr>
          <a:noFill/>
          <a:ln w="12700" cap="sq" cmpd="sng" algn="ctr">
            <a:solidFill>
              <a:schemeClr val="accent2">
                <a:lumMod val="60000"/>
                <a:lumOff val="40000"/>
              </a:schemeClr>
            </a:solidFill>
            <a:prstDash val="solid"/>
            <a:miter lim="800000"/>
          </a:ln>
          <a:effectLst/>
        </c:spPr>
        <c:txPr>
          <a:bodyPr rot="-60000000" spcFirstLastPara="1" vertOverflow="ellipsis" vert="horz" wrap="square" anchor="ctr" anchorCtr="1"/>
          <a:lstStyle/>
          <a:p>
            <a:pPr algn="ctr">
              <a:defRPr lang="en-GB" sz="1000" b="0" i="0" u="none" strike="noStrike" kern="1200" baseline="0">
                <a:solidFill>
                  <a:srgbClr val="605854"/>
                </a:solidFill>
                <a:latin typeface="+mn-lt"/>
                <a:ea typeface="+mn-ea"/>
                <a:cs typeface="+mn-cs"/>
              </a:defRPr>
            </a:pPr>
            <a:endParaRPr lang="cs-CZ"/>
          </a:p>
        </c:txPr>
        <c:crossAx val="-631025952"/>
        <c:crosses val="autoZero"/>
        <c:crossBetween val="between"/>
        <c:majorUnit val="0.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10888046896547"/>
          <c:y val="0.15593613134516948"/>
          <c:w val="0.57037517607491295"/>
          <c:h val="0.73656911604454589"/>
        </c:manualLayout>
      </c:layout>
      <c:barChart>
        <c:barDir val="col"/>
        <c:grouping val="clustered"/>
        <c:varyColors val="0"/>
        <c:ser>
          <c:idx val="0"/>
          <c:order val="0"/>
          <c:tx>
            <c:strRef>
              <c:f>Sheet1!$B$1</c:f>
              <c:strCache>
                <c:ptCount val="1"/>
                <c:pt idx="0">
                  <c:v>Column1</c:v>
                </c:pt>
              </c:strCache>
            </c:strRef>
          </c:tx>
          <c:spPr>
            <a:solidFill>
              <a:sysClr val="windowText" lastClr="000000">
                <a:lumMod val="50000"/>
                <a:lumOff val="50000"/>
              </a:sysClr>
            </a:solidFill>
            <a:ln>
              <a:noFill/>
            </a:ln>
            <a:effectLst/>
          </c:spPr>
          <c:invertIfNegative val="0"/>
          <c:dPt>
            <c:idx val="0"/>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B19A-4FDC-9CB6-14C991728715}"/>
              </c:ext>
            </c:extLst>
          </c:dPt>
          <c:dPt>
            <c:idx val="1"/>
            <c:invertIfNegative val="0"/>
            <c:bubble3D val="0"/>
            <c:spPr>
              <a:solidFill>
                <a:srgbClr val="FF9900"/>
              </a:solidFill>
              <a:ln>
                <a:noFill/>
              </a:ln>
              <a:effectLst/>
            </c:spPr>
            <c:extLst>
              <c:ext xmlns:c16="http://schemas.microsoft.com/office/drawing/2014/chart" uri="{C3380CC4-5D6E-409C-BE32-E72D297353CC}">
                <c16:uniqueId val="{00000003-B19A-4FDC-9CB6-14C991728715}"/>
              </c:ext>
            </c:extLst>
          </c:dPt>
          <c:dPt>
            <c:idx val="2"/>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5-B19A-4FDC-9CB6-14C991728715}"/>
              </c:ext>
            </c:extLst>
          </c:dPt>
          <c:dPt>
            <c:idx val="3"/>
            <c:invertIfNegative val="0"/>
            <c:bubble3D val="0"/>
            <c:spPr>
              <a:solidFill>
                <a:srgbClr val="0CA9DF"/>
              </a:solidFill>
              <a:ln>
                <a:noFill/>
              </a:ln>
              <a:effectLst/>
            </c:spPr>
            <c:extLst>
              <c:ext xmlns:c16="http://schemas.microsoft.com/office/drawing/2014/chart" uri="{C3380CC4-5D6E-409C-BE32-E72D297353CC}">
                <c16:uniqueId val="{00000007-B19A-4FDC-9CB6-14C991728715}"/>
              </c:ext>
            </c:extLst>
          </c:dPt>
          <c:dPt>
            <c:idx val="4"/>
            <c:invertIfNegative val="0"/>
            <c:bubble3D val="0"/>
            <c:extLst>
              <c:ext xmlns:c16="http://schemas.microsoft.com/office/drawing/2014/chart" uri="{C3380CC4-5D6E-409C-BE32-E72D297353CC}">
                <c16:uniqueId val="{00000008-B19A-4FDC-9CB6-14C991728715}"/>
              </c:ext>
            </c:extLst>
          </c:dPt>
          <c:dLbls>
            <c:dLbl>
              <c:idx val="0"/>
              <c:layout>
                <c:manualLayout>
                  <c:x val="0"/>
                  <c:y val="-8.8309123653633539E-2"/>
                </c:manualLayout>
              </c:layout>
              <c:tx>
                <c:rich>
                  <a:bodyPr/>
                  <a:lstStyle/>
                  <a:p>
                    <a:r>
                      <a:rPr lang="en-US" dirty="0"/>
                      <a:t>0.26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9A-4FDC-9CB6-14C991728715}"/>
                </c:ext>
              </c:extLst>
            </c:dLbl>
            <c:dLbl>
              <c:idx val="1"/>
              <c:layout>
                <c:manualLayout>
                  <c:x val="4.3096594309308721E-17"/>
                  <c:y val="-5.6770150920193045E-2"/>
                </c:manualLayout>
              </c:layout>
              <c:tx>
                <c:rich>
                  <a:bodyPr/>
                  <a:lstStyle/>
                  <a:p>
                    <a:r>
                      <a:rPr lang="en-US" dirty="0"/>
                      <a:t>0.33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9A-4FDC-9CB6-14C991728715}"/>
                </c:ext>
              </c:extLst>
            </c:dLbl>
            <c:dLbl>
              <c:idx val="2"/>
              <c:layout>
                <c:manualLayout>
                  <c:x val="0"/>
                  <c:y val="-8.2001329106945423E-2"/>
                </c:manualLayout>
              </c:layout>
              <c:tx>
                <c:rich>
                  <a:bodyPr/>
                  <a:lstStyle/>
                  <a:p>
                    <a:r>
                      <a:rPr lang="en-US" dirty="0"/>
                      <a:t>0.17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9A-4FDC-9CB6-14C991728715}"/>
                </c:ext>
              </c:extLst>
            </c:dLbl>
            <c:dLbl>
              <c:idx val="3"/>
              <c:layout>
                <c:manualLayout>
                  <c:x val="-8.6193188618617441E-17"/>
                  <c:y val="-5.046235637350488E-2"/>
                </c:manualLayout>
              </c:layout>
              <c:tx>
                <c:rich>
                  <a:bodyPr/>
                  <a:lstStyle/>
                  <a:p>
                    <a:r>
                      <a:rPr lang="en-US" dirty="0"/>
                      <a:t>0.29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9A-4FDC-9CB6-14C991728715}"/>
                </c:ext>
              </c:extLst>
            </c:dLbl>
            <c:spPr>
              <a:noFill/>
              <a:ln>
                <a:noFill/>
              </a:ln>
              <a:effectLst/>
            </c:spPr>
            <c:txPr>
              <a:bodyPr wrap="square" lIns="38100" tIns="19050" rIns="38100" bIns="19050" anchor="ctr">
                <a:spAutoFit/>
              </a:bodyPr>
              <a:lstStyle/>
              <a:p>
                <a:pPr>
                  <a:defRPr sz="1200">
                    <a:solidFill>
                      <a:srgbClr val="605854"/>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0"/>
            <c:plus>
              <c:numRef>
                <c:f>Sheet1!$D$2:$D$5</c:f>
                <c:numCache>
                  <c:formatCode>General</c:formatCode>
                  <c:ptCount val="4"/>
                  <c:pt idx="0">
                    <c:v>0.08</c:v>
                  </c:pt>
                  <c:pt idx="1">
                    <c:v>0.06</c:v>
                  </c:pt>
                  <c:pt idx="2">
                    <c:v>0.08</c:v>
                  </c:pt>
                  <c:pt idx="3">
                    <c:v>0.06</c:v>
                  </c:pt>
                </c:numCache>
              </c:numRef>
            </c:plus>
            <c:minus>
              <c:numLit>
                <c:formatCode>General</c:formatCode>
                <c:ptCount val="1"/>
                <c:pt idx="0">
                  <c:v>1</c:v>
                </c:pt>
              </c:numLit>
            </c:minus>
          </c:errBars>
          <c:cat>
            <c:numRef>
              <c:f>Sheet1!$A$2:$A$5</c:f>
              <c:numCache>
                <c:formatCode>General</c:formatCode>
                <c:ptCount val="4"/>
              </c:numCache>
            </c:numRef>
          </c:cat>
          <c:val>
            <c:numRef>
              <c:f>Sheet1!$B$2:$B$5</c:f>
              <c:numCache>
                <c:formatCode>0.00</c:formatCode>
                <c:ptCount val="4"/>
                <c:pt idx="0">
                  <c:v>0.26</c:v>
                </c:pt>
                <c:pt idx="1">
                  <c:v>0.33</c:v>
                </c:pt>
                <c:pt idx="2">
                  <c:v>0.17</c:v>
                </c:pt>
                <c:pt idx="3">
                  <c:v>0.28999999999999998</c:v>
                </c:pt>
              </c:numCache>
            </c:numRef>
          </c:val>
          <c:extLst>
            <c:ext xmlns:c16="http://schemas.microsoft.com/office/drawing/2014/chart" uri="{C3380CC4-5D6E-409C-BE32-E72D297353CC}">
              <c16:uniqueId val="{00000009-B19A-4FDC-9CB6-14C991728715}"/>
            </c:ext>
          </c:extLst>
        </c:ser>
        <c:dLbls>
          <c:dLblPos val="outEnd"/>
          <c:showLegendKey val="0"/>
          <c:showVal val="1"/>
          <c:showCatName val="0"/>
          <c:showSerName val="0"/>
          <c:showPercent val="0"/>
          <c:showBubbleSize val="0"/>
        </c:dLbls>
        <c:gapWidth val="40"/>
        <c:axId val="-631024864"/>
        <c:axId val="-631021600"/>
      </c:barChart>
      <c:catAx>
        <c:axId val="-631024864"/>
        <c:scaling>
          <c:orientation val="minMax"/>
        </c:scaling>
        <c:delete val="0"/>
        <c:axPos val="b"/>
        <c:numFmt formatCode="General" sourceLinked="1"/>
        <c:majorTickMark val="none"/>
        <c:minorTickMark val="none"/>
        <c:tickLblPos val="nextTo"/>
        <c:spPr>
          <a:noFill/>
          <a:ln w="12700" cap="sq" cmpd="sng" algn="ctr">
            <a:solidFill>
              <a:srgbClr val="988984">
                <a:lumMod val="60000"/>
                <a:lumOff val="40000"/>
              </a:srgbClr>
            </a:solidFill>
            <a:prstDash val="solid"/>
            <a:miter lim="800000"/>
          </a:ln>
          <a:effectLst/>
        </c:spPr>
        <c:txPr>
          <a:bodyPr rot="-60000000" spcFirstLastPara="1" vertOverflow="ellipsis" vert="horz" wrap="square" anchor="ctr" anchorCtr="1"/>
          <a:lstStyle/>
          <a:p>
            <a:pPr>
              <a:defRPr sz="1200" b="0" i="0" u="none" strike="noStrike" kern="1200" baseline="0">
                <a:solidFill>
                  <a:srgbClr val="605854"/>
                </a:solidFill>
                <a:latin typeface="+mn-lt"/>
                <a:ea typeface="+mn-ea"/>
                <a:cs typeface="+mn-cs"/>
              </a:defRPr>
            </a:pPr>
            <a:endParaRPr lang="cs-CZ"/>
          </a:p>
        </c:txPr>
        <c:crossAx val="-631021600"/>
        <c:crosses val="autoZero"/>
        <c:auto val="1"/>
        <c:lblAlgn val="ctr"/>
        <c:lblOffset val="100"/>
        <c:noMultiLvlLbl val="0"/>
      </c:catAx>
      <c:valAx>
        <c:axId val="-631021600"/>
        <c:scaling>
          <c:orientation val="minMax"/>
          <c:max val="0.60000000000000009"/>
          <c:min val="0"/>
        </c:scaling>
        <c:delete val="0"/>
        <c:axPos val="l"/>
        <c:majorGridlines>
          <c:spPr>
            <a:ln w="6350" cap="flat" cmpd="sng" algn="ctr">
              <a:solidFill>
                <a:schemeClr val="accent2">
                  <a:lumMod val="20000"/>
                  <a:lumOff val="80000"/>
                </a:schemeClr>
              </a:solidFill>
              <a:prstDash val="solid"/>
              <a:round/>
            </a:ln>
            <a:effectLst/>
          </c:spPr>
        </c:majorGridlines>
        <c:title>
          <c:tx>
            <c:rich>
              <a:bodyPr rot="-5400000" spcFirstLastPara="1" vertOverflow="ellipsis" vert="horz" wrap="square" anchor="ctr" anchorCtr="1"/>
              <a:lstStyle/>
              <a:p>
                <a:pPr>
                  <a:lnSpc>
                    <a:spcPct val="80000"/>
                  </a:lnSpc>
                  <a:defRPr sz="1200" b="0" i="0" u="none" strike="noStrike" kern="1200" baseline="0">
                    <a:solidFill>
                      <a:schemeClr val="accent1"/>
                    </a:solidFill>
                    <a:latin typeface="+mn-lt"/>
                    <a:ea typeface="+mn-ea"/>
                    <a:cs typeface="+mn-cs"/>
                  </a:defRPr>
                </a:pPr>
                <a:r>
                  <a:rPr lang="en-US" dirty="0"/>
                  <a:t>LS mean (± SE) change in pre-BD FEV</a:t>
                </a:r>
                <a:r>
                  <a:rPr lang="en-US" baseline="-25000" dirty="0"/>
                  <a:t>1</a:t>
                </a:r>
                <a:r>
                  <a:rPr lang="en-US" dirty="0"/>
                  <a:t> (L) from baseline</a:t>
                </a:r>
                <a:endParaRPr lang="it-IT" dirty="0"/>
              </a:p>
            </c:rich>
          </c:tx>
          <c:layout>
            <c:manualLayout>
              <c:xMode val="edge"/>
              <c:yMode val="edge"/>
              <c:x val="2.91938202247191E-2"/>
              <c:y val="0.12377591951112554"/>
            </c:manualLayout>
          </c:layout>
          <c:overlay val="0"/>
          <c:spPr>
            <a:noFill/>
            <a:ln>
              <a:noFill/>
            </a:ln>
            <a:effectLst/>
          </c:spPr>
        </c:title>
        <c:numFmt formatCode="#,##0.0" sourceLinked="0"/>
        <c:majorTickMark val="none"/>
        <c:minorTickMark val="none"/>
        <c:tickLblPos val="nextTo"/>
        <c:spPr>
          <a:noFill/>
          <a:ln w="12700" cap="sq" cmpd="sng" algn="ctr">
            <a:solidFill>
              <a:schemeClr val="accent2">
                <a:lumMod val="60000"/>
                <a:lumOff val="40000"/>
              </a:schemeClr>
            </a:solidFill>
            <a:prstDash val="solid"/>
            <a:miter lim="800000"/>
          </a:ln>
          <a:effectLst/>
        </c:spPr>
        <c:txPr>
          <a:bodyPr rot="-60000000" spcFirstLastPara="1" vertOverflow="ellipsis" vert="horz" wrap="square" anchor="ctr" anchorCtr="1"/>
          <a:lstStyle/>
          <a:p>
            <a:pPr algn="ctr">
              <a:defRPr lang="en-GB" sz="1000" b="0" i="0" u="none" strike="noStrike" kern="1200" baseline="0">
                <a:solidFill>
                  <a:srgbClr val="605854"/>
                </a:solidFill>
                <a:latin typeface="+mn-lt"/>
                <a:ea typeface="+mn-ea"/>
                <a:cs typeface="+mn-cs"/>
              </a:defRPr>
            </a:pPr>
            <a:endParaRPr lang="cs-CZ"/>
          </a:p>
        </c:txPr>
        <c:crossAx val="-631024864"/>
        <c:crosses val="autoZero"/>
        <c:crossBetween val="between"/>
        <c:majorUnit val="0.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355100506038053"/>
          <c:y val="0.15593613134516948"/>
          <c:w val="0.57048067606816943"/>
          <c:h val="0.73656911604454589"/>
        </c:manualLayout>
      </c:layout>
      <c:barChart>
        <c:barDir val="col"/>
        <c:grouping val="clustered"/>
        <c:varyColors val="0"/>
        <c:ser>
          <c:idx val="0"/>
          <c:order val="0"/>
          <c:tx>
            <c:strRef>
              <c:f>Sheet1!$B$1</c:f>
              <c:strCache>
                <c:ptCount val="1"/>
                <c:pt idx="0">
                  <c:v>Column1</c:v>
                </c:pt>
              </c:strCache>
            </c:strRef>
          </c:tx>
          <c:spPr>
            <a:solidFill>
              <a:sysClr val="windowText" lastClr="000000">
                <a:lumMod val="50000"/>
                <a:lumOff val="50000"/>
              </a:sysClr>
            </a:solidFill>
            <a:ln>
              <a:noFill/>
            </a:ln>
            <a:effectLst/>
          </c:spPr>
          <c:invertIfNegative val="0"/>
          <c:dPt>
            <c:idx val="0"/>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1-AB34-40D9-9993-5F3A614A5B4A}"/>
              </c:ext>
            </c:extLst>
          </c:dPt>
          <c:dPt>
            <c:idx val="1"/>
            <c:invertIfNegative val="0"/>
            <c:bubble3D val="0"/>
            <c:spPr>
              <a:solidFill>
                <a:srgbClr val="FF9900"/>
              </a:solidFill>
              <a:ln>
                <a:noFill/>
              </a:ln>
              <a:effectLst/>
            </c:spPr>
            <c:extLst>
              <c:ext xmlns:c16="http://schemas.microsoft.com/office/drawing/2014/chart" uri="{C3380CC4-5D6E-409C-BE32-E72D297353CC}">
                <c16:uniqueId val="{00000003-AB34-40D9-9993-5F3A614A5B4A}"/>
              </c:ext>
            </c:extLst>
          </c:dPt>
          <c:dPt>
            <c:idx val="2"/>
            <c:invertIfNegative val="0"/>
            <c:bubble3D val="0"/>
            <c:spPr>
              <a:solidFill>
                <a:sysClr val="window" lastClr="FFFFFF">
                  <a:lumMod val="65000"/>
                </a:sysClr>
              </a:solidFill>
              <a:ln>
                <a:noFill/>
              </a:ln>
              <a:effectLst/>
            </c:spPr>
            <c:extLst>
              <c:ext xmlns:c16="http://schemas.microsoft.com/office/drawing/2014/chart" uri="{C3380CC4-5D6E-409C-BE32-E72D297353CC}">
                <c16:uniqueId val="{00000005-AB34-40D9-9993-5F3A614A5B4A}"/>
              </c:ext>
            </c:extLst>
          </c:dPt>
          <c:dPt>
            <c:idx val="3"/>
            <c:invertIfNegative val="0"/>
            <c:bubble3D val="0"/>
            <c:spPr>
              <a:solidFill>
                <a:srgbClr val="0CA9DF"/>
              </a:solidFill>
              <a:ln>
                <a:noFill/>
              </a:ln>
              <a:effectLst/>
            </c:spPr>
            <c:extLst>
              <c:ext xmlns:c16="http://schemas.microsoft.com/office/drawing/2014/chart" uri="{C3380CC4-5D6E-409C-BE32-E72D297353CC}">
                <c16:uniqueId val="{00000007-AB34-40D9-9993-5F3A614A5B4A}"/>
              </c:ext>
            </c:extLst>
          </c:dPt>
          <c:dPt>
            <c:idx val="4"/>
            <c:invertIfNegative val="0"/>
            <c:bubble3D val="0"/>
            <c:extLst>
              <c:ext xmlns:c16="http://schemas.microsoft.com/office/drawing/2014/chart" uri="{C3380CC4-5D6E-409C-BE32-E72D297353CC}">
                <c16:uniqueId val="{00000008-AB34-40D9-9993-5F3A614A5B4A}"/>
              </c:ext>
            </c:extLst>
          </c:dPt>
          <c:dLbls>
            <c:dLbl>
              <c:idx val="0"/>
              <c:tx>
                <c:rich>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r>
                      <a:rPr lang="en-US" dirty="0"/>
                      <a:t>0.07</a:t>
                    </a:r>
                    <a:endParaRPr lang="en-US" sz="600" dirty="0"/>
                  </a:p>
                  <a:p>
                    <a:pPr>
                      <a:defRPr lang="en-US" sz="1200">
                        <a:solidFill>
                          <a:srgbClr val="605854"/>
                        </a:solidFill>
                      </a:defRPr>
                    </a:pPr>
                    <a:endParaRPr lang="en-US" sz="600" dirty="0"/>
                  </a:p>
                </c:rich>
              </c:tx>
              <c:spPr>
                <a:noFill/>
                <a:ln>
                  <a:noFill/>
                </a:ln>
                <a:effectLst/>
              </c:spPr>
              <c:txPr>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1-AB34-40D9-9993-5F3A614A5B4A}"/>
                </c:ext>
              </c:extLst>
            </c:dLbl>
            <c:dLbl>
              <c:idx val="1"/>
              <c:tx>
                <c:rich>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r>
                      <a:rPr lang="en-US" dirty="0"/>
                      <a:t>0.12</a:t>
                    </a:r>
                    <a:br>
                      <a:rPr lang="en-US" sz="600" dirty="0"/>
                    </a:br>
                    <a:endParaRPr lang="en-US" sz="600" dirty="0"/>
                  </a:p>
                </c:rich>
              </c:tx>
              <c:spPr>
                <a:noFill/>
                <a:ln>
                  <a:noFill/>
                </a:ln>
                <a:effectLst/>
              </c:spPr>
              <c:txPr>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3-AB34-40D9-9993-5F3A614A5B4A}"/>
                </c:ext>
              </c:extLst>
            </c:dLbl>
            <c:dLbl>
              <c:idx val="2"/>
              <c:tx>
                <c:rich>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r>
                      <a:rPr lang="en-US" dirty="0"/>
                      <a:t>0.07</a:t>
                    </a:r>
                    <a:br>
                      <a:rPr lang="en-US" sz="600" dirty="0"/>
                    </a:br>
                    <a:endParaRPr lang="en-US" sz="600" dirty="0"/>
                  </a:p>
                </c:rich>
              </c:tx>
              <c:spPr>
                <a:noFill/>
                <a:ln>
                  <a:noFill/>
                </a:ln>
                <a:effectLst/>
              </c:spPr>
              <c:txPr>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5-AB34-40D9-9993-5F3A614A5B4A}"/>
                </c:ext>
              </c:extLst>
            </c:dLbl>
            <c:dLbl>
              <c:idx val="3"/>
              <c:tx>
                <c:rich>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r>
                      <a:rPr lang="en-US" dirty="0"/>
                      <a:t>0.15</a:t>
                    </a:r>
                    <a:endParaRPr lang="en-US" sz="600" dirty="0"/>
                  </a:p>
                  <a:p>
                    <a:pPr>
                      <a:defRPr lang="en-US" sz="1200">
                        <a:solidFill>
                          <a:srgbClr val="605854"/>
                        </a:solidFill>
                      </a:defRPr>
                    </a:pPr>
                    <a:endParaRPr lang="en-US" sz="600" dirty="0"/>
                  </a:p>
                </c:rich>
              </c:tx>
              <c:spPr>
                <a:noFill/>
                <a:ln>
                  <a:noFill/>
                </a:ln>
                <a:effectLst/>
              </c:spPr>
              <c:txPr>
                <a:bodyPr rot="0" spcFirstLastPara="1" vertOverflow="ellipsis" vert="horz" wrap="square" lIns="38100" tIns="19050" rIns="38100" bIns="19050" anchor="ctr" anchorCtr="1">
                  <a:noAutofit/>
                </a:bodyPr>
                <a:lstStyle/>
                <a:p>
                  <a:pPr>
                    <a:defRPr lang="en-US"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DataLabelsRange val="0"/>
                </c:ext>
                <c:ext xmlns:c16="http://schemas.microsoft.com/office/drawing/2014/chart" uri="{C3380CC4-5D6E-409C-BE32-E72D297353CC}">
                  <c16:uniqueId val="{00000007-AB34-40D9-9993-5F3A614A5B4A}"/>
                </c:ext>
              </c:extLst>
            </c:dLbl>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rgbClr val="605854"/>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errBars>
            <c:errBarType val="plus"/>
            <c:errValType val="cust"/>
            <c:noEndCap val="0"/>
            <c:plus>
              <c:numRef>
                <c:f>Sheet1!$D$2:$D$5</c:f>
                <c:numCache>
                  <c:formatCode>General</c:formatCode>
                  <c:ptCount val="4"/>
                  <c:pt idx="0">
                    <c:v>0.05</c:v>
                  </c:pt>
                  <c:pt idx="1">
                    <c:v>0.03</c:v>
                  </c:pt>
                  <c:pt idx="2">
                    <c:v>0.05</c:v>
                  </c:pt>
                  <c:pt idx="3">
                    <c:v>0.03</c:v>
                  </c:pt>
                </c:numCache>
              </c:numRef>
            </c:plus>
            <c:minus>
              <c:numLit>
                <c:formatCode>General</c:formatCode>
                <c:ptCount val="1"/>
                <c:pt idx="0">
                  <c:v>1</c:v>
                </c:pt>
              </c:numLit>
            </c:minus>
            <c:spPr>
              <a:solidFill>
                <a:schemeClr val="tx1"/>
              </a:solidFill>
              <a:ln w="6350" cap="flat" cmpd="sng" algn="ctr">
                <a:solidFill>
                  <a:schemeClr val="tx1"/>
                </a:solidFill>
                <a:prstDash val="solid"/>
                <a:round/>
              </a:ln>
              <a:effectLst/>
            </c:spPr>
          </c:errBars>
          <c:cat>
            <c:numRef>
              <c:f>Sheet1!$A$2:$A$5</c:f>
              <c:numCache>
                <c:formatCode>General</c:formatCode>
                <c:ptCount val="4"/>
              </c:numCache>
            </c:numRef>
          </c:cat>
          <c:val>
            <c:numRef>
              <c:f>Sheet1!$B$2:$B$5</c:f>
              <c:numCache>
                <c:formatCode>0.00</c:formatCode>
                <c:ptCount val="4"/>
                <c:pt idx="0">
                  <c:v>7.0000000000000007E-2</c:v>
                </c:pt>
                <c:pt idx="1">
                  <c:v>0.12</c:v>
                </c:pt>
                <c:pt idx="2">
                  <c:v>7.0000000000000007E-2</c:v>
                </c:pt>
                <c:pt idx="3">
                  <c:v>0.15</c:v>
                </c:pt>
              </c:numCache>
            </c:numRef>
          </c:val>
          <c:extLst>
            <c:ext xmlns:c16="http://schemas.microsoft.com/office/drawing/2014/chart" uri="{C3380CC4-5D6E-409C-BE32-E72D297353CC}">
              <c16:uniqueId val="{00000009-AB34-40D9-9993-5F3A614A5B4A}"/>
            </c:ext>
          </c:extLst>
        </c:ser>
        <c:dLbls>
          <c:dLblPos val="outEnd"/>
          <c:showLegendKey val="0"/>
          <c:showVal val="1"/>
          <c:showCatName val="0"/>
          <c:showSerName val="0"/>
          <c:showPercent val="0"/>
          <c:showBubbleSize val="0"/>
        </c:dLbls>
        <c:gapWidth val="40"/>
        <c:axId val="-617621216"/>
        <c:axId val="-617622848"/>
      </c:barChart>
      <c:catAx>
        <c:axId val="-617621216"/>
        <c:scaling>
          <c:orientation val="minMax"/>
        </c:scaling>
        <c:delete val="0"/>
        <c:axPos val="b"/>
        <c:numFmt formatCode="General" sourceLinked="1"/>
        <c:majorTickMark val="none"/>
        <c:minorTickMark val="none"/>
        <c:tickLblPos val="nextTo"/>
        <c:spPr>
          <a:noFill/>
          <a:ln w="12700" cap="sq" cmpd="sng" algn="ctr">
            <a:solidFill>
              <a:srgbClr val="988984">
                <a:lumMod val="60000"/>
                <a:lumOff val="40000"/>
              </a:srgbClr>
            </a:solidFill>
            <a:prstDash val="solid"/>
            <a:miter lim="800000"/>
          </a:ln>
          <a:effectLst/>
        </c:spPr>
        <c:txPr>
          <a:bodyPr rot="-60000000" spcFirstLastPara="1" vertOverflow="ellipsis" vert="horz" wrap="square" anchor="ctr" anchorCtr="1"/>
          <a:lstStyle/>
          <a:p>
            <a:pPr>
              <a:defRPr sz="1200" b="0" i="0" u="none" strike="noStrike" kern="1200" baseline="0">
                <a:solidFill>
                  <a:srgbClr val="605854"/>
                </a:solidFill>
                <a:latin typeface="+mn-lt"/>
                <a:ea typeface="+mn-ea"/>
                <a:cs typeface="+mn-cs"/>
              </a:defRPr>
            </a:pPr>
            <a:endParaRPr lang="cs-CZ"/>
          </a:p>
        </c:txPr>
        <c:crossAx val="-617622848"/>
        <c:crosses val="autoZero"/>
        <c:auto val="1"/>
        <c:lblAlgn val="ctr"/>
        <c:lblOffset val="100"/>
        <c:noMultiLvlLbl val="0"/>
      </c:catAx>
      <c:valAx>
        <c:axId val="-617622848"/>
        <c:scaling>
          <c:orientation val="minMax"/>
          <c:max val="0.60000000000000009"/>
          <c:min val="0"/>
        </c:scaling>
        <c:delete val="0"/>
        <c:axPos val="l"/>
        <c:majorGridlines>
          <c:spPr>
            <a:ln w="6350" cap="flat" cmpd="sng" algn="ctr">
              <a:solidFill>
                <a:schemeClr val="accent2">
                  <a:lumMod val="20000"/>
                  <a:lumOff val="80000"/>
                </a:schemeClr>
              </a:solidFill>
              <a:prstDash val="solid"/>
              <a:round/>
            </a:ln>
            <a:effectLst/>
          </c:spPr>
        </c:majorGridlines>
        <c:title>
          <c:tx>
            <c:rich>
              <a:bodyPr rot="-5400000" spcFirstLastPara="1" vertOverflow="ellipsis" vert="horz" wrap="square" anchor="ctr" anchorCtr="1"/>
              <a:lstStyle/>
              <a:p>
                <a:pPr>
                  <a:lnSpc>
                    <a:spcPct val="80000"/>
                  </a:lnSpc>
                  <a:defRPr sz="1200" b="0" i="0" u="none" strike="noStrike" kern="1200" baseline="0">
                    <a:solidFill>
                      <a:schemeClr val="accent1"/>
                    </a:solidFill>
                    <a:latin typeface="+mn-lt"/>
                    <a:ea typeface="+mn-ea"/>
                    <a:cs typeface="+mn-cs"/>
                  </a:defRPr>
                </a:pPr>
                <a:r>
                  <a:rPr lang="en-US" dirty="0"/>
                  <a:t>LS mean (± SE) change in pre-BD FEV</a:t>
                </a:r>
                <a:r>
                  <a:rPr lang="en-US" baseline="-25000" dirty="0"/>
                  <a:t>1</a:t>
                </a:r>
                <a:r>
                  <a:rPr lang="en-US" dirty="0"/>
                  <a:t> (L) from baseline</a:t>
                </a:r>
                <a:endParaRPr lang="it-IT" dirty="0"/>
              </a:p>
            </c:rich>
          </c:tx>
          <c:layout>
            <c:manualLayout>
              <c:xMode val="edge"/>
              <c:yMode val="edge"/>
              <c:x val="2.91938202247191E-2"/>
              <c:y val="0.12377591951112554"/>
            </c:manualLayout>
          </c:layout>
          <c:overlay val="0"/>
          <c:spPr>
            <a:noFill/>
            <a:ln>
              <a:noFill/>
            </a:ln>
            <a:effectLst/>
          </c:spPr>
          <c:txPr>
            <a:bodyPr rot="-5400000" spcFirstLastPara="1" vertOverflow="ellipsis" vert="horz" wrap="square" anchor="ctr" anchorCtr="1"/>
            <a:lstStyle/>
            <a:p>
              <a:pPr>
                <a:lnSpc>
                  <a:spcPct val="80000"/>
                </a:lnSpc>
                <a:defRPr sz="1200" b="0" i="0" u="none" strike="noStrike" kern="1200" baseline="0">
                  <a:solidFill>
                    <a:schemeClr val="accent1"/>
                  </a:solidFill>
                  <a:latin typeface="+mn-lt"/>
                  <a:ea typeface="+mn-ea"/>
                  <a:cs typeface="+mn-cs"/>
                </a:defRPr>
              </a:pPr>
              <a:endParaRPr lang="cs-CZ"/>
            </a:p>
          </c:txPr>
        </c:title>
        <c:numFmt formatCode="#,##0.0" sourceLinked="0"/>
        <c:majorTickMark val="none"/>
        <c:minorTickMark val="none"/>
        <c:tickLblPos val="nextTo"/>
        <c:spPr>
          <a:noFill/>
          <a:ln w="12700" cap="sq" cmpd="sng" algn="ctr">
            <a:solidFill>
              <a:schemeClr val="accent2">
                <a:lumMod val="60000"/>
                <a:lumOff val="40000"/>
              </a:schemeClr>
            </a:solidFill>
            <a:prstDash val="solid"/>
            <a:miter lim="800000"/>
          </a:ln>
          <a:effectLst/>
        </c:spPr>
        <c:txPr>
          <a:bodyPr rot="-60000000" spcFirstLastPara="1" vertOverflow="ellipsis" vert="horz" wrap="square" anchor="ctr" anchorCtr="1"/>
          <a:lstStyle/>
          <a:p>
            <a:pPr algn="ctr">
              <a:defRPr lang="en-GB" sz="1000" b="0" i="0" u="none" strike="noStrike" kern="1200" baseline="0">
                <a:solidFill>
                  <a:srgbClr val="605854"/>
                </a:solidFill>
                <a:latin typeface="+mn-lt"/>
                <a:ea typeface="+mn-ea"/>
                <a:cs typeface="+mn-cs"/>
              </a:defRPr>
            </a:pPr>
            <a:endParaRPr lang="cs-CZ"/>
          </a:p>
        </c:txPr>
        <c:crossAx val="-617621216"/>
        <c:crosses val="autoZero"/>
        <c:crossBetween val="between"/>
        <c:majorUnit val="0.1"/>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400">
          <a:solidFill>
            <a:schemeClr val="tx1"/>
          </a:solidFill>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82552-3F6C-4CCC-B38D-CBBCFDFAB9C6}" type="doc">
      <dgm:prSet loTypeId="urn:microsoft.com/office/officeart/2005/8/layout/arrow2" loCatId="process" qsTypeId="urn:microsoft.com/office/officeart/2005/8/quickstyle/simple1" qsCatId="simple" csTypeId="urn:microsoft.com/office/officeart/2005/8/colors/accent1_2" csCatId="accent1" phldr="1"/>
      <dgm:spPr/>
    </dgm:pt>
    <dgm:pt modelId="{8B55510B-B5A0-4ED2-B477-DB2ACD22CF63}">
      <dgm:prSet phldrT="[Text]"/>
      <dgm:spPr/>
      <dgm:t>
        <a:bodyPr/>
        <a:lstStyle/>
        <a:p>
          <a:r>
            <a:rPr lang="cs-CZ" dirty="0" err="1"/>
            <a:t>dupilumab</a:t>
          </a:r>
          <a:endParaRPr lang="cs-CZ" dirty="0"/>
        </a:p>
      </dgm:t>
    </dgm:pt>
    <dgm:pt modelId="{C128F3CB-D798-4586-B021-F4153F8EA561}" type="parTrans" cxnId="{ED3FABF6-DE32-46FA-AB57-DD3E1257FA97}">
      <dgm:prSet/>
      <dgm:spPr/>
      <dgm:t>
        <a:bodyPr/>
        <a:lstStyle/>
        <a:p>
          <a:endParaRPr lang="cs-CZ"/>
        </a:p>
      </dgm:t>
    </dgm:pt>
    <dgm:pt modelId="{7DEEA612-5930-4A13-B310-5726E4E1A4EC}" type="sibTrans" cxnId="{ED3FABF6-DE32-46FA-AB57-DD3E1257FA97}">
      <dgm:prSet/>
      <dgm:spPr/>
      <dgm:t>
        <a:bodyPr/>
        <a:lstStyle/>
        <a:p>
          <a:endParaRPr lang="cs-CZ"/>
        </a:p>
      </dgm:t>
    </dgm:pt>
    <dgm:pt modelId="{F07EFB99-0794-4015-B5FC-2F15DDDB424B}" type="pres">
      <dgm:prSet presAssocID="{BA882552-3F6C-4CCC-B38D-CBBCFDFAB9C6}" presName="arrowDiagram" presStyleCnt="0">
        <dgm:presLayoutVars>
          <dgm:chMax val="5"/>
          <dgm:dir/>
          <dgm:resizeHandles val="exact"/>
        </dgm:presLayoutVars>
      </dgm:prSet>
      <dgm:spPr/>
    </dgm:pt>
    <dgm:pt modelId="{764D4F93-FF4D-4D8A-8A57-15075364F8CC}" type="pres">
      <dgm:prSet presAssocID="{BA882552-3F6C-4CCC-B38D-CBBCFDFAB9C6}" presName="arrow" presStyleLbl="bgShp" presStyleIdx="0" presStyleCnt="1" custScaleX="120899" custLinFactNeighborX="0" custLinFactNeighborY="7117"/>
      <dgm:spPr>
        <a:solidFill>
          <a:schemeClr val="accent5">
            <a:lumMod val="60000"/>
            <a:lumOff val="40000"/>
          </a:schemeClr>
        </a:solidFill>
        <a:effectLst>
          <a:glow rad="228600">
            <a:schemeClr val="accent5">
              <a:satMod val="175000"/>
              <a:alpha val="40000"/>
            </a:schemeClr>
          </a:glow>
        </a:effectLst>
      </dgm:spPr>
    </dgm:pt>
    <dgm:pt modelId="{6B9B6534-B8E9-4B96-A778-FEB39C4DF708}" type="pres">
      <dgm:prSet presAssocID="{BA882552-3F6C-4CCC-B38D-CBBCFDFAB9C6}" presName="arrowDiagram1" presStyleCnt="0">
        <dgm:presLayoutVars>
          <dgm:bulletEnabled val="1"/>
        </dgm:presLayoutVars>
      </dgm:prSet>
      <dgm:spPr/>
    </dgm:pt>
    <dgm:pt modelId="{824667F2-E5F4-4514-A8BE-072BC71253A7}" type="pres">
      <dgm:prSet presAssocID="{8B55510B-B5A0-4ED2-B477-DB2ACD22CF63}" presName="bullet1" presStyleLbl="node1" presStyleIdx="0" presStyleCnt="1" custLinFactNeighborX="-5161" custLinFactNeighborY="24896"/>
      <dgm:spPr/>
    </dgm:pt>
    <dgm:pt modelId="{9780AA5A-0B9A-4DAE-AC11-E71A322084BD}" type="pres">
      <dgm:prSet presAssocID="{8B55510B-B5A0-4ED2-B477-DB2ACD22CF63}" presName="textBox1" presStyleLbl="revTx" presStyleIdx="0" presStyleCnt="1" custAng="20747278" custScaleY="24378" custLinFactNeighborX="-1396" custLinFactNeighborY="-34996">
        <dgm:presLayoutVars>
          <dgm:bulletEnabled val="1"/>
        </dgm:presLayoutVars>
      </dgm:prSet>
      <dgm:spPr/>
    </dgm:pt>
  </dgm:ptLst>
  <dgm:cxnLst>
    <dgm:cxn modelId="{BE7E5629-9EC1-49F2-8BC3-8A828EF7FFE6}" type="presOf" srcId="{8B55510B-B5A0-4ED2-B477-DB2ACD22CF63}" destId="{9780AA5A-0B9A-4DAE-AC11-E71A322084BD}" srcOrd="0" destOrd="0" presId="urn:microsoft.com/office/officeart/2005/8/layout/arrow2"/>
    <dgm:cxn modelId="{4F674269-1216-4CAA-B2AA-0898E3FC1ACA}" type="presOf" srcId="{BA882552-3F6C-4CCC-B38D-CBBCFDFAB9C6}" destId="{F07EFB99-0794-4015-B5FC-2F15DDDB424B}" srcOrd="0" destOrd="0" presId="urn:microsoft.com/office/officeart/2005/8/layout/arrow2"/>
    <dgm:cxn modelId="{ED3FABF6-DE32-46FA-AB57-DD3E1257FA97}" srcId="{BA882552-3F6C-4CCC-B38D-CBBCFDFAB9C6}" destId="{8B55510B-B5A0-4ED2-B477-DB2ACD22CF63}" srcOrd="0" destOrd="0" parTransId="{C128F3CB-D798-4586-B021-F4153F8EA561}" sibTransId="{7DEEA612-5930-4A13-B310-5726E4E1A4EC}"/>
    <dgm:cxn modelId="{E3981003-BDB7-4398-98B5-6DB22DA2553A}" type="presParOf" srcId="{F07EFB99-0794-4015-B5FC-2F15DDDB424B}" destId="{764D4F93-FF4D-4D8A-8A57-15075364F8CC}" srcOrd="0" destOrd="0" presId="urn:microsoft.com/office/officeart/2005/8/layout/arrow2"/>
    <dgm:cxn modelId="{F528036D-49AD-43A6-AEBF-F0FC275C1493}" type="presParOf" srcId="{F07EFB99-0794-4015-B5FC-2F15DDDB424B}" destId="{6B9B6534-B8E9-4B96-A778-FEB39C4DF708}" srcOrd="1" destOrd="0" presId="urn:microsoft.com/office/officeart/2005/8/layout/arrow2"/>
    <dgm:cxn modelId="{46294DB0-060A-4644-97F7-51D4257AE8D4}" type="presParOf" srcId="{6B9B6534-B8E9-4B96-A778-FEB39C4DF708}" destId="{824667F2-E5F4-4514-A8BE-072BC71253A7}" srcOrd="0" destOrd="0" presId="urn:microsoft.com/office/officeart/2005/8/layout/arrow2"/>
    <dgm:cxn modelId="{B562A665-DBC2-4C71-A3CF-C70AA4447FAC}" type="presParOf" srcId="{6B9B6534-B8E9-4B96-A778-FEB39C4DF708}" destId="{9780AA5A-0B9A-4DAE-AC11-E71A322084BD}" srcOrd="1"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82552-3F6C-4CCC-B38D-CBBCFDFAB9C6}" type="doc">
      <dgm:prSet loTypeId="urn:microsoft.com/office/officeart/2005/8/layout/arrow2" loCatId="process" qsTypeId="urn:microsoft.com/office/officeart/2005/8/quickstyle/simple1" qsCatId="simple" csTypeId="urn:microsoft.com/office/officeart/2005/8/colors/accent1_2" csCatId="accent1" phldr="1"/>
      <dgm:spPr/>
    </dgm:pt>
    <dgm:pt modelId="{8B55510B-B5A0-4ED2-B477-DB2ACD22CF63}">
      <dgm:prSet phldrT="[Text]"/>
      <dgm:spPr/>
      <dgm:t>
        <a:bodyPr/>
        <a:lstStyle/>
        <a:p>
          <a:r>
            <a:rPr lang="cs-CZ" dirty="0" err="1"/>
            <a:t>dupilumab</a:t>
          </a:r>
          <a:endParaRPr lang="cs-CZ" dirty="0"/>
        </a:p>
      </dgm:t>
    </dgm:pt>
    <dgm:pt modelId="{C128F3CB-D798-4586-B021-F4153F8EA561}" type="parTrans" cxnId="{ED3FABF6-DE32-46FA-AB57-DD3E1257FA97}">
      <dgm:prSet/>
      <dgm:spPr/>
      <dgm:t>
        <a:bodyPr/>
        <a:lstStyle/>
        <a:p>
          <a:endParaRPr lang="cs-CZ"/>
        </a:p>
      </dgm:t>
    </dgm:pt>
    <dgm:pt modelId="{7DEEA612-5930-4A13-B310-5726E4E1A4EC}" type="sibTrans" cxnId="{ED3FABF6-DE32-46FA-AB57-DD3E1257FA97}">
      <dgm:prSet/>
      <dgm:spPr/>
      <dgm:t>
        <a:bodyPr/>
        <a:lstStyle/>
        <a:p>
          <a:endParaRPr lang="cs-CZ"/>
        </a:p>
      </dgm:t>
    </dgm:pt>
    <dgm:pt modelId="{F07EFB99-0794-4015-B5FC-2F15DDDB424B}" type="pres">
      <dgm:prSet presAssocID="{BA882552-3F6C-4CCC-B38D-CBBCFDFAB9C6}" presName="arrowDiagram" presStyleCnt="0">
        <dgm:presLayoutVars>
          <dgm:chMax val="5"/>
          <dgm:dir/>
          <dgm:resizeHandles val="exact"/>
        </dgm:presLayoutVars>
      </dgm:prSet>
      <dgm:spPr/>
    </dgm:pt>
    <dgm:pt modelId="{764D4F93-FF4D-4D8A-8A57-15075364F8CC}" type="pres">
      <dgm:prSet presAssocID="{BA882552-3F6C-4CCC-B38D-CBBCFDFAB9C6}" presName="arrow" presStyleLbl="bgShp" presStyleIdx="0" presStyleCnt="1" custScaleX="120899" custLinFactNeighborX="0" custLinFactNeighborY="7117"/>
      <dgm:spPr>
        <a:solidFill>
          <a:schemeClr val="accent5">
            <a:lumMod val="60000"/>
            <a:lumOff val="40000"/>
          </a:schemeClr>
        </a:solidFill>
        <a:effectLst>
          <a:glow rad="228600">
            <a:schemeClr val="accent5">
              <a:satMod val="175000"/>
              <a:alpha val="40000"/>
            </a:schemeClr>
          </a:glow>
        </a:effectLst>
      </dgm:spPr>
    </dgm:pt>
    <dgm:pt modelId="{6B9B6534-B8E9-4B96-A778-FEB39C4DF708}" type="pres">
      <dgm:prSet presAssocID="{BA882552-3F6C-4CCC-B38D-CBBCFDFAB9C6}" presName="arrowDiagram1" presStyleCnt="0">
        <dgm:presLayoutVars>
          <dgm:bulletEnabled val="1"/>
        </dgm:presLayoutVars>
      </dgm:prSet>
      <dgm:spPr/>
    </dgm:pt>
    <dgm:pt modelId="{824667F2-E5F4-4514-A8BE-072BC71253A7}" type="pres">
      <dgm:prSet presAssocID="{8B55510B-B5A0-4ED2-B477-DB2ACD22CF63}" presName="bullet1" presStyleLbl="node1" presStyleIdx="0" presStyleCnt="1" custLinFactNeighborX="-5161" custLinFactNeighborY="24896"/>
      <dgm:spPr/>
    </dgm:pt>
    <dgm:pt modelId="{9780AA5A-0B9A-4DAE-AC11-E71A322084BD}" type="pres">
      <dgm:prSet presAssocID="{8B55510B-B5A0-4ED2-B477-DB2ACD22CF63}" presName="textBox1" presStyleLbl="revTx" presStyleIdx="0" presStyleCnt="1" custAng="20747278" custScaleY="24378" custLinFactNeighborX="-1396" custLinFactNeighborY="-34996">
        <dgm:presLayoutVars>
          <dgm:bulletEnabled val="1"/>
        </dgm:presLayoutVars>
      </dgm:prSet>
      <dgm:spPr/>
    </dgm:pt>
  </dgm:ptLst>
  <dgm:cxnLst>
    <dgm:cxn modelId="{BE7E5629-9EC1-49F2-8BC3-8A828EF7FFE6}" type="presOf" srcId="{8B55510B-B5A0-4ED2-B477-DB2ACD22CF63}" destId="{9780AA5A-0B9A-4DAE-AC11-E71A322084BD}" srcOrd="0" destOrd="0" presId="urn:microsoft.com/office/officeart/2005/8/layout/arrow2"/>
    <dgm:cxn modelId="{4F674269-1216-4CAA-B2AA-0898E3FC1ACA}" type="presOf" srcId="{BA882552-3F6C-4CCC-B38D-CBBCFDFAB9C6}" destId="{F07EFB99-0794-4015-B5FC-2F15DDDB424B}" srcOrd="0" destOrd="0" presId="urn:microsoft.com/office/officeart/2005/8/layout/arrow2"/>
    <dgm:cxn modelId="{ED3FABF6-DE32-46FA-AB57-DD3E1257FA97}" srcId="{BA882552-3F6C-4CCC-B38D-CBBCFDFAB9C6}" destId="{8B55510B-B5A0-4ED2-B477-DB2ACD22CF63}" srcOrd="0" destOrd="0" parTransId="{C128F3CB-D798-4586-B021-F4153F8EA561}" sibTransId="{7DEEA612-5930-4A13-B310-5726E4E1A4EC}"/>
    <dgm:cxn modelId="{E3981003-BDB7-4398-98B5-6DB22DA2553A}" type="presParOf" srcId="{F07EFB99-0794-4015-B5FC-2F15DDDB424B}" destId="{764D4F93-FF4D-4D8A-8A57-15075364F8CC}" srcOrd="0" destOrd="0" presId="urn:microsoft.com/office/officeart/2005/8/layout/arrow2"/>
    <dgm:cxn modelId="{F528036D-49AD-43A6-AEBF-F0FC275C1493}" type="presParOf" srcId="{F07EFB99-0794-4015-B5FC-2F15DDDB424B}" destId="{6B9B6534-B8E9-4B96-A778-FEB39C4DF708}" srcOrd="1" destOrd="0" presId="urn:microsoft.com/office/officeart/2005/8/layout/arrow2"/>
    <dgm:cxn modelId="{46294DB0-060A-4644-97F7-51D4257AE8D4}" type="presParOf" srcId="{6B9B6534-B8E9-4B96-A778-FEB39C4DF708}" destId="{824667F2-E5F4-4514-A8BE-072BC71253A7}" srcOrd="0" destOrd="0" presId="urn:microsoft.com/office/officeart/2005/8/layout/arrow2"/>
    <dgm:cxn modelId="{B562A665-DBC2-4C71-A3CF-C70AA4447FAC}" type="presParOf" srcId="{6B9B6534-B8E9-4B96-A778-FEB39C4DF708}" destId="{9780AA5A-0B9A-4DAE-AC11-E71A322084BD}" srcOrd="1"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D4F93-FF4D-4D8A-8A57-15075364F8CC}">
      <dsp:nvSpPr>
        <dsp:cNvPr id="0" name=""/>
        <dsp:cNvSpPr/>
      </dsp:nvSpPr>
      <dsp:spPr>
        <a:xfrm>
          <a:off x="-1" y="0"/>
          <a:ext cx="10216273" cy="5281408"/>
        </a:xfrm>
        <a:prstGeom prst="swooshArrow">
          <a:avLst>
            <a:gd name="adj1" fmla="val 25000"/>
            <a:gd name="adj2" fmla="val 25000"/>
          </a:avLst>
        </a:prstGeom>
        <a:solidFill>
          <a:schemeClr val="accent5">
            <a:lumMod val="60000"/>
            <a:lumOff val="40000"/>
          </a:schemeClr>
        </a:solidFill>
        <a:ln>
          <a:noFill/>
        </a:ln>
        <a:effectLst>
          <a:glow rad="228600">
            <a:schemeClr val="accent5">
              <a:satMod val="175000"/>
              <a:alpha val="40000"/>
            </a:schemeClr>
          </a:glow>
        </a:effectLst>
      </dsp:spPr>
      <dsp:style>
        <a:lnRef idx="0">
          <a:scrgbClr r="0" g="0" b="0"/>
        </a:lnRef>
        <a:fillRef idx="1">
          <a:scrgbClr r="0" g="0" b="0"/>
        </a:fillRef>
        <a:effectRef idx="0">
          <a:scrgbClr r="0" g="0" b="0"/>
        </a:effectRef>
        <a:fontRef idx="minor"/>
      </dsp:style>
    </dsp:sp>
    <dsp:sp modelId="{824667F2-E5F4-4514-A8BE-072BC71253A7}">
      <dsp:nvSpPr>
        <dsp:cNvPr id="0" name=""/>
        <dsp:cNvSpPr/>
      </dsp:nvSpPr>
      <dsp:spPr>
        <a:xfrm>
          <a:off x="7298279" y="1226749"/>
          <a:ext cx="625318" cy="6253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0AA5A-0B9A-4DAE-AC11-E71A322084BD}">
      <dsp:nvSpPr>
        <dsp:cNvPr id="0" name=""/>
        <dsp:cNvSpPr/>
      </dsp:nvSpPr>
      <dsp:spPr>
        <a:xfrm rot="20747278">
          <a:off x="4215923" y="1493448"/>
          <a:ext cx="3380101" cy="95017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43" bIns="0" numCol="1" spcCol="1270" anchor="t" anchorCtr="0">
          <a:noAutofit/>
        </a:bodyPr>
        <a:lstStyle/>
        <a:p>
          <a:pPr marL="0" lvl="0" indent="0" algn="r" defTabSz="2355850">
            <a:lnSpc>
              <a:spcPct val="90000"/>
            </a:lnSpc>
            <a:spcBef>
              <a:spcPct val="0"/>
            </a:spcBef>
            <a:spcAft>
              <a:spcPct val="35000"/>
            </a:spcAft>
            <a:buNone/>
          </a:pPr>
          <a:r>
            <a:rPr lang="cs-CZ" sz="5300" kern="1200" dirty="0" err="1"/>
            <a:t>dupilumab</a:t>
          </a:r>
          <a:endParaRPr lang="cs-CZ" sz="5300" kern="1200" dirty="0"/>
        </a:p>
      </dsp:txBody>
      <dsp:txXfrm>
        <a:off x="4262307" y="1539832"/>
        <a:ext cx="3287333" cy="857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D4F93-FF4D-4D8A-8A57-15075364F8CC}">
      <dsp:nvSpPr>
        <dsp:cNvPr id="0" name=""/>
        <dsp:cNvSpPr/>
      </dsp:nvSpPr>
      <dsp:spPr>
        <a:xfrm>
          <a:off x="-1" y="0"/>
          <a:ext cx="10216273" cy="5281408"/>
        </a:xfrm>
        <a:prstGeom prst="swooshArrow">
          <a:avLst>
            <a:gd name="adj1" fmla="val 25000"/>
            <a:gd name="adj2" fmla="val 25000"/>
          </a:avLst>
        </a:prstGeom>
        <a:solidFill>
          <a:schemeClr val="accent5">
            <a:lumMod val="60000"/>
            <a:lumOff val="40000"/>
          </a:schemeClr>
        </a:solidFill>
        <a:ln>
          <a:noFill/>
        </a:ln>
        <a:effectLst>
          <a:glow rad="228600">
            <a:schemeClr val="accent5">
              <a:satMod val="175000"/>
              <a:alpha val="40000"/>
            </a:schemeClr>
          </a:glow>
        </a:effectLst>
      </dsp:spPr>
      <dsp:style>
        <a:lnRef idx="0">
          <a:scrgbClr r="0" g="0" b="0"/>
        </a:lnRef>
        <a:fillRef idx="1">
          <a:scrgbClr r="0" g="0" b="0"/>
        </a:fillRef>
        <a:effectRef idx="0">
          <a:scrgbClr r="0" g="0" b="0"/>
        </a:effectRef>
        <a:fontRef idx="minor"/>
      </dsp:style>
    </dsp:sp>
    <dsp:sp modelId="{824667F2-E5F4-4514-A8BE-072BC71253A7}">
      <dsp:nvSpPr>
        <dsp:cNvPr id="0" name=""/>
        <dsp:cNvSpPr/>
      </dsp:nvSpPr>
      <dsp:spPr>
        <a:xfrm>
          <a:off x="7298279" y="1226749"/>
          <a:ext cx="625318" cy="6253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0AA5A-0B9A-4DAE-AC11-E71A322084BD}">
      <dsp:nvSpPr>
        <dsp:cNvPr id="0" name=""/>
        <dsp:cNvSpPr/>
      </dsp:nvSpPr>
      <dsp:spPr>
        <a:xfrm rot="20747278">
          <a:off x="4215923" y="1493448"/>
          <a:ext cx="3380101" cy="95017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1343" bIns="0" numCol="1" spcCol="1270" anchor="t" anchorCtr="0">
          <a:noAutofit/>
        </a:bodyPr>
        <a:lstStyle/>
        <a:p>
          <a:pPr marL="0" lvl="0" indent="0" algn="r" defTabSz="2355850">
            <a:lnSpc>
              <a:spcPct val="90000"/>
            </a:lnSpc>
            <a:spcBef>
              <a:spcPct val="0"/>
            </a:spcBef>
            <a:spcAft>
              <a:spcPct val="35000"/>
            </a:spcAft>
            <a:buNone/>
          </a:pPr>
          <a:r>
            <a:rPr lang="cs-CZ" sz="5300" kern="1200" dirty="0" err="1"/>
            <a:t>dupilumab</a:t>
          </a:r>
          <a:endParaRPr lang="cs-CZ" sz="5300" kern="1200" dirty="0"/>
        </a:p>
      </dsp:txBody>
      <dsp:txXfrm>
        <a:off x="4262307" y="1539832"/>
        <a:ext cx="3287333" cy="8574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E7CD3-DDD6-46D3-8F33-1FA10EDD990D}" type="datetimeFigureOut">
              <a:rPr lang="cs-CZ" smtClean="0"/>
              <a:t>12.06.2024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F0621-B550-4A9F-A673-C5A4B060A3D5}" type="slidenum">
              <a:rPr lang="cs-CZ" smtClean="0"/>
              <a:t>‹#›</a:t>
            </a:fld>
            <a:endParaRPr lang="cs-CZ"/>
          </a:p>
        </p:txBody>
      </p:sp>
    </p:spTree>
    <p:extLst>
      <p:ext uri="{BB962C8B-B14F-4D97-AF65-F5344CB8AC3E}">
        <p14:creationId xmlns:p14="http://schemas.microsoft.com/office/powerpoint/2010/main" val="205997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1D0F324-BDA5-41B3-BFD4-F000D51E5BA2}"/>
              </a:ext>
            </a:extLst>
          </p:cNvPr>
          <p:cNvSpPr>
            <a:spLocks noGrp="1" noRot="1" noChangeAspect="1"/>
          </p:cNvSpPr>
          <p:nvPr>
            <p:ph type="sldImg"/>
          </p:nvPr>
        </p:nvSpPr>
        <p:spPr>
          <a:xfrm>
            <a:off x="438150" y="985838"/>
            <a:ext cx="6011863" cy="3381375"/>
          </a:xfrm>
        </p:spPr>
      </p:sp>
      <p:sp>
        <p:nvSpPr>
          <p:cNvPr id="5" name="Notes Placeholder 4">
            <a:extLst>
              <a:ext uri="{FF2B5EF4-FFF2-40B4-BE49-F238E27FC236}">
                <a16:creationId xmlns:a16="http://schemas.microsoft.com/office/drawing/2014/main" id="{8EFB789A-2E4A-410E-8C95-811BED24152F}"/>
              </a:ext>
            </a:extLst>
          </p:cNvPr>
          <p:cNvSpPr>
            <a:spLocks noGrp="1"/>
          </p:cNvSpPr>
          <p:nvPr>
            <p:ph type="body" idx="1"/>
          </p:nvPr>
        </p:nvSpPr>
        <p:spPr>
          <a:xfrm>
            <a:off x="688817" y="4456438"/>
            <a:ext cx="5510530" cy="5209438"/>
          </a:xfrm>
        </p:spPr>
        <p:txBody>
          <a:bodyPr/>
          <a:lstStyle/>
          <a:p>
            <a:pPr>
              <a:spcBef>
                <a:spcPts val="634"/>
              </a:spcBef>
            </a:pPr>
            <a:r>
              <a:rPr lang="en-US" dirty="0">
                <a:cs typeface="Arial" panose="020B0604020202020204" pitchFamily="34" charset="0"/>
              </a:rPr>
              <a:t>IL-4, IL-13, and IL-5 are key drivers of Type 2 inflammation, IL-4 and IL-13 are central to the inflammation that occurs in patients with Type 2 asthma. </a:t>
            </a:r>
          </a:p>
          <a:p>
            <a:pPr marL="196462" indent="-196462">
              <a:spcBef>
                <a:spcPts val="634"/>
              </a:spcBef>
              <a:buFont typeface="Arial" panose="020B0604020202020204" pitchFamily="34" charset="0"/>
              <a:buChar char="•"/>
            </a:pPr>
            <a:r>
              <a:rPr lang="en-US" dirty="0">
                <a:ea typeface="Trebuchet MS" charset="0"/>
                <a:cs typeface="Arial" panose="020B0604020202020204" pitchFamily="34" charset="0"/>
              </a:rPr>
              <a:t>Exposure to allergens, pollutants, viruses, or smoking activates the airway epithelium, results in the internalization of allergens and the secretion of IL-25, IL-33, and TSLP.</a:t>
            </a:r>
            <a:r>
              <a:rPr lang="en-US" baseline="30000" dirty="0">
                <a:ea typeface="Trebuchet MS" charset="0"/>
                <a:cs typeface="Arial" panose="020B0604020202020204" pitchFamily="34" charset="0"/>
              </a:rPr>
              <a:t>1,2</a:t>
            </a:r>
          </a:p>
          <a:p>
            <a:pPr marL="199665" indent="-199665">
              <a:spcBef>
                <a:spcPts val="634"/>
              </a:spcBef>
              <a:buFont typeface="Arial" charset="0"/>
              <a:buChar char="•"/>
            </a:pPr>
            <a:r>
              <a:rPr lang="en-US" dirty="0">
                <a:cs typeface="Arial" panose="020B0604020202020204" pitchFamily="34" charset="0"/>
              </a:rPr>
              <a:t>Antigen presentation to T</a:t>
            </a:r>
            <a:r>
              <a:rPr lang="en-US" baseline="-25000" dirty="0">
                <a:cs typeface="Arial" panose="020B0604020202020204" pitchFamily="34" charset="0"/>
              </a:rPr>
              <a:t>H</a:t>
            </a:r>
            <a:r>
              <a:rPr lang="en-US" dirty="0">
                <a:cs typeface="Arial" panose="020B0604020202020204" pitchFamily="34" charset="0"/>
              </a:rPr>
              <a:t>0 cells by dendritic cells stimulates T</a:t>
            </a:r>
            <a:r>
              <a:rPr lang="en-US" baseline="-25000" dirty="0">
                <a:cs typeface="Arial" panose="020B0604020202020204" pitchFamily="34" charset="0"/>
              </a:rPr>
              <a:t>H</a:t>
            </a:r>
            <a:r>
              <a:rPr lang="en-US" dirty="0">
                <a:cs typeface="Arial" panose="020B0604020202020204" pitchFamily="34" charset="0"/>
              </a:rPr>
              <a:t>2 cell differentiation.</a:t>
            </a:r>
            <a:r>
              <a:rPr lang="en-US" baseline="30000" dirty="0">
                <a:ea typeface="Trebuchet MS" charset="0"/>
                <a:cs typeface="Arial" panose="020B0604020202020204" pitchFamily="34" charset="0"/>
              </a:rPr>
              <a:t>1</a:t>
            </a:r>
            <a:r>
              <a:rPr lang="en-US" dirty="0">
                <a:cs typeface="Arial" panose="020B0604020202020204" pitchFamily="34" charset="0"/>
              </a:rPr>
              <a:t> </a:t>
            </a:r>
          </a:p>
          <a:p>
            <a:pPr marL="199665" indent="-199665">
              <a:spcBef>
                <a:spcPts val="634"/>
              </a:spcBef>
              <a:buFont typeface="Arial" charset="0"/>
              <a:buChar char="•"/>
            </a:pP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 cells secrete IL-4, IL-13, and IL-5, key drivers of Type 2 inflammation.</a:t>
            </a:r>
            <a:r>
              <a:rPr lang="en-US" baseline="30000" dirty="0">
                <a:ea typeface="Trebuchet MS" charset="0"/>
                <a:cs typeface="Arial" panose="020B0604020202020204" pitchFamily="34" charset="0"/>
              </a:rPr>
              <a:t>1</a:t>
            </a:r>
            <a:endParaRPr lang="en-US" dirty="0">
              <a:cs typeface="Arial" panose="020B0604020202020204" pitchFamily="34" charset="0"/>
            </a:endParaRPr>
          </a:p>
          <a:p>
            <a:pPr marL="199665" indent="-199665">
              <a:spcBef>
                <a:spcPts val="634"/>
              </a:spcBef>
              <a:buFont typeface="Arial" charset="0"/>
              <a:buChar char="•"/>
            </a:pPr>
            <a:r>
              <a:rPr lang="en-US" dirty="0">
                <a:ea typeface="Trebuchet MS" charset="0"/>
                <a:cs typeface="Arial" panose="020B0604020202020204" pitchFamily="34" charset="0"/>
              </a:rPr>
              <a:t>IL-4 secreted by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 </a:t>
            </a:r>
            <a:r>
              <a:rPr lang="en-US" dirty="0">
                <a:ea typeface="Trebuchet MS" charset="0"/>
                <a:cs typeface="Arial" panose="020B0604020202020204" pitchFamily="34" charset="0"/>
              </a:rPr>
              <a:t>cells promotes further differentiation of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0</a:t>
            </a:r>
            <a:r>
              <a:rPr lang="en-US" dirty="0">
                <a:ea typeface="Trebuchet MS" charset="0"/>
                <a:cs typeface="Arial" panose="020B0604020202020204" pitchFamily="34" charset="0"/>
              </a:rPr>
              <a:t> cells into </a:t>
            </a:r>
            <a:r>
              <a:rPr lang="en-US" dirty="0">
                <a:cs typeface="Arial" panose="020B0604020202020204" pitchFamily="34" charset="0"/>
              </a:rPr>
              <a:t>T</a:t>
            </a:r>
            <a:r>
              <a:rPr lang="en-US" baseline="-25000" dirty="0">
                <a:cs typeface="Arial" panose="020B0604020202020204" pitchFamily="34" charset="0"/>
              </a:rPr>
              <a:t>H</a:t>
            </a:r>
            <a:r>
              <a:rPr lang="en-US" dirty="0">
                <a:cs typeface="Arial" panose="020B0604020202020204" pitchFamily="34" charset="0"/>
              </a:rPr>
              <a:t>2.</a:t>
            </a:r>
            <a:r>
              <a:rPr lang="en-US" baseline="30000" dirty="0">
                <a:ea typeface="Trebuchet MS" charset="0"/>
                <a:cs typeface="Arial" panose="020B0604020202020204" pitchFamily="34" charset="0"/>
              </a:rPr>
              <a:t>1</a:t>
            </a:r>
            <a:endParaRPr lang="en-US" u="sng" dirty="0">
              <a:cs typeface="Arial" panose="020B0604020202020204" pitchFamily="34" charset="0"/>
            </a:endParaRPr>
          </a:p>
          <a:p>
            <a:pPr marL="199665" indent="-199665">
              <a:spcBef>
                <a:spcPts val="634"/>
              </a:spcBef>
              <a:buFont typeface="Arial" charset="0"/>
              <a:buChar char="•"/>
            </a:pPr>
            <a:r>
              <a:rPr lang="en-US" dirty="0">
                <a:cs typeface="Arial" panose="020B0604020202020204" pitchFamily="34" charset="0"/>
              </a:rPr>
              <a:t>TSLP, IL-25, and IL-33 secretion from epithelial cells activates ILC2 cells to produce IL-4, IL-13, and </a:t>
            </a:r>
            <a:br>
              <a:rPr lang="en-US" dirty="0">
                <a:cs typeface="Arial" panose="020B0604020202020204" pitchFamily="34" charset="0"/>
              </a:rPr>
            </a:br>
            <a:r>
              <a:rPr lang="en-US" dirty="0">
                <a:cs typeface="Arial" panose="020B0604020202020204" pitchFamily="34" charset="0"/>
              </a:rPr>
              <a:t>IL-5, leading to nonallergic eosinophilic Type 2 inflammation.</a:t>
            </a:r>
            <a:r>
              <a:rPr lang="en-US" baseline="30000" dirty="0">
                <a:cs typeface="Arial" panose="020B0604020202020204" pitchFamily="34" charset="0"/>
              </a:rPr>
              <a:t>2,3</a:t>
            </a:r>
            <a:endParaRPr lang="en-US" baseline="30000" dirty="0">
              <a:ea typeface="Trebuchet MS" charset="0"/>
              <a:cs typeface="Arial" panose="020B0604020202020204" pitchFamily="34" charset="0"/>
            </a:endParaRPr>
          </a:p>
          <a:p>
            <a:pPr marL="199665" lvl="1" indent="-199665">
              <a:spcBef>
                <a:spcPts val="634"/>
              </a:spcBef>
              <a:buFont typeface="Arial" panose="020B0604020202020204" pitchFamily="34" charset="0"/>
              <a:buChar char="•"/>
            </a:pPr>
            <a:r>
              <a:rPr lang="en-US" dirty="0">
                <a:cs typeface="Arial" panose="020B0604020202020204" pitchFamily="34" charset="0"/>
              </a:rPr>
              <a:t>IL-4 and IL-13 interact with B cells to induce antibody class switching to </a:t>
            </a:r>
            <a:r>
              <a:rPr lang="en-US" dirty="0" err="1">
                <a:cs typeface="Arial" panose="020B0604020202020204" pitchFamily="34" charset="0"/>
              </a:rPr>
              <a:t>IgE</a:t>
            </a:r>
            <a:r>
              <a:rPr lang="en-US" dirty="0">
                <a:cs typeface="Arial" panose="020B0604020202020204" pitchFamily="34" charset="0"/>
              </a:rPr>
              <a:t>. </a:t>
            </a:r>
            <a:r>
              <a:rPr lang="en-US" dirty="0" err="1">
                <a:cs typeface="Arial" panose="020B0604020202020204" pitchFamily="34" charset="0"/>
              </a:rPr>
              <a:t>IgE</a:t>
            </a:r>
            <a:r>
              <a:rPr lang="en-US" dirty="0">
                <a:cs typeface="Arial" panose="020B0604020202020204" pitchFamily="34" charset="0"/>
              </a:rPr>
              <a:t> production results in the binding of </a:t>
            </a:r>
            <a:r>
              <a:rPr lang="en-US" dirty="0" err="1">
                <a:cs typeface="Arial" panose="020B0604020202020204" pitchFamily="34" charset="0"/>
              </a:rPr>
              <a:t>IgE</a:t>
            </a:r>
            <a:r>
              <a:rPr lang="en-US" dirty="0">
                <a:cs typeface="Arial" panose="020B0604020202020204" pitchFamily="34" charset="0"/>
              </a:rPr>
              <a:t> to the high-affinity </a:t>
            </a:r>
            <a:r>
              <a:rPr lang="en-US" dirty="0" err="1">
                <a:cs typeface="Arial" panose="020B0604020202020204" pitchFamily="34" charset="0"/>
              </a:rPr>
              <a:t>IgE</a:t>
            </a:r>
            <a:r>
              <a:rPr lang="en-US" dirty="0">
                <a:cs typeface="Arial" panose="020B0604020202020204" pitchFamily="34" charset="0"/>
              </a:rPr>
              <a:t> receptor (</a:t>
            </a:r>
            <a:r>
              <a:rPr lang="en-US" dirty="0" err="1">
                <a:cs typeface="Arial" panose="020B0604020202020204" pitchFamily="34" charset="0"/>
              </a:rPr>
              <a:t>FcƐRI</a:t>
            </a:r>
            <a:r>
              <a:rPr lang="en-US" dirty="0">
                <a:cs typeface="Arial" panose="020B0604020202020204" pitchFamily="34" charset="0"/>
              </a:rPr>
              <a:t>) found on basophils and mast cells, and the crosslinking of </a:t>
            </a:r>
            <a:r>
              <a:rPr lang="en-US" dirty="0" err="1">
                <a:cs typeface="Arial" panose="020B0604020202020204" pitchFamily="34" charset="0"/>
              </a:rPr>
              <a:t>IgE</a:t>
            </a:r>
            <a:r>
              <a:rPr lang="en-US" dirty="0">
                <a:cs typeface="Arial" panose="020B0604020202020204" pitchFamily="34" charset="0"/>
              </a:rPr>
              <a:t> on these cells leads to cellular activation and the degranulation of several inflammatory cytokines, thus amplifying the Type 2 response.</a:t>
            </a:r>
            <a:r>
              <a:rPr lang="en-US" baseline="30000" dirty="0">
                <a:cs typeface="Arial" panose="020B0604020202020204" pitchFamily="34" charset="0"/>
              </a:rPr>
              <a:t>1</a:t>
            </a:r>
          </a:p>
          <a:p>
            <a:pPr marL="199665" lvl="1" indent="-199665">
              <a:spcBef>
                <a:spcPts val="634"/>
              </a:spcBef>
              <a:buFont typeface="Arial" panose="020B0604020202020204" pitchFamily="34" charset="0"/>
              <a:buChar char="•"/>
            </a:pPr>
            <a:r>
              <a:rPr lang="en-US" dirty="0">
                <a:cs typeface="Arial" panose="020B0604020202020204" pitchFamily="34" charset="0"/>
              </a:rPr>
              <a:t>Inflammatory mediators released from the recruited inflammatory cells cause chronic inflammation that leads to structural changes in the airway such as fibrosis, goblet cell hyperplasia and mucus overproduction, airway obstruction and hyperresponsiveness, and smooth muscle hypertrophy.</a:t>
            </a:r>
            <a:r>
              <a:rPr lang="en-US" baseline="30000" dirty="0">
                <a:cs typeface="Arial" panose="020B0604020202020204" pitchFamily="34" charset="0"/>
              </a:rPr>
              <a:t>4</a:t>
            </a:r>
          </a:p>
          <a:p>
            <a:pPr marL="199665" lvl="1" indent="-199665">
              <a:spcBef>
                <a:spcPts val="634"/>
              </a:spcBef>
              <a:buFont typeface="Arial" panose="020B0604020202020204" pitchFamily="34" charset="0"/>
              <a:buChar char="•"/>
            </a:pPr>
            <a:r>
              <a:rPr lang="en-US" dirty="0">
                <a:cs typeface="Arial" panose="020B0604020202020204" pitchFamily="34" charset="0"/>
              </a:rPr>
              <a:t>The secreted IL-4 and IL-13, as well as IL-5, promote eosinophil maturation and survival, which increase the inflammatory response, further affecting airway wall remodeling.</a:t>
            </a:r>
            <a:r>
              <a:rPr lang="en-US" baseline="30000" dirty="0">
                <a:cs typeface="Arial" panose="020B0604020202020204" pitchFamily="34" charset="0"/>
              </a:rPr>
              <a:t>4,5</a:t>
            </a:r>
            <a:br>
              <a:rPr lang="en-US" dirty="0">
                <a:cs typeface="Arial" panose="020B0604020202020204" pitchFamily="34" charset="0"/>
              </a:rPr>
            </a:br>
            <a:endParaRPr lang="en-US" dirty="0">
              <a:cs typeface="Arial" panose="020B0604020202020204" pitchFamily="34" charset="0"/>
            </a:endParaRPr>
          </a:p>
          <a:p>
            <a:r>
              <a:rPr lang="en-US" b="1" dirty="0">
                <a:cs typeface="Arial" panose="020B0604020202020204" pitchFamily="34" charset="0"/>
              </a:rPr>
              <a:t>References:</a:t>
            </a:r>
          </a:p>
          <a:p>
            <a:pPr marL="266219" indent="-266219">
              <a:buFontTx/>
              <a:buAutoNum type="arabicPeriod"/>
              <a:defRPr/>
            </a:pPr>
            <a:r>
              <a:rPr lang="en-US" altLang="en-US" dirty="0">
                <a:ea typeface="Trebuchet MS" charset="0"/>
                <a:cs typeface="Arial" panose="020B0604020202020204" pitchFamily="34" charset="0"/>
              </a:rPr>
              <a:t>Gandhi NA, et al.. Nat Rev Drug </a:t>
            </a:r>
            <a:r>
              <a:rPr lang="en-US" altLang="en-US" dirty="0" err="1">
                <a:ea typeface="Trebuchet MS" charset="0"/>
                <a:cs typeface="Arial" panose="020B0604020202020204" pitchFamily="34" charset="0"/>
              </a:rPr>
              <a:t>Discov</a:t>
            </a:r>
            <a:r>
              <a:rPr lang="en-US" altLang="en-US" dirty="0">
                <a:ea typeface="Trebuchet MS" charset="0"/>
                <a:cs typeface="Arial" panose="020B0604020202020204" pitchFamily="34" charset="0"/>
              </a:rPr>
              <a:t>. 2016;15(1):35-50. </a:t>
            </a:r>
          </a:p>
          <a:p>
            <a:pPr marL="266219" indent="-266219">
              <a:buFontTx/>
              <a:buAutoNum type="arabicPeriod"/>
              <a:defRPr/>
            </a:pPr>
            <a:r>
              <a:rPr lang="en-US" altLang="en-US" dirty="0">
                <a:ea typeface="Trebuchet MS" charset="0"/>
                <a:cs typeface="Arial" panose="020B0604020202020204" pitchFamily="34" charset="0"/>
              </a:rPr>
              <a:t>Fahy JV. Nat Rev Immunol. 2015;15(1):57-65.</a:t>
            </a:r>
          </a:p>
          <a:p>
            <a:pPr marL="266219" indent="-266219">
              <a:buFontTx/>
              <a:buAutoNum type="arabicPeriod"/>
              <a:defRPr/>
            </a:pPr>
            <a:r>
              <a:rPr lang="en-US" dirty="0">
                <a:cs typeface="Arial" panose="020B0604020202020204" pitchFamily="34" charset="0"/>
              </a:rPr>
              <a:t>Drake LY, et al. Allergy. 2014;69(10):1300-1307.</a:t>
            </a:r>
          </a:p>
          <a:p>
            <a:pPr marL="266219" indent="-266219">
              <a:buFontTx/>
              <a:buAutoNum type="arabicPeriod"/>
              <a:defRPr/>
            </a:pPr>
            <a:r>
              <a:rPr lang="sv-SE" dirty="0">
                <a:ea typeface="Trebuchet MS" charset="0"/>
                <a:cs typeface="Arial" panose="020B0604020202020204" pitchFamily="34" charset="0"/>
              </a:rPr>
              <a:t>Robinson D, et al. Clin Exp Allergy. 2017;47(2):161-175.</a:t>
            </a:r>
          </a:p>
          <a:p>
            <a:pPr marL="266219" indent="-266219">
              <a:buFontTx/>
              <a:buAutoNum type="arabicPeriod"/>
              <a:defRPr/>
            </a:pPr>
            <a:r>
              <a:rPr lang="sv-SE" dirty="0">
                <a:cs typeface="Arial" panose="020B0604020202020204" pitchFamily="34" charset="0"/>
              </a:rPr>
              <a:t>Menzies-Gow AN, et al. Clin Exp Allergy. 2007;37(7):1023-1032.</a:t>
            </a:r>
            <a:endParaRPr lang="en-US" dirty="0"/>
          </a:p>
          <a:p>
            <a:endParaRPr lang="en-US" dirty="0"/>
          </a:p>
        </p:txBody>
      </p:sp>
      <p:sp>
        <p:nvSpPr>
          <p:cNvPr id="10" name="Slide Number Placeholder 9">
            <a:extLst>
              <a:ext uri="{FF2B5EF4-FFF2-40B4-BE49-F238E27FC236}">
                <a16:creationId xmlns:a16="http://schemas.microsoft.com/office/drawing/2014/main" id="{F579CA1B-1CF1-458C-8EF6-6E0BC61545EE}"/>
              </a:ext>
            </a:extLst>
          </p:cNvPr>
          <p:cNvSpPr>
            <a:spLocks noGrp="1"/>
          </p:cNvSpPr>
          <p:nvPr>
            <p:ph type="sldNum" sz="quarter" idx="10"/>
          </p:nvPr>
        </p:nvSpPr>
        <p:spPr/>
        <p:txBody>
          <a:bodyPr/>
          <a:lstStyle/>
          <a:p>
            <a:fld id="{1A2A385B-B3A7-44A1-B040-743E307CF7CA}" type="slidenum">
              <a:rPr lang="en-GB" smtClean="0"/>
              <a:t>10</a:t>
            </a:fld>
            <a:endParaRPr lang="en-GB"/>
          </a:p>
        </p:txBody>
      </p:sp>
    </p:spTree>
    <p:extLst>
      <p:ext uri="{BB962C8B-B14F-4D97-AF65-F5344CB8AC3E}">
        <p14:creationId xmlns:p14="http://schemas.microsoft.com/office/powerpoint/2010/main" val="282585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r>
              <a:rPr lang="en-US" dirty="0"/>
              <a:t>In summary:</a:t>
            </a:r>
          </a:p>
          <a:p>
            <a:pPr marL="181154" indent="-181154">
              <a:spcBef>
                <a:spcPts val="634"/>
              </a:spcBef>
              <a:buFont typeface="Arial" panose="020B0604020202020204" pitchFamily="34" charset="0"/>
              <a:buChar char="•"/>
            </a:pPr>
            <a:r>
              <a:rPr lang="en-US" dirty="0"/>
              <a:t>Type 2 asthma is prevalent and driven by the Type 2 inflammatory cytokines IL-4, IL-13, and IL-5</a:t>
            </a:r>
            <a:r>
              <a:rPr lang="en-US" baseline="30000" dirty="0"/>
              <a:t>1-3</a:t>
            </a:r>
          </a:p>
          <a:p>
            <a:pPr marL="181154" indent="-181154">
              <a:spcBef>
                <a:spcPts val="634"/>
              </a:spcBef>
              <a:buFont typeface="Arial" panose="020B0604020202020204" pitchFamily="34" charset="0"/>
              <a:buChar char="•"/>
            </a:pPr>
            <a:r>
              <a:rPr lang="en-US" dirty="0"/>
              <a:t>Blocking IL-4R</a:t>
            </a:r>
            <a:r>
              <a:rPr lang="el-GR" dirty="0"/>
              <a:t>α</a:t>
            </a:r>
            <a:r>
              <a:rPr lang="en-US" dirty="0"/>
              <a:t> by dupilumab inhibits IL-4 and IL-13 signaling, which has the potential to provide beneficial effects in asthma patients by</a:t>
            </a:r>
            <a:r>
              <a:rPr lang="en-US" baseline="30000" dirty="0"/>
              <a:t>4</a:t>
            </a:r>
            <a:r>
              <a:rPr lang="en-US" dirty="0"/>
              <a:t>: </a:t>
            </a:r>
          </a:p>
          <a:p>
            <a:pPr marL="664232" lvl="1" indent="-181154">
              <a:spcBef>
                <a:spcPts val="634"/>
              </a:spcBef>
              <a:buFont typeface="Arial" panose="020B0604020202020204" pitchFamily="34" charset="0"/>
              <a:buChar char="•"/>
            </a:pPr>
            <a:r>
              <a:rPr lang="en-US" dirty="0"/>
              <a:t>Blocking T-cell activation of APCs (human B cells and </a:t>
            </a:r>
            <a:r>
              <a:rPr lang="en-US" dirty="0" err="1"/>
              <a:t>moDCs</a:t>
            </a:r>
            <a:r>
              <a:rPr lang="en-US" dirty="0"/>
              <a:t>)</a:t>
            </a:r>
          </a:p>
          <a:p>
            <a:pPr marL="664232" lvl="1" indent="-181154">
              <a:spcBef>
                <a:spcPts val="634"/>
              </a:spcBef>
              <a:buFont typeface="Arial" panose="020B0604020202020204" pitchFamily="34" charset="0"/>
              <a:buChar char="•"/>
            </a:pPr>
            <a:r>
              <a:rPr lang="en-US" dirty="0"/>
              <a:t>Blocking B-cell activation and isotype class switching during Type 2 inflammation</a:t>
            </a:r>
          </a:p>
          <a:p>
            <a:pPr marL="664232" lvl="1" indent="-181154">
              <a:spcBef>
                <a:spcPts val="634"/>
              </a:spcBef>
              <a:buFont typeface="Arial" panose="020B0604020202020204" pitchFamily="34" charset="0"/>
              <a:buChar char="•"/>
            </a:pPr>
            <a:r>
              <a:rPr lang="en-US" dirty="0"/>
              <a:t>Blocking infiltration of pathogenic T cells and eosinophils at the site of inflammation</a:t>
            </a:r>
          </a:p>
          <a:p>
            <a:pPr marL="664232" lvl="1" indent="-181154">
              <a:spcBef>
                <a:spcPts val="634"/>
              </a:spcBef>
              <a:buFont typeface="Arial" panose="020B0604020202020204" pitchFamily="34" charset="0"/>
              <a:buChar char="•"/>
            </a:pPr>
            <a:r>
              <a:rPr lang="en-US" dirty="0"/>
              <a:t>Preventing chemokine and Type 2 proinflammatory cytokine expression in lungs, lung goblet cell metaplasia, and impairment of lung function</a:t>
            </a:r>
          </a:p>
          <a:p>
            <a:pPr marL="664232" lvl="1" indent="-181154">
              <a:buFont typeface="Arial" panose="020B0604020202020204" pitchFamily="34" charset="0"/>
              <a:buChar char="•"/>
            </a:pPr>
            <a:endParaRPr lang="en-US" dirty="0"/>
          </a:p>
          <a:p>
            <a:pPr marL="0" lvl="1"/>
            <a:r>
              <a:rPr lang="en-US" b="1" dirty="0"/>
              <a:t>References:</a:t>
            </a:r>
          </a:p>
          <a:p>
            <a:pPr marL="241539" indent="-241539">
              <a:buAutoNum type="arabicPeriod"/>
            </a:pPr>
            <a:r>
              <a:rPr lang="it-IT" dirty="0"/>
              <a:t>Seys SF, et al. Respir Res. 2017;18(1):39.</a:t>
            </a:r>
          </a:p>
          <a:p>
            <a:pPr marL="241539" indent="-241539">
              <a:buAutoNum type="arabicPeriod"/>
            </a:pPr>
            <a:r>
              <a:rPr lang="it-IT" dirty="0"/>
              <a:t>Peters MC, et al. J Allergy Clin Immunol. 2014;133(2):388-394.</a:t>
            </a:r>
          </a:p>
          <a:p>
            <a:pPr marL="241539" indent="-241539">
              <a:buAutoNum type="arabicPeriod"/>
            </a:pPr>
            <a:r>
              <a:rPr lang="en-US" dirty="0"/>
              <a:t>Gandhi NA, et al. Nat Rev Drug </a:t>
            </a:r>
            <a:r>
              <a:rPr lang="en-US" dirty="0" err="1"/>
              <a:t>Discov</a:t>
            </a:r>
            <a:r>
              <a:rPr lang="en-US" dirty="0"/>
              <a:t>. 2016;15:35–50.</a:t>
            </a:r>
          </a:p>
          <a:p>
            <a:pPr marL="241539" indent="-241539">
              <a:buAutoNum type="arabicPeriod"/>
            </a:pPr>
            <a:r>
              <a:rPr lang="en-US" dirty="0" err="1"/>
              <a:t>Orengo</a:t>
            </a:r>
            <a:r>
              <a:rPr lang="en-US" dirty="0"/>
              <a:t> JM, et al. Poster presentation at ERS 2018.</a:t>
            </a:r>
          </a:p>
          <a:p>
            <a:pPr marL="0" lvl="1"/>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1A2A385B-B3A7-44A1-B040-743E307CF7CA}" type="slidenum">
              <a:rPr lang="en-GB" smtClean="0"/>
              <a:t>12</a:t>
            </a:fld>
            <a:endParaRPr lang="en-GB"/>
          </a:p>
        </p:txBody>
      </p:sp>
    </p:spTree>
    <p:extLst>
      <p:ext uri="{BB962C8B-B14F-4D97-AF65-F5344CB8AC3E}">
        <p14:creationId xmlns:p14="http://schemas.microsoft.com/office/powerpoint/2010/main" val="276186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pPr marL="181154" indent="-181154">
              <a:spcBef>
                <a:spcPts val="634"/>
              </a:spcBef>
              <a:buFont typeface="Arial" panose="020B0604020202020204" pitchFamily="34" charset="0"/>
              <a:buChar char="•"/>
            </a:pPr>
            <a:r>
              <a:rPr lang="en-US" dirty="0"/>
              <a:t>The LIBERTY Asthma program is the clinical development program for dupilumab in asthma, with three pivotal trials. </a:t>
            </a:r>
          </a:p>
          <a:p>
            <a:pPr marL="181154" indent="-181154">
              <a:spcBef>
                <a:spcPts val="634"/>
              </a:spcBef>
              <a:buFont typeface="Arial" panose="020B0604020202020204" pitchFamily="34" charset="0"/>
              <a:buChar char="•"/>
            </a:pPr>
            <a:r>
              <a:rPr lang="en-US" dirty="0"/>
              <a:t>Two Phase 2 studies include a 12-week proof-of-concept (</a:t>
            </a:r>
            <a:r>
              <a:rPr lang="en-US" dirty="0" err="1"/>
              <a:t>PoC</a:t>
            </a:r>
            <a:r>
              <a:rPr lang="en-US" dirty="0"/>
              <a:t>) study in patients with persistent moderate-to-severe asthma with elevated eosinophils, and a 24-week, pivotal dose-ranging Phase 2b study in patients with persistent asthma uncontrolled by medium- to high-dose inhaled corticosteroid plus long-acting </a:t>
            </a:r>
            <a:r>
              <a:rPr lang="el-GR" dirty="0"/>
              <a:t>β</a:t>
            </a:r>
            <a:r>
              <a:rPr lang="en-US" dirty="0"/>
              <a:t>2-agonist.</a:t>
            </a:r>
            <a:r>
              <a:rPr lang="en-US" baseline="30000" dirty="0"/>
              <a:t>1,2</a:t>
            </a:r>
          </a:p>
          <a:p>
            <a:pPr marL="181154" indent="-181154">
              <a:spcBef>
                <a:spcPts val="634"/>
              </a:spcBef>
              <a:buFont typeface="Arial" panose="020B0604020202020204" pitchFamily="34" charset="0"/>
              <a:buChar char="•"/>
            </a:pPr>
            <a:r>
              <a:rPr lang="en-US" dirty="0"/>
              <a:t>The Phase 3 program includes two pivotal trials: QUEST and VENTURE studies.</a:t>
            </a:r>
            <a:r>
              <a:rPr lang="en-US" baseline="30000" dirty="0"/>
              <a:t>3,4</a:t>
            </a:r>
            <a:r>
              <a:rPr lang="en-US" dirty="0"/>
              <a:t> The 52-week QUEST study investigated dupilumab in patients with uncontrolled persistent asthma,</a:t>
            </a:r>
            <a:r>
              <a:rPr lang="en-US" baseline="30000" dirty="0"/>
              <a:t>3</a:t>
            </a:r>
            <a:r>
              <a:rPr lang="en-US" dirty="0"/>
              <a:t> and the 24-week VENTURE study investigated dupilumab in patients with severe, steroid-dependent asthma.</a:t>
            </a:r>
            <a:r>
              <a:rPr lang="en-US" baseline="30000" dirty="0"/>
              <a:t>4</a:t>
            </a:r>
            <a:r>
              <a:rPr lang="en-US" dirty="0"/>
              <a:t> Patients who participated in the previous dupilumab studies are eligible to enroll in the ongoing open-label long-term safety study, TRAVERSE.</a:t>
            </a:r>
            <a:r>
              <a:rPr lang="en-US" baseline="30000" dirty="0"/>
              <a:t>5</a:t>
            </a:r>
            <a:endParaRPr lang="en-US" dirty="0"/>
          </a:p>
          <a:p>
            <a:endParaRPr lang="en-US" dirty="0"/>
          </a:p>
          <a:p>
            <a:r>
              <a:rPr lang="en-US" b="1" dirty="0"/>
              <a:t>References:</a:t>
            </a:r>
          </a:p>
          <a:p>
            <a:r>
              <a:rPr lang="en-US" dirty="0"/>
              <a:t>1. Wenzel S, et al. N </a:t>
            </a:r>
            <a:r>
              <a:rPr lang="en-US" dirty="0" err="1"/>
              <a:t>Engl</a:t>
            </a:r>
            <a:r>
              <a:rPr lang="en-US" dirty="0"/>
              <a:t> J Med. 2013;368:2455–66 </a:t>
            </a:r>
            <a:br>
              <a:rPr lang="en-US" dirty="0"/>
            </a:br>
            <a:r>
              <a:rPr lang="en-US" dirty="0"/>
              <a:t>2. Wenzel S, et al. Lancet. 2016;388:31–44 </a:t>
            </a:r>
            <a:br>
              <a:rPr lang="en-US" dirty="0"/>
            </a:br>
            <a:r>
              <a:rPr lang="en-US" dirty="0"/>
              <a:t>3. </a:t>
            </a:r>
            <a:r>
              <a:rPr lang="da-DK" dirty="0"/>
              <a:t>Castro M, et al. N Engl J Med. 2018;378(26):2486-2496</a:t>
            </a:r>
            <a:r>
              <a:rPr lang="it-IT" dirty="0"/>
              <a:t>.</a:t>
            </a:r>
            <a:br>
              <a:rPr lang="it-IT" dirty="0"/>
            </a:br>
            <a:r>
              <a:rPr lang="it-IT" dirty="0"/>
              <a:t>4. Rabe KF, et al. N Engl J Med. 2018;378(26):2475-2485. </a:t>
            </a:r>
          </a:p>
          <a:p>
            <a:r>
              <a:rPr lang="it-IT" dirty="0"/>
              <a:t>5. ClinicalTrials.gov. Long-Term Safety Evaluation of Dupilumab in Patients With Asthma (LIBERTY ASTHMA TRAVERSE). https://clinicaltrials.gov/ct2/show/NCT02134028?term=EFC13579&amp;rank=1. Accessed March 20, 2019.</a:t>
            </a:r>
            <a:endParaRPr lang="en-US" dirty="0"/>
          </a:p>
          <a:p>
            <a:endParaRPr lang="en-US" dirty="0"/>
          </a:p>
        </p:txBody>
      </p:sp>
      <p:sp>
        <p:nvSpPr>
          <p:cNvPr id="4" name="Slide Number Placeholder 3"/>
          <p:cNvSpPr>
            <a:spLocks noGrp="1"/>
          </p:cNvSpPr>
          <p:nvPr>
            <p:ph type="sldNum" sz="quarter" idx="10"/>
          </p:nvPr>
        </p:nvSpPr>
        <p:spPr/>
        <p:txBody>
          <a:bodyPr/>
          <a:lstStyle/>
          <a:p>
            <a:fld id="{1A2A385B-B3A7-44A1-B040-743E307CF7CA}" type="slidenum">
              <a:rPr lang="en-GB" smtClean="0"/>
              <a:t>14</a:t>
            </a:fld>
            <a:endParaRPr lang="en-GB"/>
          </a:p>
        </p:txBody>
      </p:sp>
    </p:spTree>
    <p:extLst>
      <p:ext uri="{BB962C8B-B14F-4D97-AF65-F5344CB8AC3E}">
        <p14:creationId xmlns:p14="http://schemas.microsoft.com/office/powerpoint/2010/main" val="13272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pPr marL="181154" indent="-181154">
              <a:spcBef>
                <a:spcPts val="634"/>
              </a:spcBef>
              <a:buFont typeface="Arial" panose="020B0604020202020204" pitchFamily="34" charset="0"/>
              <a:buChar char="•"/>
            </a:pPr>
            <a:r>
              <a:rPr lang="en-US" dirty="0"/>
              <a:t>The LIBERTY Asthma program is the clinical development program for dupilumab in asthma, with three pivotal trials. </a:t>
            </a:r>
          </a:p>
          <a:p>
            <a:pPr marL="181154" indent="-181154">
              <a:spcBef>
                <a:spcPts val="634"/>
              </a:spcBef>
              <a:buFont typeface="Arial" panose="020B0604020202020204" pitchFamily="34" charset="0"/>
              <a:buChar char="•"/>
            </a:pPr>
            <a:r>
              <a:rPr lang="en-US" dirty="0"/>
              <a:t>Two Phase 2 studies include a 12-week proof-of-concept (</a:t>
            </a:r>
            <a:r>
              <a:rPr lang="en-US" dirty="0" err="1"/>
              <a:t>PoC</a:t>
            </a:r>
            <a:r>
              <a:rPr lang="en-US" dirty="0"/>
              <a:t>) study in patients with persistent moderate-to-severe asthma with elevated eosinophils, and a 24-week, pivotal dose-ranging Phase 2b study in patients with persistent asthma uncontrolled by medium- to high-dose inhaled corticosteroid plus long-acting </a:t>
            </a:r>
            <a:r>
              <a:rPr lang="el-GR" dirty="0"/>
              <a:t>β</a:t>
            </a:r>
            <a:r>
              <a:rPr lang="en-US" dirty="0"/>
              <a:t>2-agonist.</a:t>
            </a:r>
            <a:r>
              <a:rPr lang="en-US" baseline="30000" dirty="0"/>
              <a:t>1,2</a:t>
            </a:r>
          </a:p>
          <a:p>
            <a:pPr marL="181154" indent="-181154">
              <a:spcBef>
                <a:spcPts val="634"/>
              </a:spcBef>
              <a:buFont typeface="Arial" panose="020B0604020202020204" pitchFamily="34" charset="0"/>
              <a:buChar char="•"/>
            </a:pPr>
            <a:r>
              <a:rPr lang="en-US" dirty="0"/>
              <a:t>The Phase 3 program includes two pivotal trials: QUEST and VENTURE studies.</a:t>
            </a:r>
            <a:r>
              <a:rPr lang="en-US" baseline="30000" dirty="0"/>
              <a:t>3,4</a:t>
            </a:r>
            <a:r>
              <a:rPr lang="en-US" dirty="0"/>
              <a:t> The 52-week QUEST study investigated dupilumab in patients with uncontrolled persistent asthma,</a:t>
            </a:r>
            <a:r>
              <a:rPr lang="en-US" baseline="30000" dirty="0"/>
              <a:t>3</a:t>
            </a:r>
            <a:r>
              <a:rPr lang="en-US" dirty="0"/>
              <a:t> and the 24-week VENTURE study investigated dupilumab in patients with severe, steroid-dependent asthma.</a:t>
            </a:r>
            <a:r>
              <a:rPr lang="en-US" baseline="30000" dirty="0"/>
              <a:t>4</a:t>
            </a:r>
            <a:r>
              <a:rPr lang="en-US" dirty="0"/>
              <a:t> Patients who participated in the previous dupilumab studies are eligible to enroll in the ongoing open-label long-term safety study, TRAVERSE.</a:t>
            </a:r>
            <a:r>
              <a:rPr lang="en-US" baseline="30000" dirty="0"/>
              <a:t>5</a:t>
            </a:r>
            <a:endParaRPr lang="en-US" dirty="0"/>
          </a:p>
          <a:p>
            <a:endParaRPr lang="en-US" dirty="0"/>
          </a:p>
          <a:p>
            <a:r>
              <a:rPr lang="en-US" b="1" dirty="0"/>
              <a:t>References:</a:t>
            </a:r>
          </a:p>
          <a:p>
            <a:r>
              <a:rPr lang="en-US" dirty="0"/>
              <a:t>1. Wenzel S, et al. N </a:t>
            </a:r>
            <a:r>
              <a:rPr lang="en-US" dirty="0" err="1"/>
              <a:t>Engl</a:t>
            </a:r>
            <a:r>
              <a:rPr lang="en-US" dirty="0"/>
              <a:t> J Med. 2013;368:2455–66 </a:t>
            </a:r>
            <a:br>
              <a:rPr lang="en-US" dirty="0"/>
            </a:br>
            <a:r>
              <a:rPr lang="en-US" dirty="0"/>
              <a:t>2. Wenzel S, et al. Lancet. 2016;388:31–44 </a:t>
            </a:r>
            <a:br>
              <a:rPr lang="en-US" dirty="0"/>
            </a:br>
            <a:r>
              <a:rPr lang="en-US" dirty="0"/>
              <a:t>3. </a:t>
            </a:r>
            <a:r>
              <a:rPr lang="da-DK" dirty="0"/>
              <a:t>Castro M, et al. N Engl J Med. 2018;378(26):2486-2496</a:t>
            </a:r>
            <a:r>
              <a:rPr lang="it-IT" dirty="0"/>
              <a:t>.</a:t>
            </a:r>
            <a:br>
              <a:rPr lang="it-IT" dirty="0"/>
            </a:br>
            <a:r>
              <a:rPr lang="it-IT" dirty="0"/>
              <a:t>4. Rabe KF, et al. N Engl J Med. 2018;378(26):2475-2485. </a:t>
            </a:r>
          </a:p>
          <a:p>
            <a:r>
              <a:rPr lang="it-IT" dirty="0"/>
              <a:t>5. ClinicalTrials.gov. Long-Term Safety Evaluation of Dupilumab in Patients With Asthma (LIBERTY ASTHMA TRAVERSE). https://clinicaltrials.gov/ct2/show/NCT02134028?term=EFC13579&amp;rank=1. Accessed March 20, 2019.</a:t>
            </a:r>
            <a:endParaRPr lang="en-US" dirty="0"/>
          </a:p>
          <a:p>
            <a:endParaRPr lang="en-US" dirty="0"/>
          </a:p>
        </p:txBody>
      </p:sp>
      <p:sp>
        <p:nvSpPr>
          <p:cNvPr id="4" name="Slide Number Placeholder 3"/>
          <p:cNvSpPr>
            <a:spLocks noGrp="1"/>
          </p:cNvSpPr>
          <p:nvPr>
            <p:ph type="sldNum" sz="quarter" idx="10"/>
          </p:nvPr>
        </p:nvSpPr>
        <p:spPr/>
        <p:txBody>
          <a:bodyPr/>
          <a:lstStyle/>
          <a:p>
            <a:fld id="{1A2A385B-B3A7-44A1-B040-743E307CF7CA}" type="slidenum">
              <a:rPr lang="en-GB" smtClean="0"/>
              <a:t>16</a:t>
            </a:fld>
            <a:endParaRPr lang="en-GB"/>
          </a:p>
        </p:txBody>
      </p:sp>
    </p:spTree>
    <p:extLst>
      <p:ext uri="{BB962C8B-B14F-4D97-AF65-F5344CB8AC3E}">
        <p14:creationId xmlns:p14="http://schemas.microsoft.com/office/powerpoint/2010/main" val="24826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6C25B7-59A6-4C43-B2A3-1A897084D743}"/>
              </a:ext>
            </a:extLst>
          </p:cNvPr>
          <p:cNvSpPr>
            <a:spLocks noGrp="1"/>
          </p:cNvSpPr>
          <p:nvPr>
            <p:ph type="sldNum" sz="quarter" idx="10"/>
          </p:nvPr>
        </p:nvSpPr>
        <p:spPr/>
        <p:txBody>
          <a:bodyPr/>
          <a:lstStyle/>
          <a:p>
            <a:fld id="{1A2A385B-B3A7-44A1-B040-743E307CF7CA}" type="slidenum">
              <a:rPr lang="en-GB" smtClean="0"/>
              <a:pPr/>
              <a:t>22</a:t>
            </a:fld>
            <a:endParaRPr lang="en-GB"/>
          </a:p>
        </p:txBody>
      </p:sp>
      <p:sp>
        <p:nvSpPr>
          <p:cNvPr id="6" name="Slide Image Placeholder 5">
            <a:extLst>
              <a:ext uri="{FF2B5EF4-FFF2-40B4-BE49-F238E27FC236}">
                <a16:creationId xmlns:a16="http://schemas.microsoft.com/office/drawing/2014/main" id="{E0F91F97-B7E4-4222-B593-3D8036B26CD7}"/>
              </a:ext>
            </a:extLst>
          </p:cNvPr>
          <p:cNvSpPr>
            <a:spLocks noGrp="1" noRot="1" noChangeAspect="1"/>
          </p:cNvSpPr>
          <p:nvPr>
            <p:ph type="sldImg"/>
          </p:nvPr>
        </p:nvSpPr>
        <p:spPr>
          <a:xfrm>
            <a:off x="438150" y="985838"/>
            <a:ext cx="6011863" cy="3381375"/>
          </a:xfrm>
        </p:spPr>
      </p:sp>
      <p:sp>
        <p:nvSpPr>
          <p:cNvPr id="7" name="Notes Placeholder 6">
            <a:extLst>
              <a:ext uri="{FF2B5EF4-FFF2-40B4-BE49-F238E27FC236}">
                <a16:creationId xmlns:a16="http://schemas.microsoft.com/office/drawing/2014/main" id="{9A663A46-839A-44BE-AC09-F3065D7B7939}"/>
              </a:ext>
            </a:extLst>
          </p:cNvPr>
          <p:cNvSpPr>
            <a:spLocks noGrp="1"/>
          </p:cNvSpPr>
          <p:nvPr>
            <p:ph type="body" idx="1"/>
          </p:nvPr>
        </p:nvSpPr>
        <p:spPr/>
        <p:txBody>
          <a:bodyPr/>
          <a:lstStyle/>
          <a:p>
            <a:pPr marL="181154" indent="-181154">
              <a:buFont typeface="Arial" panose="020B0604020202020204" pitchFamily="34" charset="0"/>
              <a:buChar char="•"/>
            </a:pPr>
            <a:r>
              <a:rPr lang="en-GB" dirty="0"/>
              <a:t>Post hoc interaction analyses of the primary endpoint included an interaction analysis based on baseline levels of blood eosinophils and </a:t>
            </a:r>
            <a:r>
              <a:rPr lang="en-GB" dirty="0" err="1"/>
              <a:t>FeNO</a:t>
            </a:r>
            <a:r>
              <a:rPr lang="en-GB" dirty="0"/>
              <a:t>. These data demonstrated that a single biomarker cannot capture all patients with Type 2 inflammation, as some patients have elevated eosinophils but not </a:t>
            </a:r>
            <a:r>
              <a:rPr lang="en-GB" dirty="0" err="1"/>
              <a:t>FeNO</a:t>
            </a:r>
            <a:r>
              <a:rPr lang="en-GB" dirty="0"/>
              <a:t>, whereas others have elevated </a:t>
            </a:r>
            <a:r>
              <a:rPr lang="en-GB" dirty="0" err="1"/>
              <a:t>FeNO</a:t>
            </a:r>
            <a:r>
              <a:rPr lang="en-GB" dirty="0"/>
              <a:t> but not eosinophils.</a:t>
            </a:r>
          </a:p>
          <a:p>
            <a:pPr marL="181154" indent="-181154">
              <a:spcBef>
                <a:spcPts val="634"/>
              </a:spcBef>
              <a:buFont typeface="Arial" panose="020B0604020202020204" pitchFamily="34" charset="0"/>
              <a:buChar char="•"/>
            </a:pPr>
            <a:r>
              <a:rPr lang="en-GB" dirty="0"/>
              <a:t>The greatest treatment improvements in lung function with dupilumab were observed in patients with a Type 2-high profile (baseline blood eosinophils </a:t>
            </a:r>
            <a:r>
              <a:rPr lang="en-GB" dirty="0">
                <a:cs typeface="Times New Roman"/>
              </a:rPr>
              <a:t>≥</a:t>
            </a:r>
            <a:r>
              <a:rPr lang="en-GB" dirty="0"/>
              <a:t>150/</a:t>
            </a:r>
            <a:r>
              <a:rPr lang="el-GR" dirty="0">
                <a:cs typeface="Arial" panose="020B0604020202020204" pitchFamily="34" charset="0"/>
              </a:rPr>
              <a:t>μ</a:t>
            </a:r>
            <a:r>
              <a:rPr lang="en-GB" dirty="0"/>
              <a:t>L and baseline FeNO </a:t>
            </a:r>
            <a:r>
              <a:rPr lang="en-GB" dirty="0">
                <a:cs typeface="Times New Roman"/>
              </a:rPr>
              <a:t>≥</a:t>
            </a:r>
            <a:r>
              <a:rPr lang="en-GB" dirty="0"/>
              <a:t>25 ppb), which comprised approximately 42% of the ITT population.</a:t>
            </a:r>
            <a:r>
              <a:rPr lang="en-GB" baseline="30000" dirty="0"/>
              <a:t>1 </a:t>
            </a:r>
            <a:r>
              <a:rPr lang="en-GB" dirty="0"/>
              <a:t>In this population, the FEV</a:t>
            </a:r>
            <a:r>
              <a:rPr lang="en-GB" baseline="-25000" dirty="0"/>
              <a:t>1</a:t>
            </a:r>
            <a:r>
              <a:rPr lang="en-GB" dirty="0"/>
              <a:t> improvement from baseline was 0.46–0.47 L.</a:t>
            </a:r>
            <a:r>
              <a:rPr lang="en-GB" baseline="30000" dirty="0"/>
              <a:t>1</a:t>
            </a:r>
          </a:p>
          <a:p>
            <a:pPr marL="181154" indent="-181154">
              <a:spcBef>
                <a:spcPts val="634"/>
              </a:spcBef>
              <a:buFont typeface="Arial" panose="020B0604020202020204" pitchFamily="34" charset="0"/>
              <a:buChar char="•"/>
            </a:pPr>
            <a:r>
              <a:rPr lang="en-GB" dirty="0"/>
              <a:t>Improvements in lung function from baseline were observed in all four subgroups: blood eosinophils </a:t>
            </a:r>
            <a:r>
              <a:rPr lang="en-GB" dirty="0">
                <a:cs typeface="Times New Roman"/>
              </a:rPr>
              <a:t>≥</a:t>
            </a:r>
            <a:r>
              <a:rPr lang="en-GB" dirty="0"/>
              <a:t>150/</a:t>
            </a:r>
            <a:r>
              <a:rPr lang="el-GR" dirty="0">
                <a:cs typeface="Arial" panose="020B0604020202020204" pitchFamily="34" charset="0"/>
              </a:rPr>
              <a:t>μ</a:t>
            </a:r>
            <a:r>
              <a:rPr lang="en-GB" dirty="0"/>
              <a:t>L AND baseline </a:t>
            </a:r>
            <a:r>
              <a:rPr lang="en-GB" dirty="0" err="1"/>
              <a:t>FeNO</a:t>
            </a:r>
            <a:r>
              <a:rPr lang="en-GB" dirty="0"/>
              <a:t> </a:t>
            </a:r>
            <a:r>
              <a:rPr lang="en-GB" dirty="0">
                <a:cs typeface="Times New Roman"/>
              </a:rPr>
              <a:t>&lt;</a:t>
            </a:r>
            <a:r>
              <a:rPr lang="en-GB" dirty="0"/>
              <a:t>25 ppb: 0.23–0.25 L; blood eosinophils </a:t>
            </a:r>
            <a:r>
              <a:rPr lang="en-GB" dirty="0">
                <a:cs typeface="Times New Roman"/>
              </a:rPr>
              <a:t>&lt;</a:t>
            </a:r>
            <a:r>
              <a:rPr lang="en-GB" dirty="0"/>
              <a:t>150/</a:t>
            </a:r>
            <a:r>
              <a:rPr lang="el-GR" dirty="0">
                <a:cs typeface="Arial" panose="020B0604020202020204" pitchFamily="34" charset="0"/>
              </a:rPr>
              <a:t>μ</a:t>
            </a:r>
            <a:r>
              <a:rPr lang="en-GB" dirty="0"/>
              <a:t>L AND baseline </a:t>
            </a:r>
            <a:r>
              <a:rPr lang="en-GB" dirty="0" err="1"/>
              <a:t>FeNO</a:t>
            </a:r>
            <a:r>
              <a:rPr lang="en-GB" dirty="0"/>
              <a:t> </a:t>
            </a:r>
            <a:r>
              <a:rPr lang="en-GB" dirty="0">
                <a:cs typeface="Times New Roman"/>
              </a:rPr>
              <a:t>≥</a:t>
            </a:r>
            <a:r>
              <a:rPr lang="en-GB" dirty="0"/>
              <a:t>25 ppb: 0.29–0.33 L; blood eosinophils </a:t>
            </a:r>
            <a:r>
              <a:rPr lang="en-GB" dirty="0">
                <a:cs typeface="Times New Roman"/>
              </a:rPr>
              <a:t>≥</a:t>
            </a:r>
            <a:r>
              <a:rPr lang="en-GB" dirty="0"/>
              <a:t>150/</a:t>
            </a:r>
            <a:r>
              <a:rPr lang="el-GR" dirty="0">
                <a:cs typeface="Arial" panose="020B0604020202020204" pitchFamily="34" charset="0"/>
              </a:rPr>
              <a:t>μ</a:t>
            </a:r>
            <a:r>
              <a:rPr lang="en-GB" dirty="0"/>
              <a:t>L AND baseline </a:t>
            </a:r>
            <a:r>
              <a:rPr lang="en-GB" dirty="0" err="1"/>
              <a:t>FeNO</a:t>
            </a:r>
            <a:r>
              <a:rPr lang="en-GB" dirty="0"/>
              <a:t> &lt;25 ppb: 0.23–0.25 L; blood eosinophils </a:t>
            </a:r>
            <a:r>
              <a:rPr lang="en-GB" dirty="0">
                <a:cs typeface="Times New Roman"/>
              </a:rPr>
              <a:t>&lt;</a:t>
            </a:r>
            <a:r>
              <a:rPr lang="en-GB" dirty="0"/>
              <a:t>150/</a:t>
            </a:r>
            <a:r>
              <a:rPr lang="el-GR" dirty="0">
                <a:cs typeface="Arial" panose="020B0604020202020204" pitchFamily="34" charset="0"/>
              </a:rPr>
              <a:t>μ</a:t>
            </a:r>
            <a:r>
              <a:rPr lang="en-GB" dirty="0"/>
              <a:t>L AND baseline </a:t>
            </a:r>
            <a:r>
              <a:rPr lang="en-GB" dirty="0" err="1"/>
              <a:t>FeNO</a:t>
            </a:r>
            <a:r>
              <a:rPr lang="en-GB" dirty="0"/>
              <a:t> </a:t>
            </a:r>
            <a:r>
              <a:rPr lang="en-GB" dirty="0">
                <a:cs typeface="Times New Roman"/>
              </a:rPr>
              <a:t>&lt;</a:t>
            </a:r>
            <a:r>
              <a:rPr lang="en-GB" dirty="0"/>
              <a:t>25 ppb: 0.12–0.15 L). Non-significant reductions in FEV</a:t>
            </a:r>
            <a:r>
              <a:rPr lang="en-GB" baseline="-25000" dirty="0"/>
              <a:t>1</a:t>
            </a:r>
            <a:r>
              <a:rPr lang="en-GB" dirty="0"/>
              <a:t> were observed in patients with elevated levels of either biomarker: 33–47% in patients with eosinophils </a:t>
            </a:r>
            <a:r>
              <a:rPr lang="en-GB" dirty="0">
                <a:cs typeface="Times New Roman"/>
              </a:rPr>
              <a:t>≥</a:t>
            </a:r>
            <a:r>
              <a:rPr lang="en-GB" dirty="0"/>
              <a:t>150/</a:t>
            </a:r>
            <a:r>
              <a:rPr lang="el-GR" dirty="0">
                <a:cs typeface="Arial" panose="020B0604020202020204" pitchFamily="34" charset="0"/>
              </a:rPr>
              <a:t>μ</a:t>
            </a:r>
            <a:r>
              <a:rPr lang="en-GB" dirty="0"/>
              <a:t>L but baseline </a:t>
            </a:r>
            <a:r>
              <a:rPr lang="en-GB" dirty="0" err="1"/>
              <a:t>FeNO</a:t>
            </a:r>
            <a:r>
              <a:rPr lang="en-GB" dirty="0"/>
              <a:t> </a:t>
            </a:r>
            <a:r>
              <a:rPr lang="en-GB" dirty="0">
                <a:cs typeface="Times New Roman"/>
              </a:rPr>
              <a:t>&lt;</a:t>
            </a:r>
            <a:r>
              <a:rPr lang="en-GB" dirty="0"/>
              <a:t>25 ppb, and 36–39% in patients with baseline </a:t>
            </a:r>
            <a:r>
              <a:rPr lang="en-GB" dirty="0" err="1"/>
              <a:t>FeNO</a:t>
            </a:r>
            <a:r>
              <a:rPr lang="en-GB" dirty="0"/>
              <a:t> </a:t>
            </a:r>
            <a:r>
              <a:rPr lang="en-GB" dirty="0">
                <a:cs typeface="Times New Roman"/>
              </a:rPr>
              <a:t>≥</a:t>
            </a:r>
            <a:r>
              <a:rPr lang="en-GB" dirty="0"/>
              <a:t>25 ppb but eosinophils </a:t>
            </a:r>
            <a:r>
              <a:rPr lang="en-GB" dirty="0">
                <a:cs typeface="Times New Roman"/>
              </a:rPr>
              <a:t>&lt;</a:t>
            </a:r>
            <a:r>
              <a:rPr lang="en-GB" dirty="0"/>
              <a:t>150/</a:t>
            </a:r>
            <a:r>
              <a:rPr lang="el-GR" dirty="0">
                <a:cs typeface="Arial" panose="020B0604020202020204" pitchFamily="34" charset="0"/>
              </a:rPr>
              <a:t>μ</a:t>
            </a:r>
            <a:r>
              <a:rPr lang="en-GB" dirty="0"/>
              <a:t>L.</a:t>
            </a:r>
            <a:r>
              <a:rPr lang="en-GB" baseline="30000" dirty="0"/>
              <a:t>1</a:t>
            </a:r>
            <a:r>
              <a:rPr lang="en-GB" dirty="0"/>
              <a:t>  </a:t>
            </a:r>
            <a:endParaRPr lang="en-GB" b="1" dirty="0"/>
          </a:p>
          <a:p>
            <a:endParaRPr lang="en-GB" b="1" dirty="0"/>
          </a:p>
          <a:p>
            <a:r>
              <a:rPr lang="en-GB" b="1" dirty="0"/>
              <a:t>Reference:</a:t>
            </a:r>
          </a:p>
          <a:p>
            <a:pPr marL="241539" indent="-241539">
              <a:buAutoNum type="arabicPeriod"/>
            </a:pPr>
            <a:r>
              <a:rPr lang="da-DK" dirty="0"/>
              <a:t>Castro M, et al. N Engl J Med. 2018;378(26):2486-2496.</a:t>
            </a:r>
          </a:p>
          <a:p>
            <a:endParaRPr lang="en-US" dirty="0"/>
          </a:p>
          <a:p>
            <a:endParaRPr lang="en-GB" dirty="0"/>
          </a:p>
          <a:p>
            <a:endParaRPr lang="en-US" dirty="0"/>
          </a:p>
          <a:p>
            <a:endParaRPr lang="en-US" dirty="0"/>
          </a:p>
        </p:txBody>
      </p:sp>
    </p:spTree>
    <p:extLst>
      <p:ext uri="{BB962C8B-B14F-4D97-AF65-F5344CB8AC3E}">
        <p14:creationId xmlns:p14="http://schemas.microsoft.com/office/powerpoint/2010/main" val="86522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pPr marL="181154" indent="-181154">
              <a:spcBef>
                <a:spcPts val="634"/>
              </a:spcBef>
              <a:buFont typeface="Arial" panose="020B0604020202020204" pitchFamily="34" charset="0"/>
              <a:buChar char="•"/>
            </a:pPr>
            <a:r>
              <a:rPr lang="en-US" sz="1100" dirty="0"/>
              <a:t>Summary of change from baseline in type 2 biomarker levels is shown on the slide.</a:t>
            </a:r>
            <a:r>
              <a:rPr lang="en-US" sz="1100" baseline="30000" dirty="0"/>
              <a:t>1</a:t>
            </a:r>
          </a:p>
          <a:p>
            <a:pPr marL="181154" indent="-181154">
              <a:spcBef>
                <a:spcPts val="634"/>
              </a:spcBef>
              <a:buFont typeface="Arial" panose="020B0604020202020204" pitchFamily="34" charset="0"/>
              <a:buChar char="•"/>
            </a:pPr>
            <a:r>
              <a:rPr lang="en-US" sz="1100" dirty="0"/>
              <a:t>Patients who received dupilumab had greater reductions from baseline over the course of the intervention period in the </a:t>
            </a:r>
            <a:r>
              <a:rPr lang="en-US" sz="1100" dirty="0" err="1"/>
              <a:t>FeNO</a:t>
            </a:r>
            <a:r>
              <a:rPr lang="en-US" sz="1100" dirty="0"/>
              <a:t> and levels of total </a:t>
            </a:r>
            <a:r>
              <a:rPr lang="en-US" sz="1100" dirty="0" err="1"/>
              <a:t>IgE</a:t>
            </a:r>
            <a:r>
              <a:rPr lang="en-US" sz="1100" dirty="0"/>
              <a:t>, </a:t>
            </a:r>
            <a:r>
              <a:rPr lang="en-US" sz="1100" dirty="0" err="1"/>
              <a:t>periostin</a:t>
            </a:r>
            <a:r>
              <a:rPr lang="en-US" sz="1100" dirty="0"/>
              <a:t>, eotaxin-3, and TARC than did patients who received matched placebo.</a:t>
            </a:r>
            <a:r>
              <a:rPr lang="en-US" sz="1100" baseline="30000" dirty="0"/>
              <a:t>1 </a:t>
            </a:r>
            <a:r>
              <a:rPr lang="en-US" sz="1100" dirty="0"/>
              <a:t>Transient elevations in blood eosinophil counts were observed in both dupilumab groups; the counts decreased to close to baseline levels by week 52.</a:t>
            </a:r>
            <a:r>
              <a:rPr lang="en-US" sz="1100" baseline="30000" dirty="0"/>
              <a:t>1 </a:t>
            </a:r>
            <a:r>
              <a:rPr lang="en-US" sz="1100" dirty="0"/>
              <a:t>Transient increases were also observed in serum concentrations of eosinophil cationic protein in all intervention groups.</a:t>
            </a:r>
            <a:r>
              <a:rPr lang="en-US" sz="1100" baseline="30000" dirty="0"/>
              <a:t>1</a:t>
            </a:r>
            <a:endParaRPr lang="en-US" baseline="30000" dirty="0"/>
          </a:p>
          <a:p>
            <a:endParaRPr lang="en-US" baseline="30000" dirty="0"/>
          </a:p>
          <a:p>
            <a:r>
              <a:rPr lang="en-US" b="1" dirty="0"/>
              <a:t>Reference:</a:t>
            </a:r>
          </a:p>
          <a:p>
            <a:pPr marL="241539" indent="-241539" defTabSz="966155">
              <a:buFontTx/>
              <a:buAutoNum type="arabicPeriod"/>
              <a:defRPr/>
            </a:pPr>
            <a:r>
              <a:rPr lang="da-DK" sz="1100" dirty="0"/>
              <a:t>Castro M, et al. N Engl J Med. 2018;378(26):2486-2496.</a:t>
            </a:r>
          </a:p>
          <a:p>
            <a:endParaRPr lang="en-US" baseline="0" dirty="0"/>
          </a:p>
        </p:txBody>
      </p:sp>
      <p:sp>
        <p:nvSpPr>
          <p:cNvPr id="4" name="Slide Number Placeholder 3"/>
          <p:cNvSpPr>
            <a:spLocks noGrp="1"/>
          </p:cNvSpPr>
          <p:nvPr>
            <p:ph type="sldNum" sz="quarter" idx="10"/>
          </p:nvPr>
        </p:nvSpPr>
        <p:spPr/>
        <p:txBody>
          <a:bodyPr/>
          <a:lstStyle/>
          <a:p>
            <a:fld id="{1A2A385B-B3A7-44A1-B040-743E307CF7CA}" type="slidenum">
              <a:rPr lang="en-GB" smtClean="0"/>
              <a:t>23</a:t>
            </a:fld>
            <a:endParaRPr lang="en-GB"/>
          </a:p>
        </p:txBody>
      </p:sp>
    </p:spTree>
    <p:extLst>
      <p:ext uri="{BB962C8B-B14F-4D97-AF65-F5344CB8AC3E}">
        <p14:creationId xmlns:p14="http://schemas.microsoft.com/office/powerpoint/2010/main" val="239859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985838"/>
            <a:ext cx="6011863"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81325-E645-498D-9CA7-F2CA93A87184}" type="slidenum">
              <a:rPr lang="en-US" smtClean="0"/>
              <a:pPr/>
              <a:t>25</a:t>
            </a:fld>
            <a:endParaRPr lang="en-US" dirty="0"/>
          </a:p>
        </p:txBody>
      </p:sp>
    </p:spTree>
    <p:extLst>
      <p:ext uri="{BB962C8B-B14F-4D97-AF65-F5344CB8AC3E}">
        <p14:creationId xmlns:p14="http://schemas.microsoft.com/office/powerpoint/2010/main" val="352612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197878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261556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278024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70AE3B-D87C-4547-85DC-AC2917C9AE24}"/>
              </a:ext>
            </a:extLst>
          </p:cNvPr>
          <p:cNvSpPr>
            <a:spLocks noGrp="1"/>
          </p:cNvSpPr>
          <p:nvPr>
            <p:ph type="title" hasCustomPrompt="1"/>
          </p:nvPr>
        </p:nvSpPr>
        <p:spPr>
          <a:xfrm>
            <a:off x="1104901" y="145893"/>
            <a:ext cx="10560050" cy="741347"/>
          </a:xfrm>
        </p:spPr>
        <p:txBody>
          <a:bodyPr/>
          <a:lstStyle/>
          <a:p>
            <a:r>
              <a:rPr lang="en-US"/>
              <a:t>Click to edit master title style</a:t>
            </a:r>
            <a:endParaRPr lang="en-US" dirty="0"/>
          </a:p>
        </p:txBody>
      </p:sp>
      <p:sp>
        <p:nvSpPr>
          <p:cNvPr id="3" name="Segnaposto numero diapositiva 4">
            <a:extLst>
              <a:ext uri="{FF2B5EF4-FFF2-40B4-BE49-F238E27FC236}">
                <a16:creationId xmlns:a16="http://schemas.microsoft.com/office/drawing/2014/main" id="{BDDE9603-3D62-4C9D-A1C9-A56D4299DF0E}"/>
              </a:ext>
            </a:extLst>
          </p:cNvPr>
          <p:cNvSpPr>
            <a:spLocks noGrp="1"/>
          </p:cNvSpPr>
          <p:nvPr>
            <p:ph type="sldNum" sz="quarter" idx="4"/>
          </p:nvPr>
        </p:nvSpPr>
        <p:spPr>
          <a:xfrm>
            <a:off x="11676063" y="6587624"/>
            <a:ext cx="346284"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5" name="Text Placeholder 5">
            <a:extLst>
              <a:ext uri="{FF2B5EF4-FFF2-40B4-BE49-F238E27FC236}">
                <a16:creationId xmlns:a16="http://schemas.microsoft.com/office/drawing/2014/main" id="{B21C3444-AF59-4D28-9F7B-2F847D60656B}"/>
              </a:ext>
            </a:extLst>
          </p:cNvPr>
          <p:cNvSpPr>
            <a:spLocks noGrp="1"/>
          </p:cNvSpPr>
          <p:nvPr>
            <p:ph type="body" sz="quarter" idx="10"/>
          </p:nvPr>
        </p:nvSpPr>
        <p:spPr>
          <a:xfrm>
            <a:off x="587376" y="6595505"/>
            <a:ext cx="10514012" cy="138499"/>
          </a:xfrm>
        </p:spPr>
        <p:txBody>
          <a:bodyPr wrap="square" anchor="b">
            <a:spAutoFit/>
          </a:bodyPr>
          <a:lstStyle>
            <a:lvl1pPr>
              <a:spcBef>
                <a:spcPts val="600"/>
              </a:spcBef>
              <a:defRPr sz="1000"/>
            </a:lvl1pPr>
          </a:lstStyle>
          <a:p>
            <a:pPr lvl="0"/>
            <a:r>
              <a:rPr lang="en-US"/>
              <a:t>Edit Master text styles</a:t>
            </a:r>
          </a:p>
        </p:txBody>
      </p:sp>
    </p:spTree>
    <p:extLst>
      <p:ext uri="{BB962C8B-B14F-4D97-AF65-F5344CB8AC3E}">
        <p14:creationId xmlns:p14="http://schemas.microsoft.com/office/powerpoint/2010/main" val="295712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87376" y="1304925"/>
            <a:ext cx="11077576" cy="5184776"/>
          </a:xfrm>
        </p:spPr>
        <p:txBody>
          <a:bodyPr/>
          <a:lstStyle/>
          <a:p>
            <a:pPr lvl="0"/>
            <a:r>
              <a:rPr lang="en-US" dirty="0"/>
              <a:t>Edit Master text styles</a:t>
            </a:r>
          </a:p>
          <a:p>
            <a:pPr lvl="1"/>
            <a:r>
              <a:rPr lang="en-US" dirty="0"/>
              <a:t>Second level</a:t>
            </a:r>
          </a:p>
          <a:p>
            <a:pPr lvl="2"/>
            <a:r>
              <a:rPr lang="en-US" dirty="0"/>
              <a:t>Third level</a:t>
            </a:r>
          </a:p>
          <a:p>
            <a:pPr lvl="3"/>
            <a:r>
              <a:rPr lang="en-US" noProof="0" dirty="0"/>
              <a:t>Fourth level</a:t>
            </a:r>
          </a:p>
        </p:txBody>
      </p:sp>
      <p:sp>
        <p:nvSpPr>
          <p:cNvPr id="5" name="Segnaposto numero diapositiva 4">
            <a:extLst>
              <a:ext uri="{FF2B5EF4-FFF2-40B4-BE49-F238E27FC236}">
                <a16:creationId xmlns:a16="http://schemas.microsoft.com/office/drawing/2014/main" id="{9B3C358E-2D13-4E9F-B116-34C39CE69F48}"/>
              </a:ext>
            </a:extLst>
          </p:cNvPr>
          <p:cNvSpPr>
            <a:spLocks noGrp="1"/>
          </p:cNvSpPr>
          <p:nvPr>
            <p:ph type="sldNum" sz="quarter" idx="4"/>
          </p:nvPr>
        </p:nvSpPr>
        <p:spPr>
          <a:xfrm>
            <a:off x="11676063" y="6587624"/>
            <a:ext cx="346284" cy="169277"/>
          </a:xfrm>
          <a:prstGeom prst="rect">
            <a:avLst/>
          </a:prstGeom>
        </p:spPr>
        <p:txBody>
          <a:bodyPr vert="horz" wrap="square" lIns="0" tIns="0" rIns="0" bIns="0" anchor="ctr" anchorCtr="0">
            <a:spAutoFit/>
          </a:bodyPr>
          <a:lstStyle>
            <a:lvl1pPr algn="r" eaLnBrk="1" latinLnBrk="0" hangingPunct="1">
              <a:defRPr kumimoji="0" sz="1100">
                <a:solidFill>
                  <a:schemeClr val="accent2"/>
                </a:solidFill>
              </a:defRPr>
            </a:lvl1pPr>
            <a:extLst/>
          </a:lstStyle>
          <a:p>
            <a:fld id="{91974DF9-AD47-4691-BA21-BBFCE3637A9A}" type="slidenum">
              <a:rPr lang="en-US" smtClean="0"/>
              <a:pPr/>
              <a:t>‹#›</a:t>
            </a:fld>
            <a:endParaRPr lang="en-US" dirty="0"/>
          </a:p>
        </p:txBody>
      </p:sp>
      <p:sp>
        <p:nvSpPr>
          <p:cNvPr id="6" name="Text Placeholder 5">
            <a:extLst>
              <a:ext uri="{FF2B5EF4-FFF2-40B4-BE49-F238E27FC236}">
                <a16:creationId xmlns:a16="http://schemas.microsoft.com/office/drawing/2014/main" id="{F9CB8FD7-38AB-4DBA-B4EB-54F1AC547A6E}"/>
              </a:ext>
            </a:extLst>
          </p:cNvPr>
          <p:cNvSpPr>
            <a:spLocks noGrp="1"/>
          </p:cNvSpPr>
          <p:nvPr>
            <p:ph type="body" sz="quarter" idx="10"/>
          </p:nvPr>
        </p:nvSpPr>
        <p:spPr>
          <a:xfrm>
            <a:off x="587376" y="6595505"/>
            <a:ext cx="10514012" cy="138499"/>
          </a:xfrm>
        </p:spPr>
        <p:txBody>
          <a:bodyPr wrap="square" anchor="b">
            <a:spAutoFit/>
          </a:bodyPr>
          <a:lstStyle>
            <a:lvl1pPr>
              <a:spcBef>
                <a:spcPts val="600"/>
              </a:spcBef>
              <a:defRPr sz="1000"/>
            </a:lvl1pPr>
          </a:lstStyle>
          <a:p>
            <a:pPr lvl="0"/>
            <a:r>
              <a:rPr lang="en-US"/>
              <a:t>Edit Master text styles</a:t>
            </a:r>
          </a:p>
        </p:txBody>
      </p:sp>
    </p:spTree>
    <p:extLst>
      <p:ext uri="{BB962C8B-B14F-4D97-AF65-F5344CB8AC3E}">
        <p14:creationId xmlns:p14="http://schemas.microsoft.com/office/powerpoint/2010/main" val="229442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2999714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148299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904479B-8396-464F-BAB9-876B5D6F324E}"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50815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904479B-8396-464F-BAB9-876B5D6F324E}" type="datetimeFigureOut">
              <a:rPr lang="cs-CZ" smtClean="0"/>
              <a:t>12.06.2024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275271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904479B-8396-464F-BAB9-876B5D6F324E}" type="datetimeFigureOut">
              <a:rPr lang="cs-CZ" smtClean="0"/>
              <a:t>12.06.2024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138076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904479B-8396-464F-BAB9-876B5D6F324E}" type="datetimeFigureOut">
              <a:rPr lang="cs-CZ" smtClean="0"/>
              <a:t>12.06.2024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391913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904479B-8396-464F-BAB9-876B5D6F324E}"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232133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8904479B-8396-464F-BAB9-876B5D6F324E}" type="datetimeFigureOut">
              <a:rPr lang="cs-CZ" smtClean="0"/>
              <a:t>12.06.2024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19AB3F-8ECE-4523-A265-AED6BE9A46C6}" type="slidenum">
              <a:rPr lang="cs-CZ" smtClean="0"/>
              <a:t>‹#›</a:t>
            </a:fld>
            <a:endParaRPr lang="cs-CZ"/>
          </a:p>
        </p:txBody>
      </p:sp>
    </p:spTree>
    <p:extLst>
      <p:ext uri="{BB962C8B-B14F-4D97-AF65-F5344CB8AC3E}">
        <p14:creationId xmlns:p14="http://schemas.microsoft.com/office/powerpoint/2010/main" val="53927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4479B-8396-464F-BAB9-876B5D6F324E}" type="datetimeFigureOut">
              <a:rPr lang="cs-CZ" smtClean="0"/>
              <a:t>12.06.2024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9AB3F-8ECE-4523-A265-AED6BE9A46C6}" type="slidenum">
              <a:rPr lang="cs-CZ" smtClean="0"/>
              <a:t>‹#›</a:t>
            </a:fld>
            <a:endParaRPr lang="cs-CZ"/>
          </a:p>
        </p:txBody>
      </p:sp>
    </p:spTree>
    <p:extLst>
      <p:ext uri="{BB962C8B-B14F-4D97-AF65-F5344CB8AC3E}">
        <p14:creationId xmlns:p14="http://schemas.microsoft.com/office/powerpoint/2010/main" val="510295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tiff"/><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emf"/><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image" Target="../media/image42.emf"/><Relationship Id="rId29"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emf"/><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tiff"/><Relationship Id="rId19" Type="http://schemas.openxmlformats.org/officeDocument/2006/relationships/image" Target="../media/image41.png"/><Relationship Id="rId31" Type="http://schemas.openxmlformats.org/officeDocument/2006/relationships/image" Target="../media/image53.tiff"/><Relationship Id="rId4" Type="http://schemas.openxmlformats.org/officeDocument/2006/relationships/image" Target="../media/image26.emf"/><Relationship Id="rId9" Type="http://schemas.openxmlformats.org/officeDocument/2006/relationships/image" Target="../media/image31.tiff"/><Relationship Id="rId14" Type="http://schemas.openxmlformats.org/officeDocument/2006/relationships/image" Target="../media/image36.tiff"/><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8"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7.xml"/><Relationship Id="rId5" Type="http://schemas.openxmlformats.org/officeDocument/2006/relationships/image" Target="../media/image68.emf"/><Relationship Id="rId4" Type="http://schemas.openxmlformats.org/officeDocument/2006/relationships/image" Target="../media/image67.emf"/></Relationships>
</file>

<file path=ppt/slides/_rels/slide1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65.emf"/></Relationships>
</file>

<file path=ppt/slides/_rels/slide21.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Dupilumab</a:t>
            </a:r>
            <a:endParaRPr lang="cs-CZ" dirty="0"/>
          </a:p>
        </p:txBody>
      </p:sp>
      <p:sp>
        <p:nvSpPr>
          <p:cNvPr id="3" name="Podnadpis 2"/>
          <p:cNvSpPr>
            <a:spLocks noGrp="1"/>
          </p:cNvSpPr>
          <p:nvPr>
            <p:ph type="subTitle" idx="1"/>
          </p:nvPr>
        </p:nvSpPr>
        <p:spPr/>
        <p:txBody>
          <a:bodyPr/>
          <a:lstStyle/>
          <a:p>
            <a:r>
              <a:rPr lang="cs-CZ" dirty="0"/>
              <a:t>Vratislav Sedlák </a:t>
            </a:r>
          </a:p>
        </p:txBody>
      </p:sp>
      <p:pic>
        <p:nvPicPr>
          <p:cNvPr id="4" name="Obrázek 3">
            <a:extLst>
              <a:ext uri="{FF2B5EF4-FFF2-40B4-BE49-F238E27FC236}">
                <a16:creationId xmlns:a16="http://schemas.microsoft.com/office/drawing/2014/main" id="{81B23B81-FA58-486A-8D75-1E342157EC48}"/>
              </a:ext>
            </a:extLst>
          </p:cNvPr>
          <p:cNvPicPr>
            <a:picLocks noChangeAspect="1"/>
          </p:cNvPicPr>
          <p:nvPr/>
        </p:nvPicPr>
        <p:blipFill>
          <a:blip r:embed="rId2"/>
          <a:stretch>
            <a:fillRect/>
          </a:stretch>
        </p:blipFill>
        <p:spPr>
          <a:xfrm>
            <a:off x="376809" y="243247"/>
            <a:ext cx="4245283" cy="1574081"/>
          </a:xfrm>
          <a:prstGeom prst="rect">
            <a:avLst/>
          </a:prstGeom>
        </p:spPr>
      </p:pic>
    </p:spTree>
    <p:extLst>
      <p:ext uri="{BB962C8B-B14F-4D97-AF65-F5344CB8AC3E}">
        <p14:creationId xmlns:p14="http://schemas.microsoft.com/office/powerpoint/2010/main" val="100096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Double Bracket 47">
            <a:extLst>
              <a:ext uri="{FF2B5EF4-FFF2-40B4-BE49-F238E27FC236}">
                <a16:creationId xmlns:a16="http://schemas.microsoft.com/office/drawing/2014/main" id="{5BC8789A-1B07-4583-A887-20B17633137C}"/>
              </a:ext>
            </a:extLst>
          </p:cNvPr>
          <p:cNvSpPr/>
          <p:nvPr/>
        </p:nvSpPr>
        <p:spPr>
          <a:xfrm rot="5400000">
            <a:off x="8485762" y="3298966"/>
            <a:ext cx="472888" cy="737561"/>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dirty="0">
              <a:solidFill>
                <a:schemeClr val="accent1">
                  <a:lumMod val="75000"/>
                </a:schemeClr>
              </a:solidFill>
              <a:latin typeface="Arial" panose="020B0604020202020204"/>
            </a:endParaRPr>
          </a:p>
        </p:txBody>
      </p:sp>
      <p:sp>
        <p:nvSpPr>
          <p:cNvPr id="186" name="Rectangle 154">
            <a:extLst>
              <a:ext uri="{FF2B5EF4-FFF2-40B4-BE49-F238E27FC236}">
                <a16:creationId xmlns:a16="http://schemas.microsoft.com/office/drawing/2014/main" id="{43DFC960-578D-4A1A-B4BC-3F92C795337C}"/>
              </a:ext>
            </a:extLst>
          </p:cNvPr>
          <p:cNvSpPr/>
          <p:nvPr/>
        </p:nvSpPr>
        <p:spPr>
          <a:xfrm rot="16200000">
            <a:off x="9683339" y="3337703"/>
            <a:ext cx="471600" cy="658800"/>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55" name="Rectangle 154">
            <a:extLst>
              <a:ext uri="{FF2B5EF4-FFF2-40B4-BE49-F238E27FC236}">
                <a16:creationId xmlns:a16="http://schemas.microsoft.com/office/drawing/2014/main" id="{43DFC960-578D-4A1A-B4BC-3F92C795337C}"/>
              </a:ext>
            </a:extLst>
          </p:cNvPr>
          <p:cNvSpPr/>
          <p:nvPr/>
        </p:nvSpPr>
        <p:spPr>
          <a:xfrm rot="16200000">
            <a:off x="6609606" y="3337703"/>
            <a:ext cx="471600" cy="658800"/>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59" name="Rectangle 158">
            <a:extLst>
              <a:ext uri="{FF2B5EF4-FFF2-40B4-BE49-F238E27FC236}">
                <a16:creationId xmlns:a16="http://schemas.microsoft.com/office/drawing/2014/main" id="{A254B8D4-99F9-4CF7-82DF-66419A15194D}"/>
              </a:ext>
            </a:extLst>
          </p:cNvPr>
          <p:cNvSpPr/>
          <p:nvPr/>
        </p:nvSpPr>
        <p:spPr>
          <a:xfrm rot="16200000">
            <a:off x="8339949" y="1020588"/>
            <a:ext cx="575208" cy="67094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grpSp>
        <p:nvGrpSpPr>
          <p:cNvPr id="19" name="Group 18">
            <a:extLst>
              <a:ext uri="{FF2B5EF4-FFF2-40B4-BE49-F238E27FC236}">
                <a16:creationId xmlns:a16="http://schemas.microsoft.com/office/drawing/2014/main" id="{C6DDE40B-F41E-44AA-88F8-49B5FA847C57}"/>
              </a:ext>
            </a:extLst>
          </p:cNvPr>
          <p:cNvGrpSpPr/>
          <p:nvPr/>
        </p:nvGrpSpPr>
        <p:grpSpPr>
          <a:xfrm>
            <a:off x="10026371" y="4001465"/>
            <a:ext cx="1130724" cy="344991"/>
            <a:chOff x="10026371" y="4063307"/>
            <a:chExt cx="1130724" cy="344991"/>
          </a:xfrm>
        </p:grpSpPr>
        <p:pic>
          <p:nvPicPr>
            <p:cNvPr id="16" name="Picture 15">
              <a:extLst>
                <a:ext uri="{FF2B5EF4-FFF2-40B4-BE49-F238E27FC236}">
                  <a16:creationId xmlns:a16="http://schemas.microsoft.com/office/drawing/2014/main" id="{5A6B7FF0-B7D9-4C33-A8E6-E03EC3BB45D6}"/>
                </a:ext>
              </a:extLst>
            </p:cNvPr>
            <p:cNvPicPr>
              <a:picLocks noChangeAspect="1"/>
            </p:cNvPicPr>
            <p:nvPr/>
          </p:nvPicPr>
          <p:blipFill>
            <a:blip r:embed="rId3">
              <a:duotone>
                <a:schemeClr val="accent2">
                  <a:shade val="45000"/>
                  <a:satMod val="135000"/>
                </a:schemeClr>
                <a:prstClr val="white"/>
              </a:duotone>
            </a:blip>
            <a:stretch>
              <a:fillRect/>
            </a:stretch>
          </p:blipFill>
          <p:spPr>
            <a:xfrm>
              <a:off x="10026371" y="4063307"/>
              <a:ext cx="344991" cy="344991"/>
            </a:xfrm>
            <a:prstGeom prst="rect">
              <a:avLst/>
            </a:prstGeom>
          </p:spPr>
        </p:pic>
        <p:sp>
          <p:nvSpPr>
            <p:cNvPr id="177" name="TextBox 176">
              <a:extLst>
                <a:ext uri="{FF2B5EF4-FFF2-40B4-BE49-F238E27FC236}">
                  <a16:creationId xmlns:a16="http://schemas.microsoft.com/office/drawing/2014/main" id="{370A0AF1-B44D-49BB-9561-8DC7017032B7}"/>
                </a:ext>
              </a:extLst>
            </p:cNvPr>
            <p:cNvSpPr txBox="1"/>
            <p:nvPr/>
          </p:nvSpPr>
          <p:spPr>
            <a:xfrm>
              <a:off x="10271774" y="4248996"/>
              <a:ext cx="885321" cy="130805"/>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l"/>
              <a:r>
                <a:rPr lang="en-US" i="0" dirty="0">
                  <a:solidFill>
                    <a:schemeClr val="accent2">
                      <a:lumMod val="75000"/>
                    </a:schemeClr>
                  </a:solidFill>
                  <a:latin typeface="+mn-lt"/>
                </a:rPr>
                <a:t>Bone marrow</a:t>
              </a:r>
              <a:r>
                <a:rPr lang="en-US" i="0" baseline="30000" dirty="0">
                  <a:solidFill>
                    <a:schemeClr val="accent2">
                      <a:lumMod val="75000"/>
                    </a:schemeClr>
                  </a:solidFill>
                  <a:latin typeface="+mn-lt"/>
                </a:rPr>
                <a:t>5</a:t>
              </a:r>
              <a:r>
                <a:rPr lang="en-US" i="0" dirty="0">
                  <a:solidFill>
                    <a:schemeClr val="accent2">
                      <a:lumMod val="75000"/>
                    </a:schemeClr>
                  </a:solidFill>
                  <a:latin typeface="+mn-lt"/>
                </a:rPr>
                <a:t> </a:t>
              </a:r>
            </a:p>
          </p:txBody>
        </p:sp>
      </p:grpSp>
      <p:sp>
        <p:nvSpPr>
          <p:cNvPr id="181" name="Title 1">
            <a:extLst>
              <a:ext uri="{FF2B5EF4-FFF2-40B4-BE49-F238E27FC236}">
                <a16:creationId xmlns:a16="http://schemas.microsoft.com/office/drawing/2014/main" id="{E64AD7FC-9D43-48E9-8049-D0259993E97E}"/>
              </a:ext>
            </a:extLst>
          </p:cNvPr>
          <p:cNvSpPr>
            <a:spLocks noGrp="1"/>
          </p:cNvSpPr>
          <p:nvPr>
            <p:ph type="title"/>
          </p:nvPr>
        </p:nvSpPr>
        <p:spPr/>
        <p:txBody>
          <a:bodyPr>
            <a:noAutofit/>
          </a:bodyPr>
          <a:lstStyle/>
          <a:p>
            <a:pPr algn="ctr"/>
            <a:r>
              <a:rPr lang="cs-CZ" sz="3600" b="1" dirty="0">
                <a:solidFill>
                  <a:srgbClr val="002060"/>
                </a:solidFill>
                <a:effectLst>
                  <a:outerShdw blurRad="38100" dist="38100" dir="2700000" algn="tl">
                    <a:srgbClr val="000000">
                      <a:alpha val="43137"/>
                    </a:srgbClr>
                  </a:outerShdw>
                </a:effectLst>
              </a:rPr>
              <a:t>Cytokiny IL-4 a IL-13 hrají centrální úlohu v mechanismu zánětu u Th-2 astmatu</a:t>
            </a:r>
            <a:endParaRPr lang="en-US" sz="3600" b="1" dirty="0">
              <a:solidFill>
                <a:srgbClr val="002060"/>
              </a:solidFill>
              <a:effectLst>
                <a:outerShdw blurRad="38100" dist="38100" dir="2700000" algn="tl">
                  <a:srgbClr val="000000">
                    <a:alpha val="43137"/>
                  </a:srgbClr>
                </a:outerShdw>
              </a:effectLst>
            </a:endParaRPr>
          </a:p>
        </p:txBody>
      </p:sp>
      <p:sp>
        <p:nvSpPr>
          <p:cNvPr id="70" name="Slide Number Placeholder 69"/>
          <p:cNvSpPr>
            <a:spLocks noGrp="1"/>
          </p:cNvSpPr>
          <p:nvPr>
            <p:ph type="sldNum" sz="quarter" idx="4"/>
          </p:nvPr>
        </p:nvSpPr>
        <p:spPr/>
        <p:txBody>
          <a:bodyPr/>
          <a:lstStyle/>
          <a:p>
            <a:fld id="{505285EE-0373-4EEC-A413-CA8F2752D0BB}" type="slidenum">
              <a:rPr lang="en-US" smtClean="0"/>
              <a:pPr/>
              <a:t>10</a:t>
            </a:fld>
            <a:endParaRPr lang="en-US" dirty="0"/>
          </a:p>
        </p:txBody>
      </p:sp>
      <p:sp>
        <p:nvSpPr>
          <p:cNvPr id="156" name="Segnaposto testo 155"/>
          <p:cNvSpPr>
            <a:spLocks noGrp="1"/>
          </p:cNvSpPr>
          <p:nvPr>
            <p:ph type="body" sz="quarter" idx="10"/>
          </p:nvPr>
        </p:nvSpPr>
        <p:spPr>
          <a:xfrm>
            <a:off x="587376" y="6103062"/>
            <a:ext cx="10514012" cy="630942"/>
          </a:xfrm>
        </p:spPr>
        <p:txBody>
          <a:bodyPr/>
          <a:lstStyle/>
          <a:p>
            <a:r>
              <a:rPr lang="it-IT" dirty="0"/>
              <a:t>IgE, immunoglobulin E; IL-4, interleukin-4; IL-5, interleukin-5; IL-13, interleukin-13; IL-25, interleukin-25; IL-33, interleukin-33; ILC2, Type 2 innate lymphoid cells; T</a:t>
            </a:r>
            <a:r>
              <a:rPr lang="it-IT" baseline="-25000" dirty="0"/>
              <a:t>H</a:t>
            </a:r>
            <a:r>
              <a:rPr lang="it-IT" dirty="0"/>
              <a:t>0, naïve T helper cells; </a:t>
            </a:r>
            <a:br>
              <a:rPr lang="it-IT" dirty="0"/>
            </a:br>
            <a:r>
              <a:rPr lang="it-IT" dirty="0"/>
              <a:t>T</a:t>
            </a:r>
            <a:r>
              <a:rPr lang="it-IT" baseline="-25000" dirty="0"/>
              <a:t>H</a:t>
            </a:r>
            <a:r>
              <a:rPr lang="it-IT" dirty="0"/>
              <a:t>2, Type 2 T helper cells; TSLP, thymic stromal lymphopoietin.</a:t>
            </a:r>
          </a:p>
          <a:p>
            <a:r>
              <a:rPr lang="it-IT" dirty="0"/>
              <a:t>1. Gandhi NA, et al. </a:t>
            </a:r>
            <a:r>
              <a:rPr lang="it-IT" dirty="0" err="1"/>
              <a:t>Nat</a:t>
            </a:r>
            <a:r>
              <a:rPr lang="it-IT" dirty="0"/>
              <a:t> </a:t>
            </a:r>
            <a:r>
              <a:rPr lang="it-IT" dirty="0" err="1"/>
              <a:t>Rev</a:t>
            </a:r>
            <a:r>
              <a:rPr lang="it-IT" dirty="0"/>
              <a:t> </a:t>
            </a:r>
            <a:r>
              <a:rPr lang="it-IT" dirty="0" err="1"/>
              <a:t>Drug</a:t>
            </a:r>
            <a:r>
              <a:rPr lang="it-IT" dirty="0"/>
              <a:t> </a:t>
            </a:r>
            <a:r>
              <a:rPr lang="it-IT" dirty="0" err="1"/>
              <a:t>Discov</a:t>
            </a:r>
            <a:r>
              <a:rPr lang="it-IT" dirty="0"/>
              <a:t>. 2016;15(1):35-50. 2. </a:t>
            </a:r>
            <a:r>
              <a:rPr lang="it-IT" dirty="0" err="1"/>
              <a:t>Fahy</a:t>
            </a:r>
            <a:r>
              <a:rPr lang="it-IT" dirty="0"/>
              <a:t> JV, et al. </a:t>
            </a:r>
            <a:r>
              <a:rPr lang="it-IT" dirty="0" err="1"/>
              <a:t>Nat</a:t>
            </a:r>
            <a:r>
              <a:rPr lang="it-IT" dirty="0"/>
              <a:t> </a:t>
            </a:r>
            <a:r>
              <a:rPr lang="it-IT" dirty="0" err="1"/>
              <a:t>Rev</a:t>
            </a:r>
            <a:r>
              <a:rPr lang="it-IT" dirty="0"/>
              <a:t> </a:t>
            </a:r>
            <a:r>
              <a:rPr lang="it-IT" dirty="0" err="1"/>
              <a:t>Immunol</a:t>
            </a:r>
            <a:r>
              <a:rPr lang="it-IT" dirty="0"/>
              <a:t>. 2015;15(1):57-65. 3. Drake LY, et al. </a:t>
            </a:r>
            <a:r>
              <a:rPr lang="it-IT" dirty="0" err="1"/>
              <a:t>Allergy</a:t>
            </a:r>
            <a:r>
              <a:rPr lang="it-IT" dirty="0"/>
              <a:t>. 2014;69(10):1300-1307.</a:t>
            </a:r>
            <a:br>
              <a:rPr lang="it-IT" dirty="0"/>
            </a:br>
            <a:r>
              <a:rPr lang="it-IT" dirty="0"/>
              <a:t>4. Robinson D, et al. </a:t>
            </a:r>
            <a:r>
              <a:rPr lang="it-IT" dirty="0" err="1"/>
              <a:t>Clin</a:t>
            </a:r>
            <a:r>
              <a:rPr lang="it-IT" dirty="0"/>
              <a:t> </a:t>
            </a:r>
            <a:r>
              <a:rPr lang="it-IT" dirty="0" err="1"/>
              <a:t>Exp</a:t>
            </a:r>
            <a:r>
              <a:rPr lang="it-IT" dirty="0"/>
              <a:t> </a:t>
            </a:r>
            <a:r>
              <a:rPr lang="it-IT" dirty="0" err="1"/>
              <a:t>Allergy</a:t>
            </a:r>
            <a:r>
              <a:rPr lang="it-IT" dirty="0"/>
              <a:t>. 2017;47(2):161-175. 5. </a:t>
            </a:r>
            <a:r>
              <a:rPr lang="it-IT" dirty="0" err="1"/>
              <a:t>Menzies-Gow</a:t>
            </a:r>
            <a:r>
              <a:rPr lang="it-IT" dirty="0"/>
              <a:t> AN, et al. </a:t>
            </a:r>
            <a:r>
              <a:rPr lang="it-IT" dirty="0" err="1"/>
              <a:t>Clin</a:t>
            </a:r>
            <a:r>
              <a:rPr lang="it-IT" dirty="0"/>
              <a:t> </a:t>
            </a:r>
            <a:r>
              <a:rPr lang="it-IT" dirty="0" err="1"/>
              <a:t>Exp</a:t>
            </a:r>
            <a:r>
              <a:rPr lang="it-IT" dirty="0"/>
              <a:t> </a:t>
            </a:r>
            <a:r>
              <a:rPr lang="it-IT" dirty="0" err="1"/>
              <a:t>Allergy</a:t>
            </a:r>
            <a:r>
              <a:rPr lang="it-IT" dirty="0"/>
              <a:t>. 2007;37(7):1023-1032.</a:t>
            </a:r>
          </a:p>
        </p:txBody>
      </p:sp>
      <p:grpSp>
        <p:nvGrpSpPr>
          <p:cNvPr id="5" name="Group 4">
            <a:extLst>
              <a:ext uri="{FF2B5EF4-FFF2-40B4-BE49-F238E27FC236}">
                <a16:creationId xmlns:a16="http://schemas.microsoft.com/office/drawing/2014/main" id="{92511263-483D-436F-82E0-5956CA21F846}"/>
              </a:ext>
            </a:extLst>
          </p:cNvPr>
          <p:cNvGrpSpPr/>
          <p:nvPr/>
        </p:nvGrpSpPr>
        <p:grpSpPr>
          <a:xfrm>
            <a:off x="5959771" y="3460317"/>
            <a:ext cx="2825700" cy="2511210"/>
            <a:chOff x="4155794" y="3407053"/>
            <a:chExt cx="2981687" cy="2649837"/>
          </a:xfrm>
        </p:grpSpPr>
        <p:sp>
          <p:nvSpPr>
            <p:cNvPr id="6" name="Rectangle 5">
              <a:extLst>
                <a:ext uri="{FF2B5EF4-FFF2-40B4-BE49-F238E27FC236}">
                  <a16:creationId xmlns:a16="http://schemas.microsoft.com/office/drawing/2014/main" id="{B61C7EB9-B4C4-4A9E-86EA-3A439B19AD10}"/>
                </a:ext>
              </a:extLst>
            </p:cNvPr>
            <p:cNvSpPr/>
            <p:nvPr/>
          </p:nvSpPr>
          <p:spPr>
            <a:xfrm>
              <a:off x="4766046" y="3407053"/>
              <a:ext cx="649583" cy="45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C1D7F6E-2A04-4DE6-BB9D-B4CA604769BA}"/>
                </a:ext>
              </a:extLst>
            </p:cNvPr>
            <p:cNvPicPr>
              <a:picLocks noChangeAspect="1"/>
            </p:cNvPicPr>
            <p:nvPr/>
          </p:nvPicPr>
          <p:blipFill>
            <a:blip r:embed="rId4">
              <a:lum contrast="20000"/>
              <a:extLst>
                <a:ext uri="{28A0092B-C50C-407E-A947-70E740481C1C}">
                  <a14:useLocalDpi xmlns:a14="http://schemas.microsoft.com/office/drawing/2010/main"/>
                </a:ext>
              </a:extLst>
            </a:blip>
            <a:stretch>
              <a:fillRect/>
            </a:stretch>
          </p:blipFill>
          <p:spPr>
            <a:xfrm>
              <a:off x="4586539" y="4516821"/>
              <a:ext cx="1020399" cy="803026"/>
            </a:xfrm>
            <a:prstGeom prst="rect">
              <a:avLst/>
            </a:prstGeom>
            <a:ln>
              <a:noFill/>
            </a:ln>
            <a:effectLst>
              <a:softEdge rad="88900"/>
            </a:effectLst>
          </p:spPr>
        </p:pic>
        <p:pic>
          <p:nvPicPr>
            <p:cNvPr id="8" name="Picture 7">
              <a:extLst>
                <a:ext uri="{FF2B5EF4-FFF2-40B4-BE49-F238E27FC236}">
                  <a16:creationId xmlns:a16="http://schemas.microsoft.com/office/drawing/2014/main" id="{5647C597-311E-435E-95D7-B97D3331540F}"/>
                </a:ext>
              </a:extLst>
            </p:cNvPr>
            <p:cNvPicPr>
              <a:picLocks noChangeAspect="1"/>
            </p:cNvPicPr>
            <p:nvPr/>
          </p:nvPicPr>
          <p:blipFill rotWithShape="1">
            <a:blip r:embed="rId5" cstate="print">
              <a:lum contrast="40000"/>
              <a:extLst>
                <a:ext uri="{28A0092B-C50C-407E-A947-70E740481C1C}">
                  <a14:useLocalDpi xmlns:a14="http://schemas.microsoft.com/office/drawing/2010/main"/>
                </a:ext>
              </a:extLst>
            </a:blip>
            <a:srcRect l="14461" t="6835" r="14709"/>
            <a:stretch/>
          </p:blipFill>
          <p:spPr>
            <a:xfrm>
              <a:off x="4818991" y="5476114"/>
              <a:ext cx="677090" cy="580776"/>
            </a:xfrm>
            <a:prstGeom prst="rect">
              <a:avLst/>
            </a:prstGeom>
            <a:ln>
              <a:noFill/>
            </a:ln>
            <a:effectLst>
              <a:softEdge rad="101600"/>
            </a:effectLst>
          </p:spPr>
        </p:pic>
        <p:cxnSp>
          <p:nvCxnSpPr>
            <p:cNvPr id="9" name="Straight Arrow Connector 8">
              <a:extLst>
                <a:ext uri="{FF2B5EF4-FFF2-40B4-BE49-F238E27FC236}">
                  <a16:creationId xmlns:a16="http://schemas.microsoft.com/office/drawing/2014/main" id="{4208353E-E663-4055-87F7-D78D750F259A}"/>
                </a:ext>
              </a:extLst>
            </p:cNvPr>
            <p:cNvCxnSpPr>
              <a:cxnSpLocks/>
            </p:cNvCxnSpPr>
            <p:nvPr/>
          </p:nvCxnSpPr>
          <p:spPr>
            <a:xfrm>
              <a:off x="5110359" y="5281233"/>
              <a:ext cx="0" cy="257473"/>
            </a:xfrm>
            <a:prstGeom prst="straightConnector1">
              <a:avLst/>
            </a:prstGeom>
            <a:ln w="38100" cap="rnd">
              <a:solidFill>
                <a:schemeClr val="tx2"/>
              </a:solidFill>
              <a:round/>
              <a:headEnd type="none"/>
              <a:tailEnd type="stealth"/>
            </a:ln>
          </p:spPr>
          <p:style>
            <a:lnRef idx="1">
              <a:schemeClr val="accent1"/>
            </a:lnRef>
            <a:fillRef idx="0">
              <a:schemeClr val="accent1"/>
            </a:fillRef>
            <a:effectRef idx="0">
              <a:schemeClr val="accent1"/>
            </a:effectRef>
            <a:fontRef idx="minor">
              <a:schemeClr val="tx1"/>
            </a:fontRef>
          </p:style>
        </p:cxnSp>
        <p:pic>
          <p:nvPicPr>
            <p:cNvPr id="10" name="Picture 11">
              <a:extLst>
                <a:ext uri="{FF2B5EF4-FFF2-40B4-BE49-F238E27FC236}">
                  <a16:creationId xmlns:a16="http://schemas.microsoft.com/office/drawing/2014/main" id="{0034250E-5A63-492D-A009-A2341A840B5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4410604">
              <a:off x="4923276" y="3603378"/>
              <a:ext cx="292379" cy="25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19B0B29-508A-4F21-9A6F-0D29D66E9833}"/>
                </a:ext>
              </a:extLst>
            </p:cNvPr>
            <p:cNvSpPr txBox="1"/>
            <p:nvPr/>
          </p:nvSpPr>
          <p:spPr>
            <a:xfrm>
              <a:off x="4766044" y="3452423"/>
              <a:ext cx="649583" cy="126669"/>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000" b="1" i="0" u="none" strike="noStrike" cap="none" spc="0" normalizeH="0" baseline="0">
                  <a:ln>
                    <a:noFill/>
                  </a:ln>
                  <a:solidFill>
                    <a:schemeClr val="accent1"/>
                  </a:solidFill>
                  <a:effectLst/>
                  <a:uLnTx/>
                  <a:uFillTx/>
                  <a:latin typeface="Calibri" panose="020F0502020204030204"/>
                </a:defRPr>
              </a:lvl1pPr>
            </a:lstStyle>
            <a:p>
              <a:r>
                <a:rPr lang="en-US" sz="900" dirty="0">
                  <a:solidFill>
                    <a:schemeClr val="accent2">
                      <a:lumMod val="75000"/>
                    </a:schemeClr>
                  </a:solidFill>
                  <a:latin typeface="Arial" panose="020B0604020202020204" pitchFamily="34" charset="0"/>
                  <a:cs typeface="Arial" panose="020B0604020202020204" pitchFamily="34" charset="0"/>
                </a:rPr>
                <a:t>IL-13</a:t>
              </a:r>
            </a:p>
          </p:txBody>
        </p:sp>
        <p:sp>
          <p:nvSpPr>
            <p:cNvPr id="12" name="TextBox 11">
              <a:extLst>
                <a:ext uri="{FF2B5EF4-FFF2-40B4-BE49-F238E27FC236}">
                  <a16:creationId xmlns:a16="http://schemas.microsoft.com/office/drawing/2014/main" id="{409881D6-F435-48A9-9171-B15FD25807BD}"/>
                </a:ext>
              </a:extLst>
            </p:cNvPr>
            <p:cNvSpPr txBox="1"/>
            <p:nvPr/>
          </p:nvSpPr>
          <p:spPr>
            <a:xfrm>
              <a:off x="4155794" y="4175508"/>
              <a:ext cx="1856397" cy="276052"/>
            </a:xfrm>
            <a:prstGeom prst="rect">
              <a:avLst/>
            </a:prstGeom>
            <a:noFill/>
          </p:spPr>
          <p:txBody>
            <a:bodyPr wrap="square" lIns="0" tIns="0" rIns="0" bIns="0"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Mucus hypersecretion </a:t>
              </a:r>
              <a:b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b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and goblet cell hyperplasia</a:t>
              </a:r>
            </a:p>
          </p:txBody>
        </p:sp>
        <p:sp>
          <p:nvSpPr>
            <p:cNvPr id="13" name="TextBox 12">
              <a:extLst>
                <a:ext uri="{FF2B5EF4-FFF2-40B4-BE49-F238E27FC236}">
                  <a16:creationId xmlns:a16="http://schemas.microsoft.com/office/drawing/2014/main" id="{F8021CA5-EE42-43CA-A920-3B7A88F15977}"/>
                </a:ext>
              </a:extLst>
            </p:cNvPr>
            <p:cNvSpPr txBox="1"/>
            <p:nvPr/>
          </p:nvSpPr>
          <p:spPr>
            <a:xfrm>
              <a:off x="5636501" y="4698211"/>
              <a:ext cx="891766" cy="414078"/>
            </a:xfrm>
            <a:prstGeom prst="rect">
              <a:avLst/>
            </a:prstGeom>
            <a:noFill/>
          </p:spPr>
          <p:txBody>
            <a:bodyPr wrap="square" lIns="0" tIns="0" rIns="0" bIns="0" rtlCol="0">
              <a:spAutoFit/>
            </a:bodyPr>
            <a:lstStyle/>
            <a:p>
              <a:pPr marL="0" marR="0" lvl="0" indent="0"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Airway wall remodeling and fibrosis</a:t>
              </a:r>
            </a:p>
          </p:txBody>
        </p:sp>
        <p:sp>
          <p:nvSpPr>
            <p:cNvPr id="14" name="TextBox 13">
              <a:extLst>
                <a:ext uri="{FF2B5EF4-FFF2-40B4-BE49-F238E27FC236}">
                  <a16:creationId xmlns:a16="http://schemas.microsoft.com/office/drawing/2014/main" id="{A5D21688-697A-4CA0-8795-247F8D94C17D}"/>
                </a:ext>
              </a:extLst>
            </p:cNvPr>
            <p:cNvSpPr txBox="1"/>
            <p:nvPr/>
          </p:nvSpPr>
          <p:spPr>
            <a:xfrm>
              <a:off x="5518402" y="5567969"/>
              <a:ext cx="1619079" cy="276052"/>
            </a:xfrm>
            <a:prstGeom prst="rect">
              <a:avLst/>
            </a:prstGeom>
            <a:noFill/>
          </p:spPr>
          <p:txBody>
            <a:bodyPr wrap="square" lIns="0" tIns="0" rIns="0" bIns="0" rtlCol="0">
              <a:spAutoFit/>
            </a:bodyPr>
            <a:lstStyle/>
            <a:p>
              <a:pPr marL="0" marR="0" lvl="0" indent="0" defTabSz="457200" rtl="0" eaLnBrk="1" fontAlgn="auto" latinLnBrk="0" hangingPunct="1">
                <a:lnSpc>
                  <a:spcPct val="85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t>Airway obstruction </a:t>
              </a:r>
              <a:b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br>
              <a:r>
                <a:rPr kumimoji="0" lang="en-US" sz="100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Arial" panose="020B0604020202020204" pitchFamily="34" charset="0"/>
                </a:rPr>
                <a:t>and bronchial hyperreactivity</a:t>
              </a:r>
            </a:p>
          </p:txBody>
        </p:sp>
        <p:cxnSp>
          <p:nvCxnSpPr>
            <p:cNvPr id="15" name="Straight Arrow Connector 14">
              <a:extLst>
                <a:ext uri="{FF2B5EF4-FFF2-40B4-BE49-F238E27FC236}">
                  <a16:creationId xmlns:a16="http://schemas.microsoft.com/office/drawing/2014/main" id="{B0CD705A-AB65-4E52-A8F5-3E4CABAA76FD}"/>
                </a:ext>
              </a:extLst>
            </p:cNvPr>
            <p:cNvCxnSpPr>
              <a:cxnSpLocks/>
            </p:cNvCxnSpPr>
            <p:nvPr/>
          </p:nvCxnSpPr>
          <p:spPr>
            <a:xfrm>
              <a:off x="5094908" y="3902620"/>
              <a:ext cx="0" cy="257473"/>
            </a:xfrm>
            <a:prstGeom prst="straightConnector1">
              <a:avLst/>
            </a:prstGeom>
            <a:ln w="38100" cap="rnd">
              <a:solidFill>
                <a:schemeClr val="accent5"/>
              </a:solidFill>
              <a:round/>
              <a:tailEnd type="stealth"/>
            </a:ln>
          </p:spPr>
          <p:style>
            <a:lnRef idx="1">
              <a:schemeClr val="accent1"/>
            </a:lnRef>
            <a:fillRef idx="0">
              <a:schemeClr val="accent1"/>
            </a:fillRef>
            <a:effectRef idx="0">
              <a:schemeClr val="accent1"/>
            </a:effectRef>
            <a:fontRef idx="minor">
              <a:schemeClr val="tx1"/>
            </a:fontRef>
          </p:style>
        </p:cxnSp>
      </p:grpSp>
      <p:grpSp>
        <p:nvGrpSpPr>
          <p:cNvPr id="137" name="Gruppo 136"/>
          <p:cNvGrpSpPr/>
          <p:nvPr/>
        </p:nvGrpSpPr>
        <p:grpSpPr>
          <a:xfrm>
            <a:off x="9589739" y="2524620"/>
            <a:ext cx="659564" cy="713674"/>
            <a:chOff x="9589739" y="2475339"/>
            <a:chExt cx="659564" cy="713674"/>
          </a:xfrm>
        </p:grpSpPr>
        <p:sp>
          <p:nvSpPr>
            <p:cNvPr id="185" name="Rectangle 175">
              <a:extLst>
                <a:ext uri="{FF2B5EF4-FFF2-40B4-BE49-F238E27FC236}">
                  <a16:creationId xmlns:a16="http://schemas.microsoft.com/office/drawing/2014/main" id="{08D96681-BB03-41CF-9955-5EB51B00C6DC}"/>
                </a:ext>
              </a:extLst>
            </p:cNvPr>
            <p:cNvSpPr/>
            <p:nvPr/>
          </p:nvSpPr>
          <p:spPr>
            <a:xfrm rot="16200000">
              <a:off x="9562684" y="2502394"/>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8" name="TextBox 17">
              <a:extLst>
                <a:ext uri="{FF2B5EF4-FFF2-40B4-BE49-F238E27FC236}">
                  <a16:creationId xmlns:a16="http://schemas.microsoft.com/office/drawing/2014/main" id="{52096FB2-87B8-49AA-BB6B-93CF6583A69D}"/>
                </a:ext>
              </a:extLst>
            </p:cNvPr>
            <p:cNvSpPr txBox="1"/>
            <p:nvPr/>
          </p:nvSpPr>
          <p:spPr>
            <a:xfrm>
              <a:off x="9634909" y="2557152"/>
              <a:ext cx="570843" cy="153888"/>
            </a:xfrm>
            <a:prstGeom prst="rect">
              <a:avLst/>
            </a:prstGeom>
            <a:noFill/>
          </p:spPr>
          <p:txBody>
            <a:bodyPr wrap="square" lIns="0" tIns="0" rIns="0" bIns="0" rtlCol="0">
              <a:spAutoFit/>
            </a:bodyPr>
            <a:lstStyle/>
            <a:p>
              <a:pPr algn="ctr" defTabSz="457200">
                <a:defRPr/>
              </a:pPr>
              <a:r>
                <a:rPr lang="en-US" sz="1000" b="1" dirty="0">
                  <a:solidFill>
                    <a:schemeClr val="accent2">
                      <a:lumMod val="75000"/>
                    </a:schemeClr>
                  </a:solidFill>
                  <a:latin typeface="Arial" panose="020B0604020202020204" pitchFamily="34" charset="0"/>
                  <a:cs typeface="Arial" panose="020B0604020202020204" pitchFamily="34" charset="0"/>
                </a:rPr>
                <a:t>IL-5</a:t>
              </a:r>
            </a:p>
          </p:txBody>
        </p:sp>
        <p:grpSp>
          <p:nvGrpSpPr>
            <p:cNvPr id="21" name="Group 20">
              <a:extLst>
                <a:ext uri="{FF2B5EF4-FFF2-40B4-BE49-F238E27FC236}">
                  <a16:creationId xmlns:a16="http://schemas.microsoft.com/office/drawing/2014/main" id="{AE2028A5-76E6-472A-B9DE-5C8E8407F910}"/>
                </a:ext>
              </a:extLst>
            </p:cNvPr>
            <p:cNvGrpSpPr/>
            <p:nvPr/>
          </p:nvGrpSpPr>
          <p:grpSpPr>
            <a:xfrm>
              <a:off x="9659438" y="2723327"/>
              <a:ext cx="480003" cy="447555"/>
              <a:chOff x="3249781" y="3296154"/>
              <a:chExt cx="602612" cy="585494"/>
            </a:xfrm>
          </p:grpSpPr>
          <p:pic>
            <p:nvPicPr>
              <p:cNvPr id="30" name="Picture 10">
                <a:extLst>
                  <a:ext uri="{FF2B5EF4-FFF2-40B4-BE49-F238E27FC236}">
                    <a16:creationId xmlns:a16="http://schemas.microsoft.com/office/drawing/2014/main" id="{B81BA202-318C-447A-B0BB-6625D020AA73}"/>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3249781" y="3374908"/>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a:extLst>
                  <a:ext uri="{FF2B5EF4-FFF2-40B4-BE49-F238E27FC236}">
                    <a16:creationId xmlns:a16="http://schemas.microsoft.com/office/drawing/2014/main" id="{A5609E12-71ED-4212-8561-F029C729F82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2880906" flipH="1">
                <a:off x="3407666" y="3558445"/>
                <a:ext cx="169324" cy="242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a:extLst>
                  <a:ext uri="{FF2B5EF4-FFF2-40B4-BE49-F238E27FC236}">
                    <a16:creationId xmlns:a16="http://schemas.microsoft.com/office/drawing/2014/main" id="{5E1C58AF-84F1-489B-B76A-693FC58A009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2420470" flipH="1">
                <a:off x="3517016" y="3296154"/>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0">
                <a:extLst>
                  <a:ext uri="{FF2B5EF4-FFF2-40B4-BE49-F238E27FC236}">
                    <a16:creationId xmlns:a16="http://schemas.microsoft.com/office/drawing/2014/main" id="{18995853-6265-412A-A9A4-E01ACD5CABD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7109283" flipH="1">
                <a:off x="3646721" y="3446081"/>
                <a:ext cx="169324" cy="2420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a:extLst>
                  <a:ext uri="{FF2B5EF4-FFF2-40B4-BE49-F238E27FC236}">
                    <a16:creationId xmlns:a16="http://schemas.microsoft.com/office/drawing/2014/main" id="{2A2E58D0-51CF-42B3-859B-CE25CED1064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1137888" flipH="1">
                <a:off x="3632666" y="3629453"/>
                <a:ext cx="162493" cy="25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5" name="Straight Connector 24">
            <a:extLst>
              <a:ext uri="{FF2B5EF4-FFF2-40B4-BE49-F238E27FC236}">
                <a16:creationId xmlns:a16="http://schemas.microsoft.com/office/drawing/2014/main" id="{54A4683A-CF1D-4D47-82C3-2E7D3BDA3C55}"/>
              </a:ext>
            </a:extLst>
          </p:cNvPr>
          <p:cNvCxnSpPr>
            <a:cxnSpLocks/>
          </p:cNvCxnSpPr>
          <p:nvPr/>
        </p:nvCxnSpPr>
        <p:spPr>
          <a:xfrm>
            <a:off x="3943350" y="3359579"/>
            <a:ext cx="5994400" cy="0"/>
          </a:xfrm>
          <a:prstGeom prst="line">
            <a:avLst/>
          </a:prstGeom>
          <a:noFill/>
          <a:ln w="25400" cap="flat" cmpd="sng" algn="ctr">
            <a:solidFill>
              <a:schemeClr val="bg2"/>
            </a:solidFill>
            <a:prstDash val="solid"/>
            <a:miter lim="800000"/>
          </a:ln>
          <a:effectLst/>
        </p:spPr>
      </p:cxnSp>
      <p:grpSp>
        <p:nvGrpSpPr>
          <p:cNvPr id="39" name="Group 38">
            <a:extLst>
              <a:ext uri="{FF2B5EF4-FFF2-40B4-BE49-F238E27FC236}">
                <a16:creationId xmlns:a16="http://schemas.microsoft.com/office/drawing/2014/main" id="{ACAC9FFD-AB9F-4E1D-A1C5-29BC58E8E53B}"/>
              </a:ext>
            </a:extLst>
          </p:cNvPr>
          <p:cNvGrpSpPr/>
          <p:nvPr/>
        </p:nvGrpSpPr>
        <p:grpSpPr>
          <a:xfrm>
            <a:off x="962026" y="1257231"/>
            <a:ext cx="4068930" cy="699506"/>
            <a:chOff x="534961" y="980124"/>
            <a:chExt cx="4293546" cy="738120"/>
          </a:xfrm>
        </p:grpSpPr>
        <p:pic>
          <p:nvPicPr>
            <p:cNvPr id="40" name="Picture 39">
              <a:extLst>
                <a:ext uri="{FF2B5EF4-FFF2-40B4-BE49-F238E27FC236}">
                  <a16:creationId xmlns:a16="http://schemas.microsoft.com/office/drawing/2014/main" id="{C8EE6ED9-E5E6-4F29-9F09-E36A5D4A223D}"/>
                </a:ext>
              </a:extLst>
            </p:cNvPr>
            <p:cNvPicPr>
              <a:picLocks/>
            </p:cNvPicPr>
            <p:nvPr/>
          </p:nvPicPr>
          <p:blipFill>
            <a:blip r:embed="rId8" cstate="print">
              <a:extLst>
                <a:ext uri="{28A0092B-C50C-407E-A947-70E740481C1C}">
                  <a14:useLocalDpi xmlns:a14="http://schemas.microsoft.com/office/drawing/2010/main"/>
                </a:ext>
              </a:extLst>
            </a:blip>
            <a:stretch>
              <a:fillRect/>
            </a:stretch>
          </p:blipFill>
          <p:spPr>
            <a:xfrm>
              <a:off x="1260933" y="1066966"/>
              <a:ext cx="1716171" cy="418081"/>
            </a:xfrm>
            <a:prstGeom prst="rect">
              <a:avLst/>
            </a:prstGeom>
          </p:spPr>
        </p:pic>
        <p:sp>
          <p:nvSpPr>
            <p:cNvPr id="41" name="TextBox 40">
              <a:extLst>
                <a:ext uri="{FF2B5EF4-FFF2-40B4-BE49-F238E27FC236}">
                  <a16:creationId xmlns:a16="http://schemas.microsoft.com/office/drawing/2014/main" id="{FBCBDEA2-4E5D-4FBA-9ACE-98D1DE76CA35}"/>
                </a:ext>
              </a:extLst>
            </p:cNvPr>
            <p:cNvSpPr txBox="1"/>
            <p:nvPr/>
          </p:nvSpPr>
          <p:spPr>
            <a:xfrm>
              <a:off x="534961" y="1078010"/>
              <a:ext cx="643252" cy="276051"/>
            </a:xfrm>
            <a:prstGeom prst="rect">
              <a:avLst/>
            </a:prstGeom>
            <a:noFill/>
          </p:spPr>
          <p:txBody>
            <a:bodyPr wrap="square" lIns="0" tIns="0" rIns="0" bIns="0" rtlCol="0">
              <a:spAutoFit/>
            </a:bodyPr>
            <a:lstStyle/>
            <a:p>
              <a:pPr algn="r">
                <a:lnSpc>
                  <a:spcPct val="85000"/>
                </a:lnSpc>
                <a:spcBef>
                  <a:spcPts val="0"/>
                </a:spcBef>
                <a:defRPr/>
              </a:pPr>
              <a:r>
                <a:rPr lang="en-US" sz="1000" i="1" kern="0" dirty="0">
                  <a:solidFill>
                    <a:srgbClr val="605854"/>
                  </a:solidFill>
                </a:rPr>
                <a:t>Airway </a:t>
              </a:r>
              <a:br>
                <a:rPr lang="en-US" sz="1000" i="1" kern="0" dirty="0">
                  <a:solidFill>
                    <a:srgbClr val="605854"/>
                  </a:solidFill>
                </a:rPr>
              </a:br>
              <a:r>
                <a:rPr lang="en-US" sz="1000" i="1" kern="0" dirty="0">
                  <a:solidFill>
                    <a:srgbClr val="605854"/>
                  </a:solidFill>
                </a:rPr>
                <a:t>epithelium</a:t>
              </a:r>
            </a:p>
          </p:txBody>
        </p:sp>
        <p:pic>
          <p:nvPicPr>
            <p:cNvPr id="42" name="Picture 41">
              <a:extLst>
                <a:ext uri="{FF2B5EF4-FFF2-40B4-BE49-F238E27FC236}">
                  <a16:creationId xmlns:a16="http://schemas.microsoft.com/office/drawing/2014/main" id="{FFC5D8E3-F502-4E76-B489-18C76CF8D27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47626" y="1000980"/>
              <a:ext cx="349758" cy="339852"/>
            </a:xfrm>
            <a:prstGeom prst="rect">
              <a:avLst/>
            </a:prstGeom>
          </p:spPr>
        </p:pic>
        <p:pic>
          <p:nvPicPr>
            <p:cNvPr id="43" name="Picture 42">
              <a:extLst>
                <a:ext uri="{FF2B5EF4-FFF2-40B4-BE49-F238E27FC236}">
                  <a16:creationId xmlns:a16="http://schemas.microsoft.com/office/drawing/2014/main" id="{8998FB99-8404-4F37-A4EF-A0333163428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337979" y="1029241"/>
              <a:ext cx="409575" cy="358140"/>
            </a:xfrm>
            <a:prstGeom prst="rect">
              <a:avLst/>
            </a:prstGeom>
          </p:spPr>
        </p:pic>
        <p:pic>
          <p:nvPicPr>
            <p:cNvPr id="44" name="Picture 43">
              <a:extLst>
                <a:ext uri="{FF2B5EF4-FFF2-40B4-BE49-F238E27FC236}">
                  <a16:creationId xmlns:a16="http://schemas.microsoft.com/office/drawing/2014/main" id="{DF9AC344-3AF3-4919-91EE-35D15F7056E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28176" y="1080729"/>
              <a:ext cx="334604" cy="334604"/>
            </a:xfrm>
            <a:prstGeom prst="rect">
              <a:avLst/>
            </a:prstGeom>
          </p:spPr>
        </p:pic>
        <p:grpSp>
          <p:nvGrpSpPr>
            <p:cNvPr id="45" name="Group 44">
              <a:extLst>
                <a:ext uri="{FF2B5EF4-FFF2-40B4-BE49-F238E27FC236}">
                  <a16:creationId xmlns:a16="http://schemas.microsoft.com/office/drawing/2014/main" id="{6D31ED4E-2CB4-4E47-BF9A-1B6E41030AD6}"/>
                </a:ext>
              </a:extLst>
            </p:cNvPr>
            <p:cNvGrpSpPr/>
            <p:nvPr/>
          </p:nvGrpSpPr>
          <p:grpSpPr>
            <a:xfrm>
              <a:off x="1982316" y="1465523"/>
              <a:ext cx="299597" cy="252721"/>
              <a:chOff x="4025502" y="901346"/>
              <a:chExt cx="299597" cy="252721"/>
            </a:xfrm>
          </p:grpSpPr>
          <p:sp>
            <p:nvSpPr>
              <p:cNvPr id="48" name="Oval 47">
                <a:extLst>
                  <a:ext uri="{FF2B5EF4-FFF2-40B4-BE49-F238E27FC236}">
                    <a16:creationId xmlns:a16="http://schemas.microsoft.com/office/drawing/2014/main" id="{85861822-889D-4EC6-BF8E-73CD1920A163}"/>
                  </a:ext>
                </a:extLst>
              </p:cNvPr>
              <p:cNvSpPr/>
              <p:nvPr/>
            </p:nvSpPr>
            <p:spPr>
              <a:xfrm>
                <a:off x="4025502" y="1026088"/>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308731EE-0F03-40B2-91C4-F04E7EE5678D}"/>
                  </a:ext>
                </a:extLst>
              </p:cNvPr>
              <p:cNvSpPr/>
              <p:nvPr/>
            </p:nvSpPr>
            <p:spPr>
              <a:xfrm>
                <a:off x="4162204" y="100049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85E57616-371E-4429-AE71-860F9A107044}"/>
                  </a:ext>
                </a:extLst>
              </p:cNvPr>
              <p:cNvSpPr/>
              <p:nvPr/>
            </p:nvSpPr>
            <p:spPr>
              <a:xfrm>
                <a:off x="4109817" y="109230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AF3A1C23-DA16-49AD-9746-CD34BA3A5E13}"/>
                  </a:ext>
                </a:extLst>
              </p:cNvPr>
              <p:cNvSpPr/>
              <p:nvPr/>
            </p:nvSpPr>
            <p:spPr>
              <a:xfrm>
                <a:off x="4239496" y="1102876"/>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AC359CED-B640-4B3F-AD3E-52E106F04592}"/>
                  </a:ext>
                </a:extLst>
              </p:cNvPr>
              <p:cNvSpPr/>
              <p:nvPr/>
            </p:nvSpPr>
            <p:spPr>
              <a:xfrm>
                <a:off x="4272712" y="974665"/>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D3C71A08-337E-42C4-A0B4-41D1271D9505}"/>
                  </a:ext>
                </a:extLst>
              </p:cNvPr>
              <p:cNvSpPr/>
              <p:nvPr/>
            </p:nvSpPr>
            <p:spPr>
              <a:xfrm>
                <a:off x="4083623" y="942934"/>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035FBBF1-263A-40F7-94DF-C47DB712F8BD}"/>
                  </a:ext>
                </a:extLst>
              </p:cNvPr>
              <p:cNvSpPr/>
              <p:nvPr/>
            </p:nvSpPr>
            <p:spPr>
              <a:xfrm>
                <a:off x="4187109" y="901346"/>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0BDBD88F-5712-4620-AE7B-DD91499D2DB8}"/>
                </a:ext>
              </a:extLst>
            </p:cNvPr>
            <p:cNvSpPr txBox="1"/>
            <p:nvPr/>
          </p:nvSpPr>
          <p:spPr>
            <a:xfrm>
              <a:off x="2355451" y="1538842"/>
              <a:ext cx="606524" cy="1623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i="1" kern="0" dirty="0">
                  <a:solidFill>
                    <a:srgbClr val="605854"/>
                  </a:solidFill>
                </a:rPr>
                <a:t>Antigens</a:t>
              </a:r>
            </a:p>
          </p:txBody>
        </p:sp>
        <p:sp>
          <p:nvSpPr>
            <p:cNvPr id="47" name="TextBox 46">
              <a:extLst>
                <a:ext uri="{FF2B5EF4-FFF2-40B4-BE49-F238E27FC236}">
                  <a16:creationId xmlns:a16="http://schemas.microsoft.com/office/drawing/2014/main" id="{C9AFB7CF-A1B3-4D6B-9A4E-12D440E2E8F7}"/>
                </a:ext>
              </a:extLst>
            </p:cNvPr>
            <p:cNvSpPr txBox="1"/>
            <p:nvPr/>
          </p:nvSpPr>
          <p:spPr>
            <a:xfrm>
              <a:off x="3123561" y="980124"/>
              <a:ext cx="1704946" cy="409205"/>
            </a:xfrm>
            <a:prstGeom prst="rect">
              <a:avLst/>
            </a:prstGeom>
            <a:noFill/>
          </p:spPr>
          <p:txBody>
            <a:bodyPr wrap="square" lIns="0" tIns="0" rIns="0" bIns="0" rtlCol="0">
              <a:spAutoFit/>
            </a:bodyPr>
            <a:lstStyle/>
            <a:p>
              <a:pPr marL="0" marR="0" lvl="0" indent="0" defTabSz="457200" rtl="0" eaLnBrk="1" fontAlgn="auto" latinLnBrk="0" hangingPunct="1">
                <a:lnSpc>
                  <a:spcPct val="90000"/>
                </a:lnSpc>
                <a:spcBef>
                  <a:spcPts val="0"/>
                </a:spcBef>
                <a:spcAft>
                  <a:spcPts val="0"/>
                </a:spcAft>
                <a:buClrTx/>
                <a:buSzTx/>
                <a:buFontTx/>
                <a:buNone/>
                <a:tabLst/>
                <a:defRPr/>
              </a:pPr>
              <a:r>
                <a:rPr lang="en-US" sz="1400" b="1" i="1" dirty="0">
                  <a:solidFill>
                    <a:schemeClr val="accent1"/>
                  </a:solidFill>
                </a:rPr>
                <a:t>EPITHELIUM ACTIVATION</a:t>
              </a:r>
              <a:r>
                <a:rPr lang="en-US" sz="1400" b="1" i="1" baseline="30000" dirty="0">
                  <a:solidFill>
                    <a:schemeClr val="accent1"/>
                  </a:solidFill>
                </a:rPr>
                <a:t>1</a:t>
              </a:r>
            </a:p>
          </p:txBody>
        </p:sp>
      </p:grpSp>
      <p:grpSp>
        <p:nvGrpSpPr>
          <p:cNvPr id="55" name="Group 54">
            <a:extLst>
              <a:ext uri="{FF2B5EF4-FFF2-40B4-BE49-F238E27FC236}">
                <a16:creationId xmlns:a16="http://schemas.microsoft.com/office/drawing/2014/main" id="{07BEDDF6-4BEE-4F03-8BA5-6D464313A588}"/>
              </a:ext>
            </a:extLst>
          </p:cNvPr>
          <p:cNvGrpSpPr/>
          <p:nvPr/>
        </p:nvGrpSpPr>
        <p:grpSpPr>
          <a:xfrm>
            <a:off x="1488842" y="3458664"/>
            <a:ext cx="4845958" cy="2064869"/>
            <a:chOff x="-81923" y="3405309"/>
            <a:chExt cx="5113472" cy="2178857"/>
          </a:xfrm>
        </p:grpSpPr>
        <p:sp>
          <p:nvSpPr>
            <p:cNvPr id="56" name="Rectangle 55">
              <a:extLst>
                <a:ext uri="{FF2B5EF4-FFF2-40B4-BE49-F238E27FC236}">
                  <a16:creationId xmlns:a16="http://schemas.microsoft.com/office/drawing/2014/main" id="{1174DDE8-8A74-4F9E-B7AE-BFBD2044D728}"/>
                </a:ext>
              </a:extLst>
            </p:cNvPr>
            <p:cNvSpPr/>
            <p:nvPr/>
          </p:nvSpPr>
          <p:spPr>
            <a:xfrm>
              <a:off x="2182594" y="3405309"/>
              <a:ext cx="649583" cy="459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nvGrpSpPr>
            <p:cNvPr id="57" name="Group 120">
              <a:extLst>
                <a:ext uri="{FF2B5EF4-FFF2-40B4-BE49-F238E27FC236}">
                  <a16:creationId xmlns:a16="http://schemas.microsoft.com/office/drawing/2014/main" id="{C77A9127-993C-4FFB-8363-66A37DB7C9E0}"/>
                </a:ext>
              </a:extLst>
            </p:cNvPr>
            <p:cNvGrpSpPr>
              <a:grpSpLocks noChangeAspect="1"/>
            </p:cNvGrpSpPr>
            <p:nvPr/>
          </p:nvGrpSpPr>
          <p:grpSpPr bwMode="auto">
            <a:xfrm>
              <a:off x="2265172" y="3962207"/>
              <a:ext cx="427478" cy="422321"/>
              <a:chOff x="4250" y="2903"/>
              <a:chExt cx="746" cy="737"/>
            </a:xfrm>
          </p:grpSpPr>
          <p:sp>
            <p:nvSpPr>
              <p:cNvPr id="80" name="Freeform 121">
                <a:extLst>
                  <a:ext uri="{FF2B5EF4-FFF2-40B4-BE49-F238E27FC236}">
                    <a16:creationId xmlns:a16="http://schemas.microsoft.com/office/drawing/2014/main" id="{5E576AF9-9FB8-4C9C-9D13-B3E96A20C099}"/>
                  </a:ext>
                </a:extLst>
              </p:cNvPr>
              <p:cNvSpPr>
                <a:spLocks/>
              </p:cNvSpPr>
              <p:nvPr/>
            </p:nvSpPr>
            <p:spPr bwMode="auto">
              <a:xfrm>
                <a:off x="4250" y="2905"/>
                <a:ext cx="746" cy="735"/>
              </a:xfrm>
              <a:custGeom>
                <a:avLst/>
                <a:gdLst>
                  <a:gd name="T0" fmla="*/ 594 w 432"/>
                  <a:gd name="T1" fmla="*/ 259 h 400"/>
                  <a:gd name="T2" fmla="*/ 93 w 432"/>
                  <a:gd name="T3" fmla="*/ 1459 h 400"/>
                  <a:gd name="T4" fmla="*/ 1219 w 432"/>
                  <a:gd name="T5" fmla="*/ 2444 h 400"/>
                  <a:gd name="T6" fmla="*/ 2003 w 432"/>
                  <a:gd name="T7" fmla="*/ 2029 h 400"/>
                  <a:gd name="T8" fmla="*/ 2210 w 432"/>
                  <a:gd name="T9" fmla="*/ 1080 h 400"/>
                  <a:gd name="T10" fmla="*/ 948 w 432"/>
                  <a:gd name="T11" fmla="*/ 132 h 400"/>
                  <a:gd name="T12" fmla="*/ 594 w 432"/>
                  <a:gd name="T13" fmla="*/ 259 h 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400">
                    <a:moveTo>
                      <a:pt x="115" y="42"/>
                    </a:moveTo>
                    <a:cubicBezTo>
                      <a:pt x="45" y="72"/>
                      <a:pt x="0" y="168"/>
                      <a:pt x="18" y="235"/>
                    </a:cubicBezTo>
                    <a:cubicBezTo>
                      <a:pt x="41" y="322"/>
                      <a:pt x="153" y="386"/>
                      <a:pt x="237" y="394"/>
                    </a:cubicBezTo>
                    <a:cubicBezTo>
                      <a:pt x="302" y="400"/>
                      <a:pt x="351" y="383"/>
                      <a:pt x="389" y="327"/>
                    </a:cubicBezTo>
                    <a:cubicBezTo>
                      <a:pt x="419" y="282"/>
                      <a:pt x="432" y="228"/>
                      <a:pt x="429" y="174"/>
                    </a:cubicBezTo>
                    <a:cubicBezTo>
                      <a:pt x="421" y="55"/>
                      <a:pt x="289" y="0"/>
                      <a:pt x="184" y="21"/>
                    </a:cubicBezTo>
                    <a:cubicBezTo>
                      <a:pt x="158" y="26"/>
                      <a:pt x="139" y="32"/>
                      <a:pt x="115" y="42"/>
                    </a:cubicBezTo>
                  </a:path>
                </a:pathLst>
              </a:custGeom>
              <a:solidFill>
                <a:srgbClr val="ABD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1" name="Freeform 122">
                <a:extLst>
                  <a:ext uri="{FF2B5EF4-FFF2-40B4-BE49-F238E27FC236}">
                    <a16:creationId xmlns:a16="http://schemas.microsoft.com/office/drawing/2014/main" id="{17477C68-E7CF-40F8-9288-06F874EDD31C}"/>
                  </a:ext>
                </a:extLst>
              </p:cNvPr>
              <p:cNvSpPr>
                <a:spLocks/>
              </p:cNvSpPr>
              <p:nvPr/>
            </p:nvSpPr>
            <p:spPr bwMode="auto">
              <a:xfrm>
                <a:off x="4322" y="2984"/>
                <a:ext cx="625" cy="584"/>
              </a:xfrm>
              <a:custGeom>
                <a:avLst/>
                <a:gdLst>
                  <a:gd name="T0" fmla="*/ 299 w 362"/>
                  <a:gd name="T1" fmla="*/ 259 h 318"/>
                  <a:gd name="T2" fmla="*/ 57 w 362"/>
                  <a:gd name="T3" fmla="*/ 630 h 318"/>
                  <a:gd name="T4" fmla="*/ 29 w 362"/>
                  <a:gd name="T5" fmla="*/ 1080 h 318"/>
                  <a:gd name="T6" fmla="*/ 218 w 362"/>
                  <a:gd name="T7" fmla="*/ 1331 h 318"/>
                  <a:gd name="T8" fmla="*/ 439 w 362"/>
                  <a:gd name="T9" fmla="*/ 1488 h 318"/>
                  <a:gd name="T10" fmla="*/ 587 w 362"/>
                  <a:gd name="T11" fmla="*/ 1741 h 318"/>
                  <a:gd name="T12" fmla="*/ 1183 w 362"/>
                  <a:gd name="T13" fmla="*/ 1932 h 318"/>
                  <a:gd name="T14" fmla="*/ 1777 w 362"/>
                  <a:gd name="T15" fmla="*/ 979 h 318"/>
                  <a:gd name="T16" fmla="*/ 1801 w 362"/>
                  <a:gd name="T17" fmla="*/ 725 h 318"/>
                  <a:gd name="T18" fmla="*/ 1699 w 362"/>
                  <a:gd name="T19" fmla="*/ 472 h 318"/>
                  <a:gd name="T20" fmla="*/ 1366 w 362"/>
                  <a:gd name="T21" fmla="*/ 94 h 318"/>
                  <a:gd name="T22" fmla="*/ 886 w 362"/>
                  <a:gd name="T23" fmla="*/ 0 h 318"/>
                  <a:gd name="T24" fmla="*/ 689 w 362"/>
                  <a:gd name="T25" fmla="*/ 20 h 318"/>
                  <a:gd name="T26" fmla="*/ 509 w 362"/>
                  <a:gd name="T27" fmla="*/ 94 h 318"/>
                  <a:gd name="T28" fmla="*/ 299 w 362"/>
                  <a:gd name="T29" fmla="*/ 259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solidFill>
                <a:srgbClr val="CCA6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2" name="Freeform 123">
                <a:extLst>
                  <a:ext uri="{FF2B5EF4-FFF2-40B4-BE49-F238E27FC236}">
                    <a16:creationId xmlns:a16="http://schemas.microsoft.com/office/drawing/2014/main" id="{3FB9B548-A5D1-4569-8130-E7931B4CC790}"/>
                  </a:ext>
                </a:extLst>
              </p:cNvPr>
              <p:cNvSpPr>
                <a:spLocks/>
              </p:cNvSpPr>
              <p:nvPr/>
            </p:nvSpPr>
            <p:spPr bwMode="auto">
              <a:xfrm>
                <a:off x="4270" y="2951"/>
                <a:ext cx="513" cy="632"/>
              </a:xfrm>
              <a:custGeom>
                <a:avLst/>
                <a:gdLst>
                  <a:gd name="T0" fmla="*/ 169 w 297"/>
                  <a:gd name="T1" fmla="*/ 1319 h 344"/>
                  <a:gd name="T2" fmla="*/ 632 w 297"/>
                  <a:gd name="T3" fmla="*/ 209 h 344"/>
                  <a:gd name="T4" fmla="*/ 957 w 297"/>
                  <a:gd name="T5" fmla="*/ 88 h 344"/>
                  <a:gd name="T6" fmla="*/ 1530 w 297"/>
                  <a:gd name="T7" fmla="*/ 132 h 344"/>
                  <a:gd name="T8" fmla="*/ 881 w 297"/>
                  <a:gd name="T9" fmla="*/ 51 h 344"/>
                  <a:gd name="T10" fmla="*/ 553 w 297"/>
                  <a:gd name="T11" fmla="*/ 173 h 344"/>
                  <a:gd name="T12" fmla="*/ 86 w 297"/>
                  <a:gd name="T13" fmla="*/ 1282 h 344"/>
                  <a:gd name="T14" fmla="*/ 871 w 297"/>
                  <a:gd name="T15" fmla="*/ 2133 h 344"/>
                  <a:gd name="T16" fmla="*/ 169 w 297"/>
                  <a:gd name="T17" fmla="*/ 1319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 h="344">
                    <a:moveTo>
                      <a:pt x="33" y="213"/>
                    </a:moveTo>
                    <a:cubicBezTo>
                      <a:pt x="16" y="150"/>
                      <a:pt x="57" y="62"/>
                      <a:pt x="123" y="34"/>
                    </a:cubicBezTo>
                    <a:cubicBezTo>
                      <a:pt x="144" y="24"/>
                      <a:pt x="162" y="19"/>
                      <a:pt x="186" y="14"/>
                    </a:cubicBezTo>
                    <a:cubicBezTo>
                      <a:pt x="222" y="7"/>
                      <a:pt x="261" y="9"/>
                      <a:pt x="297" y="21"/>
                    </a:cubicBezTo>
                    <a:cubicBezTo>
                      <a:pt x="257" y="4"/>
                      <a:pt x="212" y="0"/>
                      <a:pt x="171" y="8"/>
                    </a:cubicBezTo>
                    <a:cubicBezTo>
                      <a:pt x="146" y="13"/>
                      <a:pt x="129" y="19"/>
                      <a:pt x="107" y="28"/>
                    </a:cubicBezTo>
                    <a:cubicBezTo>
                      <a:pt x="41" y="56"/>
                      <a:pt x="0" y="145"/>
                      <a:pt x="17" y="207"/>
                    </a:cubicBezTo>
                    <a:cubicBezTo>
                      <a:pt x="34" y="271"/>
                      <a:pt x="102" y="322"/>
                      <a:pt x="169" y="344"/>
                    </a:cubicBezTo>
                    <a:cubicBezTo>
                      <a:pt x="108" y="319"/>
                      <a:pt x="48" y="272"/>
                      <a:pt x="33" y="213"/>
                    </a:cubicBezTo>
                  </a:path>
                </a:pathLst>
              </a:custGeom>
              <a:solidFill>
                <a:srgbClr val="EAF1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3" name="Freeform 124">
                <a:extLst>
                  <a:ext uri="{FF2B5EF4-FFF2-40B4-BE49-F238E27FC236}">
                    <a16:creationId xmlns:a16="http://schemas.microsoft.com/office/drawing/2014/main" id="{031E8DE2-2629-4E9B-896F-7F2D8A431CEB}"/>
                  </a:ext>
                </a:extLst>
              </p:cNvPr>
              <p:cNvSpPr>
                <a:spLocks/>
              </p:cNvSpPr>
              <p:nvPr/>
            </p:nvSpPr>
            <p:spPr bwMode="auto">
              <a:xfrm>
                <a:off x="4436" y="3014"/>
                <a:ext cx="541" cy="604"/>
              </a:xfrm>
              <a:custGeom>
                <a:avLst/>
                <a:gdLst>
                  <a:gd name="T0" fmla="*/ 1601 w 313"/>
                  <a:gd name="T1" fmla="*/ 731 h 329"/>
                  <a:gd name="T2" fmla="*/ 1206 w 313"/>
                  <a:gd name="T3" fmla="*/ 0 h 329"/>
                  <a:gd name="T4" fmla="*/ 1509 w 313"/>
                  <a:gd name="T5" fmla="*/ 657 h 329"/>
                  <a:gd name="T6" fmla="*/ 1317 w 313"/>
                  <a:gd name="T7" fmla="*/ 1540 h 329"/>
                  <a:gd name="T8" fmla="*/ 589 w 313"/>
                  <a:gd name="T9" fmla="*/ 1924 h 329"/>
                  <a:gd name="T10" fmla="*/ 0 w 313"/>
                  <a:gd name="T11" fmla="*/ 1678 h 329"/>
                  <a:gd name="T12" fmla="*/ 676 w 313"/>
                  <a:gd name="T13" fmla="*/ 1999 h 329"/>
                  <a:gd name="T14" fmla="*/ 1403 w 313"/>
                  <a:gd name="T15" fmla="*/ 1608 h 329"/>
                  <a:gd name="T16" fmla="*/ 1601 w 313"/>
                  <a:gd name="T17" fmla="*/ 731 h 3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3" h="329">
                    <a:moveTo>
                      <a:pt x="310" y="118"/>
                    </a:moveTo>
                    <a:cubicBezTo>
                      <a:pt x="306" y="64"/>
                      <a:pt x="275" y="24"/>
                      <a:pt x="234" y="0"/>
                    </a:cubicBezTo>
                    <a:cubicBezTo>
                      <a:pt x="266" y="25"/>
                      <a:pt x="289" y="60"/>
                      <a:pt x="292" y="106"/>
                    </a:cubicBezTo>
                    <a:cubicBezTo>
                      <a:pt x="295" y="157"/>
                      <a:pt x="283" y="207"/>
                      <a:pt x="255" y="249"/>
                    </a:cubicBezTo>
                    <a:cubicBezTo>
                      <a:pt x="220" y="301"/>
                      <a:pt x="174" y="317"/>
                      <a:pt x="114" y="311"/>
                    </a:cubicBezTo>
                    <a:cubicBezTo>
                      <a:pt x="78" y="308"/>
                      <a:pt x="36" y="294"/>
                      <a:pt x="0" y="271"/>
                    </a:cubicBezTo>
                    <a:cubicBezTo>
                      <a:pt x="40" y="300"/>
                      <a:pt x="89" y="319"/>
                      <a:pt x="131" y="323"/>
                    </a:cubicBezTo>
                    <a:cubicBezTo>
                      <a:pt x="192" y="329"/>
                      <a:pt x="237" y="312"/>
                      <a:pt x="272" y="260"/>
                    </a:cubicBezTo>
                    <a:cubicBezTo>
                      <a:pt x="300" y="218"/>
                      <a:pt x="313" y="168"/>
                      <a:pt x="310" y="118"/>
                    </a:cubicBezTo>
                  </a:path>
                </a:pathLst>
              </a:custGeom>
              <a:solidFill>
                <a:srgbClr val="8ABD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4" name="Freeform 125">
                <a:extLst>
                  <a:ext uri="{FF2B5EF4-FFF2-40B4-BE49-F238E27FC236}">
                    <a16:creationId xmlns:a16="http://schemas.microsoft.com/office/drawing/2014/main" id="{3BF4DE51-5C12-47EA-BC0C-6D1C7A4F3700}"/>
                  </a:ext>
                </a:extLst>
              </p:cNvPr>
              <p:cNvSpPr>
                <a:spLocks/>
              </p:cNvSpPr>
              <p:nvPr/>
            </p:nvSpPr>
            <p:spPr bwMode="auto">
              <a:xfrm>
                <a:off x="4438" y="3072"/>
                <a:ext cx="469" cy="476"/>
              </a:xfrm>
              <a:custGeom>
                <a:avLst/>
                <a:gdLst>
                  <a:gd name="T0" fmla="*/ 0 w 272"/>
                  <a:gd name="T1" fmla="*/ 987 h 259"/>
                  <a:gd name="T2" fmla="*/ 512 w 272"/>
                  <a:gd name="T3" fmla="*/ 1513 h 259"/>
                  <a:gd name="T4" fmla="*/ 1154 w 272"/>
                  <a:gd name="T5" fmla="*/ 1402 h 259"/>
                  <a:gd name="T6" fmla="*/ 1347 w 272"/>
                  <a:gd name="T7" fmla="*/ 632 h 259"/>
                  <a:gd name="T8" fmla="*/ 1338 w 272"/>
                  <a:gd name="T9" fmla="*/ 290 h 259"/>
                  <a:gd name="T10" fmla="*/ 1162 w 272"/>
                  <a:gd name="T11" fmla="*/ 0 h 259"/>
                  <a:gd name="T12" fmla="*/ 1210 w 272"/>
                  <a:gd name="T13" fmla="*/ 287 h 259"/>
                  <a:gd name="T14" fmla="*/ 1181 w 272"/>
                  <a:gd name="T15" fmla="*/ 682 h 259"/>
                  <a:gd name="T16" fmla="*/ 900 w 272"/>
                  <a:gd name="T17" fmla="*/ 1246 h 259"/>
                  <a:gd name="T18" fmla="*/ 666 w 272"/>
                  <a:gd name="T19" fmla="*/ 1334 h 259"/>
                  <a:gd name="T20" fmla="*/ 455 w 272"/>
                  <a:gd name="T21" fmla="*/ 1097 h 259"/>
                  <a:gd name="T22" fmla="*/ 9 w 272"/>
                  <a:gd name="T23" fmla="*/ 987 h 2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259">
                    <a:moveTo>
                      <a:pt x="0" y="159"/>
                    </a:moveTo>
                    <a:cubicBezTo>
                      <a:pt x="47" y="166"/>
                      <a:pt x="53" y="231"/>
                      <a:pt x="100" y="244"/>
                    </a:cubicBezTo>
                    <a:cubicBezTo>
                      <a:pt x="149" y="257"/>
                      <a:pt x="185" y="259"/>
                      <a:pt x="225" y="226"/>
                    </a:cubicBezTo>
                    <a:cubicBezTo>
                      <a:pt x="263" y="194"/>
                      <a:pt x="262" y="146"/>
                      <a:pt x="263" y="102"/>
                    </a:cubicBezTo>
                    <a:cubicBezTo>
                      <a:pt x="263" y="81"/>
                      <a:pt x="272" y="68"/>
                      <a:pt x="261" y="47"/>
                    </a:cubicBezTo>
                    <a:cubicBezTo>
                      <a:pt x="253" y="31"/>
                      <a:pt x="236" y="15"/>
                      <a:pt x="227" y="0"/>
                    </a:cubicBezTo>
                    <a:cubicBezTo>
                      <a:pt x="227" y="15"/>
                      <a:pt x="235" y="30"/>
                      <a:pt x="236" y="46"/>
                    </a:cubicBezTo>
                    <a:cubicBezTo>
                      <a:pt x="238" y="68"/>
                      <a:pt x="235" y="89"/>
                      <a:pt x="230" y="110"/>
                    </a:cubicBezTo>
                    <a:cubicBezTo>
                      <a:pt x="219" y="153"/>
                      <a:pt x="225" y="184"/>
                      <a:pt x="176" y="201"/>
                    </a:cubicBezTo>
                    <a:cubicBezTo>
                      <a:pt x="163" y="205"/>
                      <a:pt x="144" y="217"/>
                      <a:pt x="130" y="215"/>
                    </a:cubicBezTo>
                    <a:cubicBezTo>
                      <a:pt x="111" y="213"/>
                      <a:pt x="103" y="189"/>
                      <a:pt x="89" y="177"/>
                    </a:cubicBezTo>
                    <a:cubicBezTo>
                      <a:pt x="65" y="158"/>
                      <a:pt x="24" y="164"/>
                      <a:pt x="2" y="159"/>
                    </a:cubicBezTo>
                  </a:path>
                </a:pathLst>
              </a:custGeom>
              <a:solidFill>
                <a:srgbClr val="BA9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5" name="Freeform 126">
                <a:extLst>
                  <a:ext uri="{FF2B5EF4-FFF2-40B4-BE49-F238E27FC236}">
                    <a16:creationId xmlns:a16="http://schemas.microsoft.com/office/drawing/2014/main" id="{F87FD9B2-CF16-463F-8DF5-9B16928139AA}"/>
                  </a:ext>
                </a:extLst>
              </p:cNvPr>
              <p:cNvSpPr>
                <a:spLocks/>
              </p:cNvSpPr>
              <p:nvPr/>
            </p:nvSpPr>
            <p:spPr bwMode="auto">
              <a:xfrm>
                <a:off x="4346" y="3004"/>
                <a:ext cx="399" cy="271"/>
              </a:xfrm>
              <a:custGeom>
                <a:avLst/>
                <a:gdLst>
                  <a:gd name="T0" fmla="*/ 29 w 231"/>
                  <a:gd name="T1" fmla="*/ 922 h 147"/>
                  <a:gd name="T2" fmla="*/ 484 w 231"/>
                  <a:gd name="T3" fmla="*/ 105 h 147"/>
                  <a:gd name="T4" fmla="*/ 871 w 231"/>
                  <a:gd name="T5" fmla="*/ 37 h 147"/>
                  <a:gd name="T6" fmla="*/ 1190 w 231"/>
                  <a:gd name="T7" fmla="*/ 125 h 147"/>
                  <a:gd name="T8" fmla="*/ 411 w 231"/>
                  <a:gd name="T9" fmla="*/ 289 h 147"/>
                  <a:gd name="T10" fmla="*/ 50 w 231"/>
                  <a:gd name="T11" fmla="*/ 898 h 1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147">
                    <a:moveTo>
                      <a:pt x="6" y="147"/>
                    </a:moveTo>
                    <a:cubicBezTo>
                      <a:pt x="0" y="86"/>
                      <a:pt x="33" y="48"/>
                      <a:pt x="94" y="17"/>
                    </a:cubicBezTo>
                    <a:cubicBezTo>
                      <a:pt x="126" y="0"/>
                      <a:pt x="133" y="5"/>
                      <a:pt x="169" y="6"/>
                    </a:cubicBezTo>
                    <a:cubicBezTo>
                      <a:pt x="195" y="8"/>
                      <a:pt x="210" y="9"/>
                      <a:pt x="231" y="20"/>
                    </a:cubicBezTo>
                    <a:cubicBezTo>
                      <a:pt x="179" y="2"/>
                      <a:pt x="126" y="24"/>
                      <a:pt x="80" y="46"/>
                    </a:cubicBezTo>
                    <a:cubicBezTo>
                      <a:pt x="48" y="62"/>
                      <a:pt x="6" y="98"/>
                      <a:pt x="10" y="143"/>
                    </a:cubicBezTo>
                  </a:path>
                </a:pathLst>
              </a:custGeom>
              <a:solidFill>
                <a:srgbClr val="E3D5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6" name="Freeform 127">
                <a:extLst>
                  <a:ext uri="{FF2B5EF4-FFF2-40B4-BE49-F238E27FC236}">
                    <a16:creationId xmlns:a16="http://schemas.microsoft.com/office/drawing/2014/main" id="{13D6E16B-6BEE-43E3-89BC-0273B7B9E5BE}"/>
                  </a:ext>
                </a:extLst>
              </p:cNvPr>
              <p:cNvSpPr>
                <a:spLocks/>
              </p:cNvSpPr>
              <p:nvPr/>
            </p:nvSpPr>
            <p:spPr bwMode="auto">
              <a:xfrm>
                <a:off x="4531" y="3335"/>
                <a:ext cx="361" cy="232"/>
              </a:xfrm>
              <a:custGeom>
                <a:avLst/>
                <a:gdLst>
                  <a:gd name="T0" fmla="*/ 582 w 209"/>
                  <a:gd name="T1" fmla="*/ 569 h 126"/>
                  <a:gd name="T2" fmla="*/ 1078 w 209"/>
                  <a:gd name="T3" fmla="*/ 0 h 126"/>
                  <a:gd name="T4" fmla="*/ 603 w 209"/>
                  <a:gd name="T5" fmla="*/ 654 h 126"/>
                  <a:gd name="T6" fmla="*/ 0 w 209"/>
                  <a:gd name="T7" fmla="*/ 350 h 126"/>
                  <a:gd name="T8" fmla="*/ 582 w 209"/>
                  <a:gd name="T9" fmla="*/ 569 h 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 h="126">
                    <a:moveTo>
                      <a:pt x="113" y="91"/>
                    </a:moveTo>
                    <a:cubicBezTo>
                      <a:pt x="181" y="68"/>
                      <a:pt x="204" y="26"/>
                      <a:pt x="209" y="0"/>
                    </a:cubicBezTo>
                    <a:cubicBezTo>
                      <a:pt x="204" y="57"/>
                      <a:pt x="187" y="85"/>
                      <a:pt x="117" y="105"/>
                    </a:cubicBezTo>
                    <a:cubicBezTo>
                      <a:pt x="46" y="126"/>
                      <a:pt x="19" y="91"/>
                      <a:pt x="0" y="56"/>
                    </a:cubicBezTo>
                    <a:cubicBezTo>
                      <a:pt x="24" y="78"/>
                      <a:pt x="61" y="107"/>
                      <a:pt x="113" y="91"/>
                    </a:cubicBezTo>
                  </a:path>
                </a:pathLst>
              </a:custGeom>
              <a:solidFill>
                <a:srgbClr val="AC7D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7" name="Freeform 128">
                <a:extLst>
                  <a:ext uri="{FF2B5EF4-FFF2-40B4-BE49-F238E27FC236}">
                    <a16:creationId xmlns:a16="http://schemas.microsoft.com/office/drawing/2014/main" id="{A2A5FA4D-724A-46B7-A1F9-A78F1EEC37C9}"/>
                  </a:ext>
                </a:extLst>
              </p:cNvPr>
              <p:cNvSpPr>
                <a:spLocks/>
              </p:cNvSpPr>
              <p:nvPr/>
            </p:nvSpPr>
            <p:spPr bwMode="auto">
              <a:xfrm>
                <a:off x="4728" y="3282"/>
                <a:ext cx="238" cy="323"/>
              </a:xfrm>
              <a:custGeom>
                <a:avLst/>
                <a:gdLst>
                  <a:gd name="T0" fmla="*/ 707 w 138"/>
                  <a:gd name="T1" fmla="*/ 0 h 176"/>
                  <a:gd name="T2" fmla="*/ 0 w 138"/>
                  <a:gd name="T3" fmla="*/ 1088 h 176"/>
                  <a:gd name="T4" fmla="*/ 707 w 138"/>
                  <a:gd name="T5" fmla="*/ 0 h 176"/>
                  <a:gd name="T6" fmla="*/ 0 60000 65536"/>
                  <a:gd name="T7" fmla="*/ 0 60000 65536"/>
                  <a:gd name="T8" fmla="*/ 0 60000 65536"/>
                </a:gdLst>
                <a:ahLst/>
                <a:cxnLst>
                  <a:cxn ang="T6">
                    <a:pos x="T0" y="T1"/>
                  </a:cxn>
                  <a:cxn ang="T7">
                    <a:pos x="T2" y="T3"/>
                  </a:cxn>
                  <a:cxn ang="T8">
                    <a:pos x="T4" y="T5"/>
                  </a:cxn>
                </a:cxnLst>
                <a:rect l="0" t="0" r="r" b="b"/>
                <a:pathLst>
                  <a:path w="138" h="176">
                    <a:moveTo>
                      <a:pt x="138" y="0"/>
                    </a:moveTo>
                    <a:cubicBezTo>
                      <a:pt x="136" y="37"/>
                      <a:pt x="115" y="169"/>
                      <a:pt x="0" y="176"/>
                    </a:cubicBezTo>
                    <a:cubicBezTo>
                      <a:pt x="33" y="165"/>
                      <a:pt x="111" y="134"/>
                      <a:pt x="138" y="0"/>
                    </a:cubicBezTo>
                  </a:path>
                </a:pathLst>
              </a:custGeom>
              <a:solidFill>
                <a:srgbClr val="65AD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8" name="Freeform 129">
                <a:extLst>
                  <a:ext uri="{FF2B5EF4-FFF2-40B4-BE49-F238E27FC236}">
                    <a16:creationId xmlns:a16="http://schemas.microsoft.com/office/drawing/2014/main" id="{BB8AED34-43F8-4901-999F-B78E4730B00F}"/>
                  </a:ext>
                </a:extLst>
              </p:cNvPr>
              <p:cNvSpPr>
                <a:spLocks/>
              </p:cNvSpPr>
              <p:nvPr/>
            </p:nvSpPr>
            <p:spPr bwMode="auto">
              <a:xfrm>
                <a:off x="4250" y="2903"/>
                <a:ext cx="746" cy="737"/>
              </a:xfrm>
              <a:custGeom>
                <a:avLst/>
                <a:gdLst>
                  <a:gd name="T0" fmla="*/ 594 w 432"/>
                  <a:gd name="T1" fmla="*/ 261 h 401"/>
                  <a:gd name="T2" fmla="*/ 93 w 432"/>
                  <a:gd name="T3" fmla="*/ 1467 h 401"/>
                  <a:gd name="T4" fmla="*/ 1219 w 432"/>
                  <a:gd name="T5" fmla="*/ 2452 h 401"/>
                  <a:gd name="T6" fmla="*/ 2003 w 432"/>
                  <a:gd name="T7" fmla="*/ 2031 h 401"/>
                  <a:gd name="T8" fmla="*/ 2210 w 432"/>
                  <a:gd name="T9" fmla="*/ 1088 h 401"/>
                  <a:gd name="T10" fmla="*/ 948 w 432"/>
                  <a:gd name="T11" fmla="*/ 132 h 401"/>
                  <a:gd name="T12" fmla="*/ 594 w 432"/>
                  <a:gd name="T13" fmla="*/ 261 h 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2" h="401">
                    <a:moveTo>
                      <a:pt x="115" y="42"/>
                    </a:moveTo>
                    <a:cubicBezTo>
                      <a:pt x="44" y="73"/>
                      <a:pt x="0" y="168"/>
                      <a:pt x="18" y="236"/>
                    </a:cubicBezTo>
                    <a:cubicBezTo>
                      <a:pt x="41" y="323"/>
                      <a:pt x="153" y="387"/>
                      <a:pt x="237" y="395"/>
                    </a:cubicBezTo>
                    <a:cubicBezTo>
                      <a:pt x="302" y="401"/>
                      <a:pt x="351" y="383"/>
                      <a:pt x="389" y="327"/>
                    </a:cubicBezTo>
                    <a:cubicBezTo>
                      <a:pt x="419" y="283"/>
                      <a:pt x="432" y="229"/>
                      <a:pt x="429" y="175"/>
                    </a:cubicBezTo>
                    <a:cubicBezTo>
                      <a:pt x="421" y="55"/>
                      <a:pt x="289" y="0"/>
                      <a:pt x="184" y="21"/>
                    </a:cubicBezTo>
                    <a:cubicBezTo>
                      <a:pt x="158" y="27"/>
                      <a:pt x="139" y="32"/>
                      <a:pt x="115" y="42"/>
                    </a:cubicBezTo>
                  </a:path>
                </a:pathLst>
              </a:custGeom>
              <a:noFill/>
              <a:ln w="6350" cap="rnd">
                <a:solidFill>
                  <a:srgbClr val="58575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89" name="Freeform 130">
                <a:extLst>
                  <a:ext uri="{FF2B5EF4-FFF2-40B4-BE49-F238E27FC236}">
                    <a16:creationId xmlns:a16="http://schemas.microsoft.com/office/drawing/2014/main" id="{CDC678FB-D73C-492E-89D4-DE3F2F6E307A}"/>
                  </a:ext>
                </a:extLst>
              </p:cNvPr>
              <p:cNvSpPr>
                <a:spLocks/>
              </p:cNvSpPr>
              <p:nvPr/>
            </p:nvSpPr>
            <p:spPr bwMode="auto">
              <a:xfrm>
                <a:off x="4322" y="2984"/>
                <a:ext cx="625" cy="584"/>
              </a:xfrm>
              <a:custGeom>
                <a:avLst/>
                <a:gdLst>
                  <a:gd name="T0" fmla="*/ 299 w 362"/>
                  <a:gd name="T1" fmla="*/ 259 h 318"/>
                  <a:gd name="T2" fmla="*/ 57 w 362"/>
                  <a:gd name="T3" fmla="*/ 630 h 318"/>
                  <a:gd name="T4" fmla="*/ 29 w 362"/>
                  <a:gd name="T5" fmla="*/ 1080 h 318"/>
                  <a:gd name="T6" fmla="*/ 218 w 362"/>
                  <a:gd name="T7" fmla="*/ 1331 h 318"/>
                  <a:gd name="T8" fmla="*/ 439 w 362"/>
                  <a:gd name="T9" fmla="*/ 1488 h 318"/>
                  <a:gd name="T10" fmla="*/ 587 w 362"/>
                  <a:gd name="T11" fmla="*/ 1741 h 318"/>
                  <a:gd name="T12" fmla="*/ 1183 w 362"/>
                  <a:gd name="T13" fmla="*/ 1932 h 318"/>
                  <a:gd name="T14" fmla="*/ 1777 w 362"/>
                  <a:gd name="T15" fmla="*/ 979 h 318"/>
                  <a:gd name="T16" fmla="*/ 1801 w 362"/>
                  <a:gd name="T17" fmla="*/ 725 h 318"/>
                  <a:gd name="T18" fmla="*/ 1699 w 362"/>
                  <a:gd name="T19" fmla="*/ 472 h 318"/>
                  <a:gd name="T20" fmla="*/ 1366 w 362"/>
                  <a:gd name="T21" fmla="*/ 94 h 318"/>
                  <a:gd name="T22" fmla="*/ 886 w 362"/>
                  <a:gd name="T23" fmla="*/ 0 h 318"/>
                  <a:gd name="T24" fmla="*/ 689 w 362"/>
                  <a:gd name="T25" fmla="*/ 20 h 318"/>
                  <a:gd name="T26" fmla="*/ 509 w 362"/>
                  <a:gd name="T27" fmla="*/ 94 h 318"/>
                  <a:gd name="T28" fmla="*/ 299 w 362"/>
                  <a:gd name="T29" fmla="*/ 259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noFill/>
              <a:ln w="6350" cap="rnd">
                <a:solidFill>
                  <a:srgbClr val="58575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90" name="Oval 131">
                <a:extLst>
                  <a:ext uri="{FF2B5EF4-FFF2-40B4-BE49-F238E27FC236}">
                    <a16:creationId xmlns:a16="http://schemas.microsoft.com/office/drawing/2014/main" id="{97362F81-B15C-4AE5-A2FD-2F635B5F308D}"/>
                  </a:ext>
                </a:extLst>
              </p:cNvPr>
              <p:cNvSpPr>
                <a:spLocks noChangeArrowheads="1"/>
              </p:cNvSpPr>
              <p:nvPr/>
            </p:nvSpPr>
            <p:spPr bwMode="auto">
              <a:xfrm>
                <a:off x="4434" y="3006"/>
                <a:ext cx="57" cy="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sp>
            <p:nvSpPr>
              <p:cNvPr id="91" name="Oval 132">
                <a:extLst>
                  <a:ext uri="{FF2B5EF4-FFF2-40B4-BE49-F238E27FC236}">
                    <a16:creationId xmlns:a16="http://schemas.microsoft.com/office/drawing/2014/main" id="{D321E270-8209-40CC-A218-960145D847B3}"/>
                  </a:ext>
                </a:extLst>
              </p:cNvPr>
              <p:cNvSpPr>
                <a:spLocks noChangeArrowheads="1"/>
              </p:cNvSpPr>
              <p:nvPr/>
            </p:nvSpPr>
            <p:spPr bwMode="auto">
              <a:xfrm>
                <a:off x="4491" y="3003"/>
                <a:ext cx="21"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sp>
            <p:nvSpPr>
              <p:cNvPr id="92" name="Oval 133">
                <a:extLst>
                  <a:ext uri="{FF2B5EF4-FFF2-40B4-BE49-F238E27FC236}">
                    <a16:creationId xmlns:a16="http://schemas.microsoft.com/office/drawing/2014/main" id="{51A3712D-B044-44C1-84F0-9B9AB15B29E7}"/>
                  </a:ext>
                </a:extLst>
              </p:cNvPr>
              <p:cNvSpPr>
                <a:spLocks noChangeArrowheads="1"/>
              </p:cNvSpPr>
              <p:nvPr/>
            </p:nvSpPr>
            <p:spPr bwMode="auto">
              <a:xfrm>
                <a:off x="4415" y="3049"/>
                <a:ext cx="21" cy="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grpSp>
        <p:sp>
          <p:nvSpPr>
            <p:cNvPr id="58" name="TextBox 57">
              <a:extLst>
                <a:ext uri="{FF2B5EF4-FFF2-40B4-BE49-F238E27FC236}">
                  <a16:creationId xmlns:a16="http://schemas.microsoft.com/office/drawing/2014/main" id="{F00BE821-8C90-4E15-B938-069C180088EF}"/>
                </a:ext>
              </a:extLst>
            </p:cNvPr>
            <p:cNvSpPr txBox="1"/>
            <p:nvPr/>
          </p:nvSpPr>
          <p:spPr>
            <a:xfrm>
              <a:off x="2735320" y="4136164"/>
              <a:ext cx="479710"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B cell</a:t>
              </a:r>
            </a:p>
          </p:txBody>
        </p:sp>
        <p:grpSp>
          <p:nvGrpSpPr>
            <p:cNvPr id="59" name="Group 58">
              <a:extLst>
                <a:ext uri="{FF2B5EF4-FFF2-40B4-BE49-F238E27FC236}">
                  <a16:creationId xmlns:a16="http://schemas.microsoft.com/office/drawing/2014/main" id="{A5D80497-D3E5-44F7-9DF7-A58ABC381F3A}"/>
                </a:ext>
              </a:extLst>
            </p:cNvPr>
            <p:cNvGrpSpPr/>
            <p:nvPr/>
          </p:nvGrpSpPr>
          <p:grpSpPr>
            <a:xfrm>
              <a:off x="2124433" y="4415873"/>
              <a:ext cx="614490" cy="470121"/>
              <a:chOff x="1849471" y="4932101"/>
              <a:chExt cx="884037" cy="567863"/>
            </a:xfrm>
          </p:grpSpPr>
          <p:pic>
            <p:nvPicPr>
              <p:cNvPr id="76" name="Picture 75">
                <a:extLst>
                  <a:ext uri="{FF2B5EF4-FFF2-40B4-BE49-F238E27FC236}">
                    <a16:creationId xmlns:a16="http://schemas.microsoft.com/office/drawing/2014/main" id="{B9AA560D-FAD3-4868-92A9-BD6F4A6A369B}"/>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a:off x="2116585" y="4932101"/>
                <a:ext cx="306421" cy="279776"/>
              </a:xfrm>
              <a:prstGeom prst="rect">
                <a:avLst/>
              </a:prstGeom>
              <a:ln>
                <a:noFill/>
              </a:ln>
              <a:effectLst/>
            </p:spPr>
          </p:pic>
          <p:pic>
            <p:nvPicPr>
              <p:cNvPr id="77" name="Picture 76">
                <a:extLst>
                  <a:ext uri="{FF2B5EF4-FFF2-40B4-BE49-F238E27FC236}">
                    <a16:creationId xmlns:a16="http://schemas.microsoft.com/office/drawing/2014/main" id="{BAF54D68-BA45-4A5F-85D5-B8450027569D}"/>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2982487">
                <a:off x="2440409" y="4984814"/>
                <a:ext cx="306421" cy="279776"/>
              </a:xfrm>
              <a:prstGeom prst="rect">
                <a:avLst/>
              </a:prstGeom>
              <a:ln>
                <a:noFill/>
              </a:ln>
              <a:effectLst/>
            </p:spPr>
          </p:pic>
          <p:pic>
            <p:nvPicPr>
              <p:cNvPr id="78" name="Picture 77">
                <a:extLst>
                  <a:ext uri="{FF2B5EF4-FFF2-40B4-BE49-F238E27FC236}">
                    <a16:creationId xmlns:a16="http://schemas.microsoft.com/office/drawing/2014/main" id="{276EC6C1-CED1-4EBA-B610-A7EF67B8865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7422010">
                <a:off x="2239045" y="5206866"/>
                <a:ext cx="306421" cy="279776"/>
              </a:xfrm>
              <a:prstGeom prst="rect">
                <a:avLst/>
              </a:prstGeom>
              <a:ln>
                <a:noFill/>
              </a:ln>
              <a:effectLst/>
            </p:spPr>
          </p:pic>
          <p:pic>
            <p:nvPicPr>
              <p:cNvPr id="79" name="Picture 78">
                <a:extLst>
                  <a:ext uri="{FF2B5EF4-FFF2-40B4-BE49-F238E27FC236}">
                    <a16:creationId xmlns:a16="http://schemas.microsoft.com/office/drawing/2014/main" id="{EC59885A-A377-4FBD-AAD3-289F86063CE0}"/>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13199604">
                <a:off x="1849471" y="5132064"/>
                <a:ext cx="306421" cy="279776"/>
              </a:xfrm>
              <a:prstGeom prst="rect">
                <a:avLst/>
              </a:prstGeom>
              <a:ln>
                <a:noFill/>
              </a:ln>
              <a:effectLst/>
            </p:spPr>
          </p:pic>
        </p:grpSp>
        <p:sp>
          <p:nvSpPr>
            <p:cNvPr id="60" name="TextBox 59">
              <a:extLst>
                <a:ext uri="{FF2B5EF4-FFF2-40B4-BE49-F238E27FC236}">
                  <a16:creationId xmlns:a16="http://schemas.microsoft.com/office/drawing/2014/main" id="{09C49204-AD5F-4068-851D-D47B6A3C4B30}"/>
                </a:ext>
              </a:extLst>
            </p:cNvPr>
            <p:cNvSpPr txBox="1"/>
            <p:nvPr/>
          </p:nvSpPr>
          <p:spPr>
            <a:xfrm>
              <a:off x="1816341" y="4409235"/>
              <a:ext cx="473351"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r"/>
              <a:r>
                <a:rPr lang="en-US" sz="1000" dirty="0">
                  <a:solidFill>
                    <a:schemeClr val="accent2">
                      <a:lumMod val="75000"/>
                    </a:schemeClr>
                  </a:solidFill>
                  <a:latin typeface="+mn-lt"/>
                </a:rPr>
                <a:t>IgE</a:t>
              </a:r>
            </a:p>
          </p:txBody>
        </p:sp>
        <p:pic>
          <p:nvPicPr>
            <p:cNvPr id="61" name="Picture 60">
              <a:extLst>
                <a:ext uri="{FF2B5EF4-FFF2-40B4-BE49-F238E27FC236}">
                  <a16:creationId xmlns:a16="http://schemas.microsoft.com/office/drawing/2014/main" id="{CFA6C9C3-87FB-4D4B-BEA8-93356EB5AE5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9902350">
              <a:off x="2263833" y="5044340"/>
              <a:ext cx="645522" cy="325687"/>
            </a:xfrm>
            <a:prstGeom prst="rect">
              <a:avLst/>
            </a:prstGeom>
          </p:spPr>
        </p:pic>
        <p:pic>
          <p:nvPicPr>
            <p:cNvPr id="62" name="Picture 61">
              <a:extLst>
                <a:ext uri="{FF2B5EF4-FFF2-40B4-BE49-F238E27FC236}">
                  <a16:creationId xmlns:a16="http://schemas.microsoft.com/office/drawing/2014/main" id="{78DA7F03-6C19-4A12-AA48-B179849F72AD}"/>
                </a:ext>
              </a:extLst>
            </p:cNvPr>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1762950">
              <a:off x="2762299" y="4644976"/>
              <a:ext cx="562942" cy="571164"/>
            </a:xfrm>
            <a:prstGeom prst="rect">
              <a:avLst/>
            </a:prstGeom>
          </p:spPr>
        </p:pic>
        <p:sp>
          <p:nvSpPr>
            <p:cNvPr id="63" name="TextBox 62">
              <a:extLst>
                <a:ext uri="{FF2B5EF4-FFF2-40B4-BE49-F238E27FC236}">
                  <a16:creationId xmlns:a16="http://schemas.microsoft.com/office/drawing/2014/main" id="{59AAB5C6-2B72-474C-8619-25C7C80B271E}"/>
                </a:ext>
              </a:extLst>
            </p:cNvPr>
            <p:cNvSpPr txBox="1"/>
            <p:nvPr/>
          </p:nvSpPr>
          <p:spPr>
            <a:xfrm>
              <a:off x="3303093" y="4836261"/>
              <a:ext cx="714060"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Basophils</a:t>
              </a:r>
            </a:p>
          </p:txBody>
        </p:sp>
        <p:sp>
          <p:nvSpPr>
            <p:cNvPr id="64" name="TextBox 63">
              <a:extLst>
                <a:ext uri="{FF2B5EF4-FFF2-40B4-BE49-F238E27FC236}">
                  <a16:creationId xmlns:a16="http://schemas.microsoft.com/office/drawing/2014/main" id="{3FA71307-6E64-423A-9943-ADB224B62255}"/>
                </a:ext>
              </a:extLst>
            </p:cNvPr>
            <p:cNvSpPr txBox="1"/>
            <p:nvPr/>
          </p:nvSpPr>
          <p:spPr>
            <a:xfrm>
              <a:off x="1834441" y="5451012"/>
              <a:ext cx="1176572" cy="133154"/>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ctr"/>
              <a:r>
                <a:rPr lang="en-US" sz="1000" dirty="0">
                  <a:solidFill>
                    <a:schemeClr val="accent2">
                      <a:lumMod val="75000"/>
                    </a:schemeClr>
                  </a:solidFill>
                  <a:latin typeface="+mn-lt"/>
                </a:rPr>
                <a:t>Mast cells</a:t>
              </a:r>
            </a:p>
          </p:txBody>
        </p:sp>
        <p:sp>
          <p:nvSpPr>
            <p:cNvPr id="66" name="TextBox 65">
              <a:extLst>
                <a:ext uri="{FF2B5EF4-FFF2-40B4-BE49-F238E27FC236}">
                  <a16:creationId xmlns:a16="http://schemas.microsoft.com/office/drawing/2014/main" id="{C8B772A0-FE3C-45A6-A666-BDCE106FDC16}"/>
                </a:ext>
              </a:extLst>
            </p:cNvPr>
            <p:cNvSpPr txBox="1"/>
            <p:nvPr/>
          </p:nvSpPr>
          <p:spPr>
            <a:xfrm>
              <a:off x="3854977" y="5182601"/>
              <a:ext cx="1176572" cy="263061"/>
            </a:xfrm>
            <a:prstGeom prst="rect">
              <a:avLst/>
            </a:prstGeom>
            <a:noFill/>
          </p:spPr>
          <p:txBody>
            <a:bodyPr wrap="square" lIns="0" tIns="0" rIns="0" bIns="0" rtlCol="0">
              <a:spAutoFit/>
            </a:bodyPr>
            <a:lstStyle>
              <a:defPPr>
                <a:defRPr lang="en-US"/>
              </a:defPPr>
              <a:lvl1pPr marR="0" lvl="0" indent="0" fontAlgn="auto">
                <a:lnSpc>
                  <a:spcPct val="80000"/>
                </a:lnSpc>
                <a:spcBef>
                  <a:spcPts val="0"/>
                </a:spcBef>
                <a:spcAft>
                  <a:spcPts val="0"/>
                </a:spcAft>
                <a:buClrTx/>
                <a:buSzTx/>
                <a:buFontTx/>
                <a:buNone/>
                <a:tabLst/>
                <a:defRPr kumimoji="0" sz="1100" i="0"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sz="1000" dirty="0">
                  <a:solidFill>
                    <a:schemeClr val="accent2">
                      <a:lumMod val="75000"/>
                    </a:schemeClr>
                  </a:solidFill>
                  <a:latin typeface="+mn-lt"/>
                </a:rPr>
                <a:t>Inflammatory mediators</a:t>
              </a:r>
            </a:p>
          </p:txBody>
        </p:sp>
        <p:pic>
          <p:nvPicPr>
            <p:cNvPr id="67" name="Picture 66">
              <a:extLst>
                <a:ext uri="{FF2B5EF4-FFF2-40B4-BE49-F238E27FC236}">
                  <a16:creationId xmlns:a16="http://schemas.microsoft.com/office/drawing/2014/main" id="{96EFF4F9-7F2C-4361-AA2C-3596FA456471}"/>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2982487">
              <a:off x="2715374" y="4739849"/>
              <a:ext cx="227274" cy="207511"/>
            </a:xfrm>
            <a:prstGeom prst="rect">
              <a:avLst/>
            </a:prstGeom>
            <a:ln>
              <a:noFill/>
            </a:ln>
            <a:effectLst/>
          </p:spPr>
        </p:pic>
        <p:pic>
          <p:nvPicPr>
            <p:cNvPr id="68" name="Picture 67">
              <a:extLst>
                <a:ext uri="{FF2B5EF4-FFF2-40B4-BE49-F238E27FC236}">
                  <a16:creationId xmlns:a16="http://schemas.microsoft.com/office/drawing/2014/main" id="{AD3DEBF4-13C0-4619-BD37-2FE49FF25FFD}"/>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l="12095" t="20089" r="47140" b="22538"/>
            <a:stretch/>
          </p:blipFill>
          <p:spPr>
            <a:xfrm rot="7063357">
              <a:off x="2590820" y="4952019"/>
              <a:ext cx="214636" cy="195972"/>
            </a:xfrm>
            <a:prstGeom prst="rect">
              <a:avLst/>
            </a:prstGeom>
            <a:ln>
              <a:noFill/>
            </a:ln>
            <a:effectLst/>
          </p:spPr>
        </p:pic>
        <p:pic>
          <p:nvPicPr>
            <p:cNvPr id="69" name="Picture 12">
              <a:extLst>
                <a:ext uri="{FF2B5EF4-FFF2-40B4-BE49-F238E27FC236}">
                  <a16:creationId xmlns:a16="http://schemas.microsoft.com/office/drawing/2014/main" id="{CD7FB17A-19EC-4727-8303-76C8ABA4FE2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rot="13291636">
              <a:off x="2296930" y="3901797"/>
              <a:ext cx="197474" cy="275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1">
              <a:extLst>
                <a:ext uri="{FF2B5EF4-FFF2-40B4-BE49-F238E27FC236}">
                  <a16:creationId xmlns:a16="http://schemas.microsoft.com/office/drawing/2014/main" id="{F66E663D-A639-471C-B7FE-5FB11D1AA984}"/>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rot="16639793">
              <a:off x="2431950" y="3871006"/>
              <a:ext cx="327155" cy="289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a:extLst>
                <a:ext uri="{FF2B5EF4-FFF2-40B4-BE49-F238E27FC236}">
                  <a16:creationId xmlns:a16="http://schemas.microsoft.com/office/drawing/2014/main" id="{C9EB8FCC-9492-40D0-A7CB-B8C2019BB9ED}"/>
                </a:ext>
              </a:extLst>
            </p:cNvPr>
            <p:cNvSpPr txBox="1"/>
            <p:nvPr/>
          </p:nvSpPr>
          <p:spPr>
            <a:xfrm>
              <a:off x="-81923" y="4067795"/>
              <a:ext cx="1853064" cy="613810"/>
            </a:xfrm>
            <a:prstGeom prst="rect">
              <a:avLst/>
            </a:prstGeom>
            <a:noFill/>
          </p:spPr>
          <p:txBody>
            <a:bodyPr wrap="square" lIns="0" tIns="0" rIns="0" bIns="0" rtlCol="0">
              <a:spAutoFit/>
            </a:bodyPr>
            <a:lstStyle/>
            <a:p>
              <a:pPr lvl="0" algn="r">
                <a:lnSpc>
                  <a:spcPct val="90000"/>
                </a:lnSpc>
                <a:defRPr/>
              </a:pPr>
              <a:r>
                <a:rPr lang="en-US" sz="1400" b="1" dirty="0">
                  <a:solidFill>
                    <a:schemeClr val="accent1"/>
                  </a:solidFill>
                </a:rPr>
                <a:t>B CELL ACTIVATION AND INFLAMMATORY CELL RECRUITMENT</a:t>
              </a:r>
              <a:r>
                <a:rPr lang="en-US" sz="1400" b="1" baseline="30000" dirty="0">
                  <a:solidFill>
                    <a:schemeClr val="accent1"/>
                  </a:solidFill>
                </a:rPr>
                <a:t>1</a:t>
              </a:r>
            </a:p>
          </p:txBody>
        </p:sp>
      </p:grpSp>
      <p:grpSp>
        <p:nvGrpSpPr>
          <p:cNvPr id="93" name="Group 92">
            <a:extLst>
              <a:ext uri="{FF2B5EF4-FFF2-40B4-BE49-F238E27FC236}">
                <a16:creationId xmlns:a16="http://schemas.microsoft.com/office/drawing/2014/main" id="{89B7DD84-8571-47CE-BD52-464C63A58AB7}"/>
              </a:ext>
            </a:extLst>
          </p:cNvPr>
          <p:cNvGrpSpPr/>
          <p:nvPr/>
        </p:nvGrpSpPr>
        <p:grpSpPr>
          <a:xfrm>
            <a:off x="7409452" y="1152510"/>
            <a:ext cx="1458727" cy="932654"/>
            <a:chOff x="5218435" y="1071654"/>
            <a:chExt cx="1539254" cy="984139"/>
          </a:xfrm>
        </p:grpSpPr>
        <p:grpSp>
          <p:nvGrpSpPr>
            <p:cNvPr id="94" name="Group 93">
              <a:extLst>
                <a:ext uri="{FF2B5EF4-FFF2-40B4-BE49-F238E27FC236}">
                  <a16:creationId xmlns:a16="http://schemas.microsoft.com/office/drawing/2014/main" id="{B86DD37D-F756-4746-8CB4-AB797A23BCBA}"/>
                </a:ext>
              </a:extLst>
            </p:cNvPr>
            <p:cNvGrpSpPr/>
            <p:nvPr/>
          </p:nvGrpSpPr>
          <p:grpSpPr>
            <a:xfrm>
              <a:off x="6180635" y="1223715"/>
              <a:ext cx="577054" cy="307313"/>
              <a:chOff x="4982077" y="2154357"/>
              <a:chExt cx="577054" cy="307313"/>
            </a:xfrm>
          </p:grpSpPr>
          <p:pic>
            <p:nvPicPr>
              <p:cNvPr id="99" name="Picture 12">
                <a:extLst>
                  <a:ext uri="{FF2B5EF4-FFF2-40B4-BE49-F238E27FC236}">
                    <a16:creationId xmlns:a16="http://schemas.microsoft.com/office/drawing/2014/main" id="{6C62DDC6-8B6A-420A-A60F-9F0824CF7FF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58495">
                <a:off x="5209323" y="2154357"/>
                <a:ext cx="180082" cy="230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2">
                <a:extLst>
                  <a:ext uri="{FF2B5EF4-FFF2-40B4-BE49-F238E27FC236}">
                    <a16:creationId xmlns:a16="http://schemas.microsoft.com/office/drawing/2014/main" id="{35C934DE-551A-4A8E-997D-8F2DE9FEC3B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985205">
                <a:off x="5007447" y="2256218"/>
                <a:ext cx="180082" cy="230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2">
                <a:extLst>
                  <a:ext uri="{FF2B5EF4-FFF2-40B4-BE49-F238E27FC236}">
                    <a16:creationId xmlns:a16="http://schemas.microsoft.com/office/drawing/2014/main" id="{6631428C-6475-4DCA-94BB-F3C8A38E201C}"/>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13291636">
                <a:off x="5379049" y="2202321"/>
                <a:ext cx="180082" cy="230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 name="Picture 94">
              <a:extLst>
                <a:ext uri="{FF2B5EF4-FFF2-40B4-BE49-F238E27FC236}">
                  <a16:creationId xmlns:a16="http://schemas.microsoft.com/office/drawing/2014/main" id="{B1276521-FE40-42FC-B1F3-F8FCCC8F501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762950">
              <a:off x="5736281" y="1459271"/>
              <a:ext cx="458317" cy="458317"/>
            </a:xfrm>
            <a:prstGeom prst="rect">
              <a:avLst/>
            </a:prstGeom>
          </p:spPr>
        </p:pic>
        <p:sp>
          <p:nvSpPr>
            <p:cNvPr id="96" name="TextBox 95">
              <a:extLst>
                <a:ext uri="{FF2B5EF4-FFF2-40B4-BE49-F238E27FC236}">
                  <a16:creationId xmlns:a16="http://schemas.microsoft.com/office/drawing/2014/main" id="{ACF4348A-BF1B-40DA-B615-628A820BFB9F}"/>
                </a:ext>
              </a:extLst>
            </p:cNvPr>
            <p:cNvSpPr txBox="1"/>
            <p:nvPr/>
          </p:nvSpPr>
          <p:spPr>
            <a:xfrm>
              <a:off x="6306309" y="1071654"/>
              <a:ext cx="383148" cy="162383"/>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a:t>
              </a:r>
            </a:p>
          </p:txBody>
        </p:sp>
        <p:pic>
          <p:nvPicPr>
            <p:cNvPr id="97" name="Picture 12">
              <a:extLst>
                <a:ext uri="{FF2B5EF4-FFF2-40B4-BE49-F238E27FC236}">
                  <a16:creationId xmlns:a16="http://schemas.microsoft.com/office/drawing/2014/main" id="{737955ED-DED4-441C-A83C-9E94C1AB7D7E}"/>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rot="7985205">
              <a:off x="6026482" y="1503763"/>
              <a:ext cx="180082" cy="230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Straight Arrow Connector 97">
              <a:extLst>
                <a:ext uri="{FF2B5EF4-FFF2-40B4-BE49-F238E27FC236}">
                  <a16:creationId xmlns:a16="http://schemas.microsoft.com/office/drawing/2014/main" id="{FEBB018F-BD12-4568-A30A-BAC6F7157C1B}"/>
                </a:ext>
              </a:extLst>
            </p:cNvPr>
            <p:cNvCxnSpPr>
              <a:cxnSpLocks/>
            </p:cNvCxnSpPr>
            <p:nvPr/>
          </p:nvCxnSpPr>
          <p:spPr>
            <a:xfrm flipH="1">
              <a:off x="5218435" y="1768939"/>
              <a:ext cx="504255" cy="286854"/>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72C2A3D3-EBA2-42B1-A54A-A7F2597B9726}"/>
              </a:ext>
            </a:extLst>
          </p:cNvPr>
          <p:cNvGrpSpPr/>
          <p:nvPr/>
        </p:nvGrpSpPr>
        <p:grpSpPr>
          <a:xfrm>
            <a:off x="4270969" y="1496628"/>
            <a:ext cx="3752838" cy="905533"/>
            <a:chOff x="2250262" y="1544630"/>
            <a:chExt cx="3960005" cy="955521"/>
          </a:xfrm>
        </p:grpSpPr>
        <p:pic>
          <p:nvPicPr>
            <p:cNvPr id="103" name="Picture 53">
              <a:extLst>
                <a:ext uri="{FF2B5EF4-FFF2-40B4-BE49-F238E27FC236}">
                  <a16:creationId xmlns:a16="http://schemas.microsoft.com/office/drawing/2014/main" id="{591D2EE2-D6F3-45AD-87BB-37ECA9EDB07D}"/>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511778" y="1544630"/>
              <a:ext cx="658938" cy="51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03">
              <a:extLst>
                <a:ext uri="{FF2B5EF4-FFF2-40B4-BE49-F238E27FC236}">
                  <a16:creationId xmlns:a16="http://schemas.microsoft.com/office/drawing/2014/main" id="{D5CAF075-9E04-4716-BBAC-34DD33B3A4C9}"/>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rot="1762950">
              <a:off x="4183961" y="1550563"/>
              <a:ext cx="458317" cy="458317"/>
            </a:xfrm>
            <a:prstGeom prst="rect">
              <a:avLst/>
            </a:prstGeom>
          </p:spPr>
        </p:pic>
        <p:sp>
          <p:nvSpPr>
            <p:cNvPr id="105" name="Oval 104">
              <a:extLst>
                <a:ext uri="{FF2B5EF4-FFF2-40B4-BE49-F238E27FC236}">
                  <a16:creationId xmlns:a16="http://schemas.microsoft.com/office/drawing/2014/main" id="{A66E995A-362A-4934-A3A9-F1A5FE199D1A}"/>
                </a:ext>
              </a:extLst>
            </p:cNvPr>
            <p:cNvSpPr/>
            <p:nvPr/>
          </p:nvSpPr>
          <p:spPr>
            <a:xfrm>
              <a:off x="4133528" y="1723512"/>
              <a:ext cx="52387" cy="51191"/>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C1A32369-94AF-4413-A669-77720E590848}"/>
                </a:ext>
              </a:extLst>
            </p:cNvPr>
            <p:cNvSpPr txBox="1"/>
            <p:nvPr/>
          </p:nvSpPr>
          <p:spPr>
            <a:xfrm>
              <a:off x="2250262" y="1800623"/>
              <a:ext cx="1176572" cy="276052"/>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r>
                <a:rPr lang="en-US" i="0" kern="0" dirty="0">
                  <a:solidFill>
                    <a:srgbClr val="605854"/>
                  </a:solidFill>
                  <a:latin typeface="+mn-lt"/>
                  <a:cs typeface="+mn-cs"/>
                </a:rPr>
                <a:t>Antigen </a:t>
              </a:r>
              <a:br>
                <a:rPr lang="en-US" i="0" kern="0" dirty="0">
                  <a:solidFill>
                    <a:srgbClr val="605854"/>
                  </a:solidFill>
                  <a:latin typeface="+mn-lt"/>
                  <a:cs typeface="+mn-cs"/>
                </a:rPr>
              </a:br>
              <a:r>
                <a:rPr lang="en-US" i="0" kern="0" dirty="0">
                  <a:solidFill>
                    <a:srgbClr val="605854"/>
                  </a:solidFill>
                  <a:latin typeface="+mn-lt"/>
                  <a:cs typeface="+mn-cs"/>
                </a:rPr>
                <a:t>presenting cells</a:t>
              </a:r>
            </a:p>
          </p:txBody>
        </p:sp>
        <p:sp>
          <p:nvSpPr>
            <p:cNvPr id="107" name="TextBox 106">
              <a:extLst>
                <a:ext uri="{FF2B5EF4-FFF2-40B4-BE49-F238E27FC236}">
                  <a16:creationId xmlns:a16="http://schemas.microsoft.com/office/drawing/2014/main" id="{47502E31-AF55-40D1-A40A-F063E264647D}"/>
                </a:ext>
              </a:extLst>
            </p:cNvPr>
            <p:cNvSpPr txBox="1"/>
            <p:nvPr/>
          </p:nvSpPr>
          <p:spPr>
            <a:xfrm>
              <a:off x="4545262" y="1640095"/>
              <a:ext cx="1665005" cy="138026"/>
            </a:xfrm>
            <a:prstGeom prst="rect">
              <a:avLst/>
            </a:prstGeom>
            <a:noFill/>
          </p:spPr>
          <p:txBody>
            <a:bodyPr wrap="square" lIns="0" tIns="0" rIns="0" bIns="0"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en-US" sz="1000" i="1" u="none" strike="noStrike" kern="1200" cap="none" spc="0" normalizeH="0" baseline="0" noProof="0" dirty="0">
                  <a:ln>
                    <a:noFill/>
                  </a:ln>
                  <a:solidFill>
                    <a:schemeClr val="accent2">
                      <a:lumMod val="75000"/>
                    </a:schemeClr>
                  </a:solidFill>
                  <a:effectLst/>
                  <a:uLnTx/>
                  <a:uFillTx/>
                  <a:cs typeface="Arial" panose="020B0604020202020204" pitchFamily="34" charset="0"/>
                </a:rPr>
                <a:t>Naïve</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 CD4</a:t>
              </a:r>
              <a:r>
                <a:rPr kumimoji="0" lang="en-US" sz="1000" i="0" u="none" strike="noStrike" kern="1200" cap="none" spc="0" normalizeH="0" baseline="30000" noProof="0" dirty="0">
                  <a:ln>
                    <a:noFill/>
                  </a:ln>
                  <a:solidFill>
                    <a:schemeClr val="accent2">
                      <a:lumMod val="75000"/>
                    </a:schemeClr>
                  </a:solidFill>
                  <a:effectLst/>
                  <a:uLnTx/>
                  <a:uFillTx/>
                  <a:cs typeface="Arial" panose="020B0604020202020204" pitchFamily="34" charset="0"/>
                </a:rPr>
                <a:t>+</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 T cell (T</a:t>
              </a:r>
              <a:r>
                <a:rPr kumimoji="0" lang="en-US" sz="1000" i="0" u="none" strike="noStrike" kern="1200" cap="none" spc="0" normalizeH="0" baseline="-25000" noProof="0" dirty="0">
                  <a:ln>
                    <a:noFill/>
                  </a:ln>
                  <a:solidFill>
                    <a:schemeClr val="accent2">
                      <a:lumMod val="75000"/>
                    </a:schemeClr>
                  </a:solidFill>
                  <a:effectLst/>
                  <a:uLnTx/>
                  <a:uFillTx/>
                  <a:cs typeface="Arial" panose="020B0604020202020204" pitchFamily="34" charset="0"/>
                </a:rPr>
                <a:t>H</a:t>
              </a: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0)</a:t>
              </a:r>
            </a:p>
          </p:txBody>
        </p:sp>
        <p:pic>
          <p:nvPicPr>
            <p:cNvPr id="108" name="Picture 107">
              <a:extLst>
                <a:ext uri="{FF2B5EF4-FFF2-40B4-BE49-F238E27FC236}">
                  <a16:creationId xmlns:a16="http://schemas.microsoft.com/office/drawing/2014/main" id="{92B7B1B1-F3C4-42A8-A285-54363FE2938B}"/>
                </a:ext>
              </a:extLst>
            </p:cNvPr>
            <p:cNvPicPr>
              <a:picLocks noChangeAspect="1"/>
            </p:cNvPicPr>
            <p:nvPr/>
          </p:nvPicPr>
          <p:blipFill>
            <a:blip r:embed="rId18"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1762950">
              <a:off x="5029591" y="2041834"/>
              <a:ext cx="458317" cy="458317"/>
            </a:xfrm>
            <a:prstGeom prst="rect">
              <a:avLst/>
            </a:prstGeom>
          </p:spPr>
        </p:pic>
        <p:sp>
          <p:nvSpPr>
            <p:cNvPr id="109" name="TextBox 108">
              <a:extLst>
                <a:ext uri="{FF2B5EF4-FFF2-40B4-BE49-F238E27FC236}">
                  <a16:creationId xmlns:a16="http://schemas.microsoft.com/office/drawing/2014/main" id="{07A63063-5322-4107-BF53-E1C71685AA4D}"/>
                </a:ext>
              </a:extLst>
            </p:cNvPr>
            <p:cNvSpPr txBox="1"/>
            <p:nvPr/>
          </p:nvSpPr>
          <p:spPr>
            <a:xfrm>
              <a:off x="3218640" y="2233338"/>
              <a:ext cx="1770189" cy="138026"/>
            </a:xfrm>
            <a:prstGeom prst="rect">
              <a:avLst/>
            </a:prstGeom>
            <a:noFill/>
          </p:spPr>
          <p:txBody>
            <a:bodyPr wrap="square" lIns="0" tIns="0" rIns="0" bIns="0" rtlCol="0">
              <a:spAutoFit/>
            </a:bodyPr>
            <a:lstStyle>
              <a:defPPr>
                <a:defRPr lang="en-US"/>
              </a:defPPr>
              <a:lvl1pPr marR="0" lvl="0" indent="0" algn="ctr" fontAlgn="auto">
                <a:lnSpc>
                  <a:spcPct val="85000"/>
                </a:lnSpc>
                <a:spcBef>
                  <a:spcPts val="0"/>
                </a:spcBef>
                <a:spcAft>
                  <a:spcPts val="0"/>
                </a:spcAft>
                <a:buClrTx/>
                <a:buSzTx/>
                <a:buFontTx/>
                <a:buNone/>
                <a:tabLst/>
                <a:defRPr kumimoji="0" sz="1000" i="1" u="none" strike="noStrike" cap="none" spc="0" normalizeH="0" baseline="0">
                  <a:ln>
                    <a:noFill/>
                  </a:ln>
                  <a:solidFill>
                    <a:schemeClr val="accent1"/>
                  </a:solidFill>
                  <a:effectLst/>
                  <a:uLnTx/>
                  <a:uFillTx/>
                  <a:latin typeface="Arial" panose="020B0604020202020204" pitchFamily="34" charset="0"/>
                  <a:cs typeface="Arial" panose="020B0604020202020204" pitchFamily="34" charset="0"/>
                </a:defRPr>
              </a:lvl1pPr>
            </a:lstStyle>
            <a:p>
              <a:pPr algn="r"/>
              <a:r>
                <a:rPr lang="en-US" i="0" dirty="0">
                  <a:solidFill>
                    <a:schemeClr val="accent2">
                      <a:lumMod val="75000"/>
                    </a:schemeClr>
                  </a:solidFill>
                  <a:latin typeface="+mn-lt"/>
                </a:rPr>
                <a:t>Effector CD4</a:t>
              </a:r>
              <a:r>
                <a:rPr lang="en-US" i="0" baseline="30000" dirty="0">
                  <a:solidFill>
                    <a:schemeClr val="accent2">
                      <a:lumMod val="75000"/>
                    </a:schemeClr>
                  </a:solidFill>
                  <a:latin typeface="+mn-lt"/>
                </a:rPr>
                <a:t>+</a:t>
              </a:r>
              <a:r>
                <a:rPr lang="en-US" i="0" dirty="0">
                  <a:solidFill>
                    <a:schemeClr val="accent2">
                      <a:lumMod val="75000"/>
                    </a:schemeClr>
                  </a:solidFill>
                  <a:latin typeface="+mn-lt"/>
                </a:rPr>
                <a:t> T cell (T</a:t>
              </a:r>
              <a:r>
                <a:rPr lang="en-US" i="0" baseline="-25000" dirty="0">
                  <a:solidFill>
                    <a:schemeClr val="accent2">
                      <a:lumMod val="75000"/>
                    </a:schemeClr>
                  </a:solidFill>
                  <a:latin typeface="+mn-lt"/>
                </a:rPr>
                <a:t>H</a:t>
              </a:r>
              <a:r>
                <a:rPr lang="en-US" i="0" dirty="0">
                  <a:solidFill>
                    <a:schemeClr val="accent2">
                      <a:lumMod val="75000"/>
                    </a:schemeClr>
                  </a:solidFill>
                  <a:latin typeface="+mn-lt"/>
                </a:rPr>
                <a:t>2)</a:t>
              </a:r>
            </a:p>
          </p:txBody>
        </p:sp>
        <p:cxnSp>
          <p:nvCxnSpPr>
            <p:cNvPr id="110" name="Straight Arrow Connector 109">
              <a:extLst>
                <a:ext uri="{FF2B5EF4-FFF2-40B4-BE49-F238E27FC236}">
                  <a16:creationId xmlns:a16="http://schemas.microsoft.com/office/drawing/2014/main" id="{B9D1A587-9D87-43B1-8102-18AC8E6452F3}"/>
                </a:ext>
              </a:extLst>
            </p:cNvPr>
            <p:cNvCxnSpPr>
              <a:cxnSpLocks/>
              <a:endCxn id="108" idx="1"/>
            </p:cNvCxnSpPr>
            <p:nvPr/>
          </p:nvCxnSpPr>
          <p:spPr>
            <a:xfrm>
              <a:off x="4630303" y="1859257"/>
              <a:ext cx="428766" cy="299302"/>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6263E069-75B5-4A9F-B871-39F52FD25679}"/>
              </a:ext>
            </a:extLst>
          </p:cNvPr>
          <p:cNvSpPr/>
          <p:nvPr/>
        </p:nvSpPr>
        <p:spPr>
          <a:xfrm>
            <a:off x="8420356" y="3463059"/>
            <a:ext cx="614565" cy="436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cxnSp>
        <p:nvCxnSpPr>
          <p:cNvPr id="117" name="Connector: Curved 116">
            <a:extLst>
              <a:ext uri="{FF2B5EF4-FFF2-40B4-BE49-F238E27FC236}">
                <a16:creationId xmlns:a16="http://schemas.microsoft.com/office/drawing/2014/main" id="{39F430FA-7AD6-419B-A267-87AB6A8534F6}"/>
              </a:ext>
            </a:extLst>
          </p:cNvPr>
          <p:cNvCxnSpPr>
            <a:cxnSpLocks/>
            <a:stCxn id="118" idx="2"/>
            <a:endCxn id="14" idx="3"/>
          </p:cNvCxnSpPr>
          <p:nvPr/>
        </p:nvCxnSpPr>
        <p:spPr>
          <a:xfrm rot="5400000">
            <a:off x="8707775" y="4976343"/>
            <a:ext cx="725829" cy="570435"/>
          </a:xfrm>
          <a:prstGeom prst="curvedConnector2">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DBB11C36-FEC2-4398-9E57-BC395EC996BC}"/>
              </a:ext>
            </a:extLst>
          </p:cNvPr>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l="12217" t="25249" r="48768" b="25476"/>
          <a:stretch/>
        </p:blipFill>
        <p:spPr>
          <a:xfrm>
            <a:off x="9117429" y="4444751"/>
            <a:ext cx="476953" cy="453895"/>
          </a:xfrm>
          <a:prstGeom prst="rect">
            <a:avLst/>
          </a:prstGeom>
          <a:effectLst/>
        </p:spPr>
      </p:pic>
      <p:pic>
        <p:nvPicPr>
          <p:cNvPr id="119" name="Picture 11">
            <a:extLst>
              <a:ext uri="{FF2B5EF4-FFF2-40B4-BE49-F238E27FC236}">
                <a16:creationId xmlns:a16="http://schemas.microsoft.com/office/drawing/2014/main" id="{BDA4DA55-08A2-45FD-B27D-BA258F76C7DA}"/>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rot="16639793">
            <a:off x="8991174" y="4420171"/>
            <a:ext cx="281481" cy="24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2">
            <a:extLst>
              <a:ext uri="{FF2B5EF4-FFF2-40B4-BE49-F238E27FC236}">
                <a16:creationId xmlns:a16="http://schemas.microsoft.com/office/drawing/2014/main" id="{6A0ED097-8AB8-47CF-89AA-F6644013C284}"/>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rot="13291636">
            <a:off x="9234175" y="4350271"/>
            <a:ext cx="189623" cy="2430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0">
            <a:extLst>
              <a:ext uri="{FF2B5EF4-FFF2-40B4-BE49-F238E27FC236}">
                <a16:creationId xmlns:a16="http://schemas.microsoft.com/office/drawing/2014/main" id="{F7093505-F2DE-47C6-BEB5-8E6BCD6A055D}"/>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rot="1137888" flipH="1">
            <a:off x="9467058" y="4378402"/>
            <a:ext cx="164143" cy="244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21">
            <a:extLst>
              <a:ext uri="{FF2B5EF4-FFF2-40B4-BE49-F238E27FC236}">
                <a16:creationId xmlns:a16="http://schemas.microsoft.com/office/drawing/2014/main" id="{B35ED94A-4687-4427-B747-39D0006A83F2}"/>
              </a:ext>
            </a:extLst>
          </p:cNvPr>
          <p:cNvSpPr txBox="1"/>
          <p:nvPr/>
        </p:nvSpPr>
        <p:spPr>
          <a:xfrm>
            <a:off x="9615403" y="4691655"/>
            <a:ext cx="786567" cy="153888"/>
          </a:xfrm>
          <a:prstGeom prst="rect">
            <a:avLst/>
          </a:prstGeom>
          <a:noFill/>
        </p:spPr>
        <p:txBody>
          <a:bodyPr wrap="square" lIns="0" tIns="0" rIns="0" bIns="0"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Eosinophils</a:t>
            </a:r>
          </a:p>
        </p:txBody>
      </p:sp>
      <p:pic>
        <p:nvPicPr>
          <p:cNvPr id="123" name="Picture 12">
            <a:extLst>
              <a:ext uri="{FF2B5EF4-FFF2-40B4-BE49-F238E27FC236}">
                <a16:creationId xmlns:a16="http://schemas.microsoft.com/office/drawing/2014/main" id="{8E5C0AAC-61C3-48AF-AB66-F99844D351B9}"/>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rot="13291636">
            <a:off x="8496792" y="3643534"/>
            <a:ext cx="174281" cy="22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1">
            <a:extLst>
              <a:ext uri="{FF2B5EF4-FFF2-40B4-BE49-F238E27FC236}">
                <a16:creationId xmlns:a16="http://schemas.microsoft.com/office/drawing/2014/main" id="{3520508E-7356-4B27-9313-7775B47357A7}"/>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rot="4410604">
            <a:off x="8707068" y="3646263"/>
            <a:ext cx="270915" cy="23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0">
            <a:extLst>
              <a:ext uri="{FF2B5EF4-FFF2-40B4-BE49-F238E27FC236}">
                <a16:creationId xmlns:a16="http://schemas.microsoft.com/office/drawing/2014/main" id="{C032268E-361E-4BD2-A855-ABB10778BBD9}"/>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rot="12420470" flipH="1">
            <a:off x="9836497" y="3628189"/>
            <a:ext cx="164143" cy="244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TextBox 125">
            <a:extLst>
              <a:ext uri="{FF2B5EF4-FFF2-40B4-BE49-F238E27FC236}">
                <a16:creationId xmlns:a16="http://schemas.microsoft.com/office/drawing/2014/main" id="{391672C9-4F5B-4B2E-A0D1-883AEF93E02B}"/>
              </a:ext>
            </a:extLst>
          </p:cNvPr>
          <p:cNvSpPr txBox="1"/>
          <p:nvPr/>
        </p:nvSpPr>
        <p:spPr>
          <a:xfrm>
            <a:off x="9644677" y="3502901"/>
            <a:ext cx="564403" cy="11455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IL-5</a:t>
            </a:r>
          </a:p>
        </p:txBody>
      </p:sp>
      <p:cxnSp>
        <p:nvCxnSpPr>
          <p:cNvPr id="127" name="Connector: Curved 131">
            <a:extLst>
              <a:ext uri="{FF2B5EF4-FFF2-40B4-BE49-F238E27FC236}">
                <a16:creationId xmlns:a16="http://schemas.microsoft.com/office/drawing/2014/main" id="{BA11A36D-7269-43AF-B5E8-A4B378825487}"/>
              </a:ext>
            </a:extLst>
          </p:cNvPr>
          <p:cNvCxnSpPr>
            <a:cxnSpLocks/>
          </p:cNvCxnSpPr>
          <p:nvPr/>
        </p:nvCxnSpPr>
        <p:spPr>
          <a:xfrm rot="5400000">
            <a:off x="9522744" y="4091611"/>
            <a:ext cx="552773" cy="265310"/>
          </a:xfrm>
          <a:prstGeom prst="bentConnector3">
            <a:avLst>
              <a:gd name="adj1" fmla="val 99109"/>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cxnSp>
        <p:nvCxnSpPr>
          <p:cNvPr id="128" name="Connector: Curved 133">
            <a:extLst>
              <a:ext uri="{FF2B5EF4-FFF2-40B4-BE49-F238E27FC236}">
                <a16:creationId xmlns:a16="http://schemas.microsoft.com/office/drawing/2014/main" id="{6D3206E6-4D37-4D76-9E86-3DA3B1D7F601}"/>
              </a:ext>
            </a:extLst>
          </p:cNvPr>
          <p:cNvCxnSpPr>
            <a:cxnSpLocks/>
          </p:cNvCxnSpPr>
          <p:nvPr/>
        </p:nvCxnSpPr>
        <p:spPr>
          <a:xfrm rot="16200000" flipH="1">
            <a:off x="8585915" y="4097568"/>
            <a:ext cx="540389" cy="265776"/>
          </a:xfrm>
          <a:prstGeom prst="bentConnector3">
            <a:avLst>
              <a:gd name="adj1" fmla="val 100235"/>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6F30DC7-A220-48D4-975C-2D4EDC97D6BC}"/>
              </a:ext>
            </a:extLst>
          </p:cNvPr>
          <p:cNvSpPr txBox="1"/>
          <p:nvPr/>
        </p:nvSpPr>
        <p:spPr>
          <a:xfrm>
            <a:off x="8644230" y="4013126"/>
            <a:ext cx="1370002" cy="332399"/>
          </a:xfrm>
          <a:prstGeom prst="rect">
            <a:avLst/>
          </a:prstGeom>
          <a:noFill/>
        </p:spPr>
        <p:txBody>
          <a:bodyPr wrap="square" lIns="0" tIns="0" rIns="0" bIns="0" rtlCol="0">
            <a:spAutoFit/>
          </a:bodyPr>
          <a:lstStyle/>
          <a:p>
            <a:pPr lvl="0" algn="ctr">
              <a:lnSpc>
                <a:spcPct val="90000"/>
              </a:lnSpc>
              <a:defRPr/>
            </a:pPr>
            <a:r>
              <a:rPr lang="en-US" sz="1200" b="1" dirty="0">
                <a:solidFill>
                  <a:schemeClr val="accent1"/>
                </a:solidFill>
              </a:rPr>
              <a:t>EOSINOPHIL </a:t>
            </a:r>
          </a:p>
          <a:p>
            <a:pPr lvl="0" algn="ctr">
              <a:lnSpc>
                <a:spcPct val="90000"/>
              </a:lnSpc>
              <a:defRPr/>
            </a:pPr>
            <a:r>
              <a:rPr lang="en-US" sz="1200" b="1" dirty="0">
                <a:solidFill>
                  <a:schemeClr val="accent1"/>
                </a:solidFill>
              </a:rPr>
              <a:t>ACTIVATION</a:t>
            </a:r>
            <a:r>
              <a:rPr lang="en-US" sz="1200" b="1" baseline="30000" dirty="0">
                <a:solidFill>
                  <a:schemeClr val="accent1"/>
                </a:solidFill>
              </a:rPr>
              <a:t>4</a:t>
            </a:r>
          </a:p>
        </p:txBody>
      </p:sp>
      <p:sp>
        <p:nvSpPr>
          <p:cNvPr id="114" name="TextBox 113">
            <a:extLst>
              <a:ext uri="{FF2B5EF4-FFF2-40B4-BE49-F238E27FC236}">
                <a16:creationId xmlns:a16="http://schemas.microsoft.com/office/drawing/2014/main" id="{580A9D5C-BAD1-4824-823C-F90A65D3C9B5}"/>
              </a:ext>
            </a:extLst>
          </p:cNvPr>
          <p:cNvSpPr txBox="1"/>
          <p:nvPr/>
        </p:nvSpPr>
        <p:spPr>
          <a:xfrm>
            <a:off x="8420356" y="3502900"/>
            <a:ext cx="614565" cy="114550"/>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IL-4/IL-13</a:t>
            </a:r>
          </a:p>
        </p:txBody>
      </p:sp>
      <p:cxnSp>
        <p:nvCxnSpPr>
          <p:cNvPr id="160" name="Straight Arrow Connector 159">
            <a:extLst>
              <a:ext uri="{FF2B5EF4-FFF2-40B4-BE49-F238E27FC236}">
                <a16:creationId xmlns:a16="http://schemas.microsoft.com/office/drawing/2014/main" id="{1F49D10E-32D3-445C-9B59-40A52BB5E9CB}"/>
              </a:ext>
            </a:extLst>
          </p:cNvPr>
          <p:cNvCxnSpPr>
            <a:cxnSpLocks/>
          </p:cNvCxnSpPr>
          <p:nvPr/>
        </p:nvCxnSpPr>
        <p:spPr>
          <a:xfrm flipH="1">
            <a:off x="1735484" y="1812038"/>
            <a:ext cx="406800" cy="283638"/>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777C7D0-72D6-48BE-9E3A-2C8F35456D6E}"/>
              </a:ext>
            </a:extLst>
          </p:cNvPr>
          <p:cNvCxnSpPr>
            <a:cxnSpLocks/>
          </p:cNvCxnSpPr>
          <p:nvPr/>
        </p:nvCxnSpPr>
        <p:spPr>
          <a:xfrm flipV="1">
            <a:off x="3369234" y="1870034"/>
            <a:ext cx="786482" cy="1"/>
          </a:xfrm>
          <a:prstGeom prst="straightConnector1">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nvGrpSpPr>
          <p:cNvPr id="139" name="Gruppo 138"/>
          <p:cNvGrpSpPr/>
          <p:nvPr/>
        </p:nvGrpSpPr>
        <p:grpSpPr>
          <a:xfrm>
            <a:off x="6055201" y="2524620"/>
            <a:ext cx="659564" cy="713674"/>
            <a:chOff x="6055201" y="2493793"/>
            <a:chExt cx="659564" cy="713674"/>
          </a:xfrm>
        </p:grpSpPr>
        <p:sp>
          <p:nvSpPr>
            <p:cNvPr id="175" name="Rectangle 174">
              <a:extLst>
                <a:ext uri="{FF2B5EF4-FFF2-40B4-BE49-F238E27FC236}">
                  <a16:creationId xmlns:a16="http://schemas.microsoft.com/office/drawing/2014/main" id="{34227651-0E72-4892-AA4B-14809CA828C0}"/>
                </a:ext>
              </a:extLst>
            </p:cNvPr>
            <p:cNvSpPr/>
            <p:nvPr/>
          </p:nvSpPr>
          <p:spPr>
            <a:xfrm rot="16200000">
              <a:off x="6028146" y="2520848"/>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sp>
          <p:nvSpPr>
            <p:cNvPr id="17" name="TextBox 16">
              <a:extLst>
                <a:ext uri="{FF2B5EF4-FFF2-40B4-BE49-F238E27FC236}">
                  <a16:creationId xmlns:a16="http://schemas.microsoft.com/office/drawing/2014/main" id="{C5036283-19F4-4C19-B7AA-663051DBF60E}"/>
                </a:ext>
              </a:extLst>
            </p:cNvPr>
            <p:cNvSpPr txBox="1"/>
            <p:nvPr/>
          </p:nvSpPr>
          <p:spPr>
            <a:xfrm>
              <a:off x="6128270" y="2557152"/>
              <a:ext cx="570843" cy="15388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IL-4</a:t>
              </a:r>
            </a:p>
          </p:txBody>
        </p:sp>
        <p:grpSp>
          <p:nvGrpSpPr>
            <p:cNvPr id="20" name="Group 19">
              <a:extLst>
                <a:ext uri="{FF2B5EF4-FFF2-40B4-BE49-F238E27FC236}">
                  <a16:creationId xmlns:a16="http://schemas.microsoft.com/office/drawing/2014/main" id="{DACB4061-165B-41BA-BE34-99B5E7087B23}"/>
                </a:ext>
              </a:extLst>
            </p:cNvPr>
            <p:cNvGrpSpPr/>
            <p:nvPr/>
          </p:nvGrpSpPr>
          <p:grpSpPr>
            <a:xfrm>
              <a:off x="6119009" y="2770952"/>
              <a:ext cx="530675" cy="369351"/>
              <a:chOff x="5472388" y="3362294"/>
              <a:chExt cx="559970" cy="389740"/>
            </a:xfrm>
          </p:grpSpPr>
          <p:pic>
            <p:nvPicPr>
              <p:cNvPr id="35" name="Picture 12">
                <a:extLst>
                  <a:ext uri="{FF2B5EF4-FFF2-40B4-BE49-F238E27FC236}">
                    <a16:creationId xmlns:a16="http://schemas.microsoft.com/office/drawing/2014/main" id="{F884BFB3-3A1D-4073-8C8C-2BBCF3A89662}"/>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19487277">
                <a:off x="5710404" y="3367683"/>
                <a:ext cx="168099" cy="21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2">
                <a:extLst>
                  <a:ext uri="{FF2B5EF4-FFF2-40B4-BE49-F238E27FC236}">
                    <a16:creationId xmlns:a16="http://schemas.microsoft.com/office/drawing/2014/main" id="{3CD59232-9FB5-40A9-8800-CBCAB6EE0A90}"/>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758495">
                <a:off x="5864259" y="3526392"/>
                <a:ext cx="168099" cy="21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a:extLst>
                  <a:ext uri="{FF2B5EF4-FFF2-40B4-BE49-F238E27FC236}">
                    <a16:creationId xmlns:a16="http://schemas.microsoft.com/office/drawing/2014/main" id="{B7D01CFF-85FA-4F18-BA1B-56E35E94A8AB}"/>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13291636">
                <a:off x="5545083" y="3536571"/>
                <a:ext cx="168099" cy="21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2">
                <a:extLst>
                  <a:ext uri="{FF2B5EF4-FFF2-40B4-BE49-F238E27FC236}">
                    <a16:creationId xmlns:a16="http://schemas.microsoft.com/office/drawing/2014/main" id="{94FEF154-6229-4B74-896D-EB4DAAB96F58}"/>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rot="7985205">
                <a:off x="5496070" y="3338612"/>
                <a:ext cx="168099" cy="21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38" name="Gruppo 137"/>
          <p:cNvGrpSpPr/>
          <p:nvPr/>
        </p:nvGrpSpPr>
        <p:grpSpPr>
          <a:xfrm>
            <a:off x="7599014" y="2524620"/>
            <a:ext cx="659564" cy="713674"/>
            <a:chOff x="7599014" y="2475339"/>
            <a:chExt cx="659564" cy="713674"/>
          </a:xfrm>
        </p:grpSpPr>
        <p:sp>
          <p:nvSpPr>
            <p:cNvPr id="176" name="Rectangle 175">
              <a:extLst>
                <a:ext uri="{FF2B5EF4-FFF2-40B4-BE49-F238E27FC236}">
                  <a16:creationId xmlns:a16="http://schemas.microsoft.com/office/drawing/2014/main" id="{08D96681-BB03-41CF-9955-5EB51B00C6DC}"/>
                </a:ext>
              </a:extLst>
            </p:cNvPr>
            <p:cNvSpPr/>
            <p:nvPr/>
          </p:nvSpPr>
          <p:spPr>
            <a:xfrm rot="16200000">
              <a:off x="7571959" y="2502394"/>
              <a:ext cx="713674" cy="659564"/>
            </a:xfrm>
            <a:prstGeom prst="bracketPair">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US" sz="1400" dirty="0">
                <a:solidFill>
                  <a:schemeClr val="accent1">
                    <a:lumMod val="75000"/>
                  </a:schemeClr>
                </a:solidFill>
                <a:latin typeface="Arial" panose="020B0604020202020204"/>
              </a:endParaRPr>
            </a:p>
          </p:txBody>
        </p:sp>
        <p:grpSp>
          <p:nvGrpSpPr>
            <p:cNvPr id="22" name="Group 21">
              <a:extLst>
                <a:ext uri="{FF2B5EF4-FFF2-40B4-BE49-F238E27FC236}">
                  <a16:creationId xmlns:a16="http://schemas.microsoft.com/office/drawing/2014/main" id="{5BC6E46F-6991-4732-95B1-4E47CC844DC4}"/>
                </a:ext>
              </a:extLst>
            </p:cNvPr>
            <p:cNvGrpSpPr/>
            <p:nvPr/>
          </p:nvGrpSpPr>
          <p:grpSpPr>
            <a:xfrm>
              <a:off x="7662409" y="2742377"/>
              <a:ext cx="559159" cy="412602"/>
              <a:chOff x="4274067" y="3253602"/>
              <a:chExt cx="752387" cy="549712"/>
            </a:xfrm>
          </p:grpSpPr>
          <p:pic>
            <p:nvPicPr>
              <p:cNvPr id="26" name="Picture 11">
                <a:extLst>
                  <a:ext uri="{FF2B5EF4-FFF2-40B4-BE49-F238E27FC236}">
                    <a16:creationId xmlns:a16="http://schemas.microsoft.com/office/drawing/2014/main" id="{C22A22BA-8E4A-48BD-ADB5-0DF38A836BBD}"/>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4274067" y="3373387"/>
                <a:ext cx="274931" cy="243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a:extLst>
                  <a:ext uri="{FF2B5EF4-FFF2-40B4-BE49-F238E27FC236}">
                    <a16:creationId xmlns:a16="http://schemas.microsoft.com/office/drawing/2014/main" id="{78FFF3B3-1780-4B94-952F-E9C3FBD1A4AB}"/>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rot="4410604">
                <a:off x="4431305" y="3529354"/>
                <a:ext cx="274931" cy="243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a:extLst>
                  <a:ext uri="{FF2B5EF4-FFF2-40B4-BE49-F238E27FC236}">
                    <a16:creationId xmlns:a16="http://schemas.microsoft.com/office/drawing/2014/main" id="{CD445731-BD8E-4239-97FE-65550A1D5634}"/>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rot="12967289">
                <a:off x="4555373" y="3253602"/>
                <a:ext cx="274931" cy="24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a:extLst>
                  <a:ext uri="{FF2B5EF4-FFF2-40B4-BE49-F238E27FC236}">
                    <a16:creationId xmlns:a16="http://schemas.microsoft.com/office/drawing/2014/main" id="{89F22445-EF1C-4BFE-9BC2-97CEF82216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rot="16639793">
                <a:off x="4767411" y="3544271"/>
                <a:ext cx="274929" cy="243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D6ED4E8F-6D37-46A3-904C-1F0A2746F0B5}"/>
                </a:ext>
              </a:extLst>
            </p:cNvPr>
            <p:cNvSpPr txBox="1"/>
            <p:nvPr/>
          </p:nvSpPr>
          <p:spPr>
            <a:xfrm>
              <a:off x="7648041" y="2557152"/>
              <a:ext cx="570843" cy="15388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rPr>
                <a:t>IL-13</a:t>
              </a:r>
            </a:p>
          </p:txBody>
        </p:sp>
      </p:grpSp>
      <p:cxnSp>
        <p:nvCxnSpPr>
          <p:cNvPr id="151" name="Connector: Curved 150">
            <a:extLst>
              <a:ext uri="{FF2B5EF4-FFF2-40B4-BE49-F238E27FC236}">
                <a16:creationId xmlns:a16="http://schemas.microsoft.com/office/drawing/2014/main" id="{3BA968D1-C75D-436B-A437-19AC1F84B585}"/>
              </a:ext>
            </a:extLst>
          </p:cNvPr>
          <p:cNvCxnSpPr>
            <a:cxnSpLocks/>
          </p:cNvCxnSpPr>
          <p:nvPr/>
        </p:nvCxnSpPr>
        <p:spPr>
          <a:xfrm rot="16200000" flipH="1">
            <a:off x="5687011" y="4957035"/>
            <a:ext cx="270862" cy="1303296"/>
          </a:xfrm>
          <a:prstGeom prst="curvedConnector2">
            <a:avLst/>
          </a:prstGeom>
          <a:ln w="38100" cap="rnd">
            <a:solidFill>
              <a:schemeClr val="accent5">
                <a:lumMod val="40000"/>
                <a:lumOff val="60000"/>
              </a:schemeClr>
            </a:solidFill>
            <a:round/>
            <a:tailEnd type="stealth"/>
          </a:ln>
        </p:spPr>
        <p:style>
          <a:lnRef idx="1">
            <a:schemeClr val="accent1"/>
          </a:lnRef>
          <a:fillRef idx="0">
            <a:schemeClr val="accent1"/>
          </a:fillRef>
          <a:effectRef idx="0">
            <a:schemeClr val="accent1"/>
          </a:effectRef>
          <a:fontRef idx="minor">
            <a:schemeClr val="tx1"/>
          </a:fontRef>
        </p:style>
      </p:cxnSp>
      <p:grpSp>
        <p:nvGrpSpPr>
          <p:cNvPr id="2" name="Gruppo 1"/>
          <p:cNvGrpSpPr/>
          <p:nvPr/>
        </p:nvGrpSpPr>
        <p:grpSpPr>
          <a:xfrm>
            <a:off x="3543299" y="3431302"/>
            <a:ext cx="737561" cy="472888"/>
            <a:chOff x="3543299" y="3493144"/>
            <a:chExt cx="737561" cy="472888"/>
          </a:xfrm>
        </p:grpSpPr>
        <p:sp>
          <p:nvSpPr>
            <p:cNvPr id="171" name="Double Bracket 47">
              <a:extLst>
                <a:ext uri="{FF2B5EF4-FFF2-40B4-BE49-F238E27FC236}">
                  <a16:creationId xmlns:a16="http://schemas.microsoft.com/office/drawing/2014/main" id="{5BC8789A-1B07-4583-A887-20B17633137C}"/>
                </a:ext>
              </a:extLst>
            </p:cNvPr>
            <p:cNvSpPr/>
            <p:nvPr/>
          </p:nvSpPr>
          <p:spPr>
            <a:xfrm rot="5400000">
              <a:off x="3675636" y="3360807"/>
              <a:ext cx="472888" cy="737561"/>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dirty="0">
                <a:solidFill>
                  <a:schemeClr val="accent1">
                    <a:lumMod val="75000"/>
                  </a:schemeClr>
                </a:solidFill>
                <a:latin typeface="Arial" panose="020B0604020202020204"/>
              </a:endParaRPr>
            </a:p>
          </p:txBody>
        </p:sp>
        <p:pic>
          <p:nvPicPr>
            <p:cNvPr id="174" name="Picture 177" descr="IL-4.png">
              <a:extLst>
                <a:ext uri="{FF2B5EF4-FFF2-40B4-BE49-F238E27FC236}">
                  <a16:creationId xmlns:a16="http://schemas.microsoft.com/office/drawing/2014/main" id="{E5FB11FA-EE8A-4172-8BBE-761274BE1BE7}"/>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685773" y="3702423"/>
              <a:ext cx="166282" cy="192032"/>
            </a:xfrm>
            <a:prstGeom prst="rect">
              <a:avLst/>
            </a:prstGeom>
            <a:effectLst>
              <a:outerShdw blurRad="63500" sx="102000" sy="102000" algn="ctr" rotWithShape="0">
                <a:prstClr val="black">
                  <a:alpha val="40000"/>
                </a:prstClr>
              </a:outerShdw>
            </a:effectLst>
          </p:spPr>
        </p:pic>
        <p:pic>
          <p:nvPicPr>
            <p:cNvPr id="178" name="Picture 178" descr="IL-13.png">
              <a:extLst>
                <a:ext uri="{FF2B5EF4-FFF2-40B4-BE49-F238E27FC236}">
                  <a16:creationId xmlns:a16="http://schemas.microsoft.com/office/drawing/2014/main" id="{4CE83E16-1A28-4CB2-AB82-F36F092BD74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921012" y="3719428"/>
              <a:ext cx="241616" cy="192032"/>
            </a:xfrm>
            <a:prstGeom prst="rect">
              <a:avLst/>
            </a:prstGeom>
            <a:effectLst>
              <a:outerShdw blurRad="63500" sx="102000" sy="102000" algn="ctr" rotWithShape="0">
                <a:prstClr val="black">
                  <a:alpha val="40000"/>
                </a:prstClr>
              </a:outerShdw>
            </a:effectLst>
          </p:spPr>
        </p:pic>
        <p:sp>
          <p:nvSpPr>
            <p:cNvPr id="179" name="TextBox 209">
              <a:extLst>
                <a:ext uri="{FF2B5EF4-FFF2-40B4-BE49-F238E27FC236}">
                  <a16:creationId xmlns:a16="http://schemas.microsoft.com/office/drawing/2014/main" id="{98FA9358-8009-4ADD-8D41-4BA74DEBA767}"/>
                </a:ext>
              </a:extLst>
            </p:cNvPr>
            <p:cNvSpPr txBox="1"/>
            <p:nvPr/>
          </p:nvSpPr>
          <p:spPr>
            <a:xfrm>
              <a:off x="3556045" y="3493356"/>
              <a:ext cx="383981" cy="23549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dirty="0"/>
                <a:t>IL-4</a:t>
              </a:r>
            </a:p>
          </p:txBody>
        </p:sp>
        <p:sp>
          <p:nvSpPr>
            <p:cNvPr id="180" name="TextBox 211">
              <a:extLst>
                <a:ext uri="{FF2B5EF4-FFF2-40B4-BE49-F238E27FC236}">
                  <a16:creationId xmlns:a16="http://schemas.microsoft.com/office/drawing/2014/main" id="{AD820CC5-497A-4314-A1E5-886EACFF8D9F}"/>
                </a:ext>
              </a:extLst>
            </p:cNvPr>
            <p:cNvSpPr txBox="1"/>
            <p:nvPr/>
          </p:nvSpPr>
          <p:spPr>
            <a:xfrm>
              <a:off x="3846483" y="3493356"/>
              <a:ext cx="430886" cy="23549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dirty="0"/>
                <a:t>IL-13</a:t>
              </a:r>
            </a:p>
          </p:txBody>
        </p:sp>
      </p:grpSp>
      <p:grpSp>
        <p:nvGrpSpPr>
          <p:cNvPr id="132" name="Gruppo 131"/>
          <p:cNvGrpSpPr/>
          <p:nvPr/>
        </p:nvGrpSpPr>
        <p:grpSpPr>
          <a:xfrm>
            <a:off x="877559" y="2191895"/>
            <a:ext cx="1574092" cy="1527534"/>
            <a:chOff x="877559" y="2085464"/>
            <a:chExt cx="1574092" cy="1527534"/>
          </a:xfrm>
        </p:grpSpPr>
        <p:sp>
          <p:nvSpPr>
            <p:cNvPr id="182" name="Double Bracket 47">
              <a:extLst>
                <a:ext uri="{FF2B5EF4-FFF2-40B4-BE49-F238E27FC236}">
                  <a16:creationId xmlns:a16="http://schemas.microsoft.com/office/drawing/2014/main" id="{44E8AA71-5770-4A1B-8139-98C38A33228A}"/>
                </a:ext>
              </a:extLst>
            </p:cNvPr>
            <p:cNvSpPr/>
            <p:nvPr/>
          </p:nvSpPr>
          <p:spPr>
            <a:xfrm rot="5400000">
              <a:off x="900838" y="2062185"/>
              <a:ext cx="1527534" cy="1574092"/>
            </a:xfrm>
            <a:prstGeom prst="bracketPair">
              <a:avLst>
                <a:gd name="adj" fmla="val 10334"/>
              </a:avLst>
            </a:prstGeom>
            <a:solidFill>
              <a:srgbClr val="E9F6FB"/>
            </a:solidFill>
            <a:ln w="28575"/>
            <a:effectLst>
              <a:outerShdw blurRad="101600" dist="63500" dir="2700000" algn="tl" rotWithShape="0">
                <a:prstClr val="black">
                  <a:alpha val="30000"/>
                </a:prstClr>
              </a:outerShdw>
            </a:effectLst>
          </p:spPr>
          <p:style>
            <a:lnRef idx="2">
              <a:schemeClr val="accent1"/>
            </a:lnRef>
            <a:fillRef idx="0">
              <a:schemeClr val="accent1"/>
            </a:fillRef>
            <a:effectRef idx="1">
              <a:schemeClr val="accent1"/>
            </a:effectRef>
            <a:fontRef idx="minor">
              <a:schemeClr val="tx1"/>
            </a:fontRef>
          </p:style>
          <p:txBody>
            <a:bodyPr lIns="68580" tIns="34290" rIns="68580" bIns="34290" rtlCol="0" anchor="ctr"/>
            <a:lstStyle/>
            <a:p>
              <a:pPr algn="ctr" defTabSz="685800"/>
              <a:endParaRPr lang="en-GB" sz="1400" i="1" dirty="0">
                <a:solidFill>
                  <a:schemeClr val="accent1">
                    <a:lumMod val="75000"/>
                  </a:schemeClr>
                </a:solidFill>
                <a:latin typeface="Arial" panose="020B0604020202020204"/>
              </a:endParaRPr>
            </a:p>
          </p:txBody>
        </p:sp>
        <p:grpSp>
          <p:nvGrpSpPr>
            <p:cNvPr id="3" name="Group 2">
              <a:extLst>
                <a:ext uri="{FF2B5EF4-FFF2-40B4-BE49-F238E27FC236}">
                  <a16:creationId xmlns:a16="http://schemas.microsoft.com/office/drawing/2014/main" id="{172C018E-86F3-4CAD-AFC4-B17FFEF2FB83}"/>
                </a:ext>
              </a:extLst>
            </p:cNvPr>
            <p:cNvGrpSpPr/>
            <p:nvPr/>
          </p:nvGrpSpPr>
          <p:grpSpPr>
            <a:xfrm>
              <a:off x="925354" y="2151035"/>
              <a:ext cx="1480556" cy="1367033"/>
              <a:chOff x="7343775" y="1581639"/>
              <a:chExt cx="1480556" cy="1538011"/>
            </a:xfrm>
            <a:noFill/>
          </p:grpSpPr>
          <p:sp>
            <p:nvSpPr>
              <p:cNvPr id="141" name="Rectangle 140">
                <a:extLst>
                  <a:ext uri="{FF2B5EF4-FFF2-40B4-BE49-F238E27FC236}">
                    <a16:creationId xmlns:a16="http://schemas.microsoft.com/office/drawing/2014/main" id="{F055FD75-CEC5-4862-BE73-1E11A5099BA2}"/>
                  </a:ext>
                </a:extLst>
              </p:cNvPr>
              <p:cNvSpPr/>
              <p:nvPr/>
            </p:nvSpPr>
            <p:spPr>
              <a:xfrm>
                <a:off x="7343775" y="1581639"/>
                <a:ext cx="1454867" cy="15380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BB812E6E-54AA-46B3-882F-25C9DCCD39AA}"/>
                  </a:ext>
                </a:extLst>
              </p:cNvPr>
              <p:cNvSpPr txBox="1"/>
              <p:nvPr/>
            </p:nvSpPr>
            <p:spPr>
              <a:xfrm>
                <a:off x="7600174" y="1648465"/>
                <a:ext cx="955504" cy="173135"/>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dirty="0"/>
                  <a:t>TSLP, IL-25, IL-33</a:t>
                </a:r>
              </a:p>
            </p:txBody>
          </p:sp>
          <p:cxnSp>
            <p:nvCxnSpPr>
              <p:cNvPr id="144" name="Straight Arrow Connector 143">
                <a:extLst>
                  <a:ext uri="{FF2B5EF4-FFF2-40B4-BE49-F238E27FC236}">
                    <a16:creationId xmlns:a16="http://schemas.microsoft.com/office/drawing/2014/main" id="{7CA19EC5-D85E-4484-9D38-1B8D34402BF3}"/>
                  </a:ext>
                </a:extLst>
              </p:cNvPr>
              <p:cNvCxnSpPr>
                <a:cxnSpLocks/>
              </p:cNvCxnSpPr>
              <p:nvPr/>
            </p:nvCxnSpPr>
            <p:spPr>
              <a:xfrm>
                <a:off x="8077862" y="1881805"/>
                <a:ext cx="0" cy="246662"/>
              </a:xfrm>
              <a:prstGeom prst="straightConnector1">
                <a:avLst/>
              </a:prstGeom>
              <a:ln w="38100" cap="rnd">
                <a:gradFill flip="none" rotWithShape="1">
                  <a:gsLst>
                    <a:gs pos="0">
                      <a:schemeClr val="accent1">
                        <a:lumMod val="5000"/>
                        <a:lumOff val="95000"/>
                      </a:schemeClr>
                    </a:gs>
                    <a:gs pos="44400">
                      <a:schemeClr val="accent5"/>
                    </a:gs>
                    <a:gs pos="100000">
                      <a:schemeClr val="accent5">
                        <a:lumMod val="50000"/>
                      </a:schemeClr>
                    </a:gs>
                  </a:gsLst>
                  <a:lin ang="0" scaled="1"/>
                  <a:tileRect/>
                </a:gradFill>
                <a:round/>
                <a:tailEnd type="stealth"/>
              </a:ln>
            </p:spPr>
            <p:style>
              <a:lnRef idx="1">
                <a:schemeClr val="accent1"/>
              </a:lnRef>
              <a:fillRef idx="0">
                <a:schemeClr val="accent1"/>
              </a:fillRef>
              <a:effectRef idx="0">
                <a:schemeClr val="accent1"/>
              </a:effectRef>
              <a:fontRef idx="minor">
                <a:schemeClr val="tx1"/>
              </a:fontRef>
            </p:style>
          </p:cxnSp>
          <p:pic>
            <p:nvPicPr>
              <p:cNvPr id="145" name="Picture 144">
                <a:extLst>
                  <a:ext uri="{FF2B5EF4-FFF2-40B4-BE49-F238E27FC236}">
                    <a16:creationId xmlns:a16="http://schemas.microsoft.com/office/drawing/2014/main" id="{FE98A7E3-C202-4A15-9C0C-DAF9C299B75C}"/>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rot="2095955">
                <a:off x="7790493" y="2114722"/>
                <a:ext cx="574739" cy="574739"/>
              </a:xfrm>
              <a:prstGeom prst="rect">
                <a:avLst/>
              </a:prstGeom>
              <a:grpFill/>
            </p:spPr>
          </p:pic>
          <p:sp>
            <p:nvSpPr>
              <p:cNvPr id="146" name="TextBox 145">
                <a:extLst>
                  <a:ext uri="{FF2B5EF4-FFF2-40B4-BE49-F238E27FC236}">
                    <a16:creationId xmlns:a16="http://schemas.microsoft.com/office/drawing/2014/main" id="{2BA4FD4C-AEAC-4A7F-B82A-023663B1AC26}"/>
                  </a:ext>
                </a:extLst>
              </p:cNvPr>
              <p:cNvSpPr txBox="1"/>
              <p:nvPr/>
            </p:nvSpPr>
            <p:spPr>
              <a:xfrm>
                <a:off x="8364269" y="2262762"/>
                <a:ext cx="460062" cy="280479"/>
              </a:xfrm>
              <a:prstGeom prst="rect">
                <a:avLst/>
              </a:prstGeom>
              <a:grpFill/>
            </p:spPr>
            <p:txBody>
              <a:bodyPr wrap="square" lIns="0" tIns="0" rIns="0" bIns="0" rtlCol="0">
                <a:spAutoFit/>
              </a:bodyPr>
              <a:lstStyle/>
              <a:p>
                <a:pPr marL="0" marR="0" lvl="0" indent="0" defTabSz="457200" rtl="0" eaLnBrk="1" fontAlgn="auto" latinLnBrk="0" hangingPunct="1">
                  <a:lnSpc>
                    <a:spcPct val="80000"/>
                  </a:lnSpc>
                  <a:spcBef>
                    <a:spcPts val="0"/>
                  </a:spcBef>
                  <a:spcAft>
                    <a:spcPts val="0"/>
                  </a:spcAft>
                  <a:buClrTx/>
                  <a:buSzTx/>
                  <a:buFontTx/>
                  <a:buNone/>
                  <a:tabLst/>
                  <a:defRPr/>
                </a:pPr>
                <a:r>
                  <a:rPr lang="en-US" sz="1000" i="1" kern="0" dirty="0">
                    <a:solidFill>
                      <a:srgbClr val="605854"/>
                    </a:solidFill>
                    <a:latin typeface="+mj-lt"/>
                  </a:rPr>
                  <a:t>ILC2 </a:t>
                </a:r>
                <a:br>
                  <a:rPr lang="en-US" sz="1000" i="1" kern="0" dirty="0">
                    <a:solidFill>
                      <a:srgbClr val="605854"/>
                    </a:solidFill>
                    <a:latin typeface="+mj-lt"/>
                  </a:rPr>
                </a:br>
                <a:r>
                  <a:rPr lang="en-US" sz="1000" i="1" kern="0" dirty="0">
                    <a:solidFill>
                      <a:srgbClr val="605854"/>
                    </a:solidFill>
                    <a:latin typeface="+mj-lt"/>
                  </a:rPr>
                  <a:t>cells</a:t>
                </a:r>
                <a:r>
                  <a:rPr lang="en-US" sz="1000" i="1" kern="0" baseline="30000" dirty="0">
                    <a:solidFill>
                      <a:srgbClr val="605854"/>
                    </a:solidFill>
                    <a:latin typeface="+mj-lt"/>
                  </a:rPr>
                  <a:t>2,3</a:t>
                </a:r>
              </a:p>
            </p:txBody>
          </p:sp>
          <p:pic>
            <p:nvPicPr>
              <p:cNvPr id="147" name="Picture 10">
                <a:extLst>
                  <a:ext uri="{FF2B5EF4-FFF2-40B4-BE49-F238E27FC236}">
                    <a16:creationId xmlns:a16="http://schemas.microsoft.com/office/drawing/2014/main" id="{E29D3729-A1B0-461E-B67E-088CBAA863E9}"/>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rot="12974205" flipH="1">
                <a:off x="8286330" y="2570097"/>
                <a:ext cx="164143" cy="244494"/>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48" name="Picture 11">
                <a:extLst>
                  <a:ext uri="{FF2B5EF4-FFF2-40B4-BE49-F238E27FC236}">
                    <a16:creationId xmlns:a16="http://schemas.microsoft.com/office/drawing/2014/main" id="{28255B39-8AA8-4C6F-9295-62833E9259BE}"/>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7951346" y="2710372"/>
                <a:ext cx="281481" cy="248950"/>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49" name="Picture 12">
                <a:extLst>
                  <a:ext uri="{FF2B5EF4-FFF2-40B4-BE49-F238E27FC236}">
                    <a16:creationId xmlns:a16="http://schemas.microsoft.com/office/drawing/2014/main" id="{606FCCC4-B2F5-4A99-951C-8956F9F5D01A}"/>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rot="7985205">
                <a:off x="7697196" y="2573678"/>
                <a:ext cx="189623" cy="243052"/>
              </a:xfrm>
              <a:prstGeom prst="rect">
                <a:avLst/>
              </a:prstGeom>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06828190-33B8-4C46-9622-205D19F644C7}"/>
                </a:ext>
              </a:extLst>
            </p:cNvPr>
            <p:cNvSpPr txBox="1"/>
            <p:nvPr/>
          </p:nvSpPr>
          <p:spPr>
            <a:xfrm>
              <a:off x="1056764" y="316660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IL-4</a:t>
              </a:r>
              <a:endParaRPr lang="en-US" i="1" dirty="0"/>
            </a:p>
          </p:txBody>
        </p:sp>
        <p:sp>
          <p:nvSpPr>
            <p:cNvPr id="183" name="TextBox 3">
              <a:extLst>
                <a:ext uri="{FF2B5EF4-FFF2-40B4-BE49-F238E27FC236}">
                  <a16:creationId xmlns:a16="http://schemas.microsoft.com/office/drawing/2014/main" id="{06828190-33B8-4C46-9622-205D19F644C7}"/>
                </a:ext>
              </a:extLst>
            </p:cNvPr>
            <p:cNvSpPr txBox="1"/>
            <p:nvPr/>
          </p:nvSpPr>
          <p:spPr>
            <a:xfrm>
              <a:off x="1523489" y="337615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IL-13</a:t>
              </a:r>
              <a:endParaRPr lang="en-US" i="1" dirty="0"/>
            </a:p>
          </p:txBody>
        </p:sp>
        <p:sp>
          <p:nvSpPr>
            <p:cNvPr id="184" name="TextBox 3">
              <a:extLst>
                <a:ext uri="{FF2B5EF4-FFF2-40B4-BE49-F238E27FC236}">
                  <a16:creationId xmlns:a16="http://schemas.microsoft.com/office/drawing/2014/main" id="{06828190-33B8-4C46-9622-205D19F644C7}"/>
                </a:ext>
              </a:extLst>
            </p:cNvPr>
            <p:cNvSpPr txBox="1"/>
            <p:nvPr/>
          </p:nvSpPr>
          <p:spPr>
            <a:xfrm>
              <a:off x="1996564" y="3179305"/>
              <a:ext cx="273562" cy="153888"/>
            </a:xfrm>
            <a:prstGeom prst="rect">
              <a:avLst/>
            </a:prstGeom>
            <a:noFill/>
          </p:spPr>
          <p:txBody>
            <a:bodyPr wrap="square" lIns="0" tIns="0" rIns="0" bIns="0"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900" b="1" i="0" u="none" strike="noStrike" cap="none" spc="0" normalizeH="0" baseline="0">
                  <a:ln>
                    <a:noFill/>
                  </a:ln>
                  <a:solidFill>
                    <a:schemeClr val="accent2">
                      <a:lumMod val="75000"/>
                    </a:schemeClr>
                  </a:solidFill>
                  <a:effectLst/>
                  <a:uLnTx/>
                  <a:uFillTx/>
                  <a:latin typeface="Arial" panose="020B0604020202020204" pitchFamily="34" charset="0"/>
                  <a:cs typeface="Arial" panose="020B0604020202020204" pitchFamily="34" charset="0"/>
                </a:defRPr>
              </a:lvl1pPr>
            </a:lstStyle>
            <a:p>
              <a:r>
                <a:rPr lang="en-US" i="1"/>
                <a:t>IL-5</a:t>
              </a:r>
              <a:endParaRPr lang="en-US" i="1" dirty="0"/>
            </a:p>
          </p:txBody>
        </p:sp>
      </p:grpSp>
      <p:cxnSp>
        <p:nvCxnSpPr>
          <p:cNvPr id="134" name="Connettore 1 133"/>
          <p:cNvCxnSpPr/>
          <p:nvPr/>
        </p:nvCxnSpPr>
        <p:spPr>
          <a:xfrm>
            <a:off x="6372225" y="2459106"/>
            <a:ext cx="1571625" cy="0"/>
          </a:xfrm>
          <a:prstGeom prst="line">
            <a:avLst/>
          </a:prstGeom>
          <a:noFill/>
          <a:ln w="25400" cap="flat" cmpd="sng" algn="ctr">
            <a:solidFill>
              <a:schemeClr val="bg2"/>
            </a:solidFill>
            <a:prstDash val="solid"/>
            <a:miter lim="800000"/>
          </a:ln>
          <a:effectLst/>
        </p:spPr>
      </p:cxnSp>
      <p:sp>
        <p:nvSpPr>
          <p:cNvPr id="136" name="Figura a mano libera 135"/>
          <p:cNvSpPr/>
          <p:nvPr/>
        </p:nvSpPr>
        <p:spPr>
          <a:xfrm>
            <a:off x="7429500" y="2230506"/>
            <a:ext cx="2486025" cy="200025"/>
          </a:xfrm>
          <a:custGeom>
            <a:avLst/>
            <a:gdLst>
              <a:gd name="connsiteX0" fmla="*/ 0 w 2486025"/>
              <a:gd name="connsiteY0" fmla="*/ 0 h 200025"/>
              <a:gd name="connsiteX1" fmla="*/ 2486025 w 2486025"/>
              <a:gd name="connsiteY1" fmla="*/ 0 h 200025"/>
              <a:gd name="connsiteX2" fmla="*/ 2486025 w 2486025"/>
              <a:gd name="connsiteY2" fmla="*/ 200025 h 200025"/>
            </a:gdLst>
            <a:ahLst/>
            <a:cxnLst>
              <a:cxn ang="0">
                <a:pos x="connsiteX0" y="connsiteY0"/>
              </a:cxn>
              <a:cxn ang="0">
                <a:pos x="connsiteX1" y="connsiteY1"/>
              </a:cxn>
              <a:cxn ang="0">
                <a:pos x="connsiteX2" y="connsiteY2"/>
              </a:cxn>
            </a:cxnLst>
            <a:rect l="l" t="t" r="r" b="b"/>
            <a:pathLst>
              <a:path w="2486025" h="200025">
                <a:moveTo>
                  <a:pt x="0" y="0"/>
                </a:moveTo>
                <a:lnTo>
                  <a:pt x="2486025" y="0"/>
                </a:lnTo>
                <a:lnTo>
                  <a:pt x="2486025" y="200025"/>
                </a:lnTo>
              </a:path>
            </a:pathLst>
          </a:custGeom>
          <a:noFill/>
          <a:ln w="25400" cap="flat" cmpd="sng" algn="ctr">
            <a:solidFill>
              <a:schemeClr val="bg2"/>
            </a:solidFill>
            <a:prstDash val="solid"/>
            <a:miter lim="800000"/>
          </a:ln>
          <a:effectLst/>
        </p:spPr>
        <p:txBody>
          <a:bodyPr rtlCol="0" anchor="ctr"/>
          <a:lstStyle/>
          <a:p>
            <a:pPr algn="ctr"/>
            <a:endParaRPr lang="it-IT"/>
          </a:p>
        </p:txBody>
      </p:sp>
      <p:sp>
        <p:nvSpPr>
          <p:cNvPr id="193" name="Rounded Rectangle 54">
            <a:extLst>
              <a:ext uri="{FF2B5EF4-FFF2-40B4-BE49-F238E27FC236}">
                <a16:creationId xmlns:a16="http://schemas.microsoft.com/office/drawing/2014/main" id="{9E8FF220-90EB-41F8-8160-CC635FCBCC84}"/>
              </a:ext>
            </a:extLst>
          </p:cNvPr>
          <p:cNvSpPr/>
          <p:nvPr/>
        </p:nvSpPr>
        <p:spPr>
          <a:xfrm>
            <a:off x="6358918" y="1157078"/>
            <a:ext cx="1617981" cy="276998"/>
          </a:xfrm>
          <a:prstGeom prst="roundRect">
            <a:avLst>
              <a:gd name="adj" fmla="val 5000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GB" sz="1400" b="1" dirty="0">
                <a:solidFill>
                  <a:srgbClr val="FFFFFF"/>
                </a:solidFill>
              </a:rPr>
              <a:t>T</a:t>
            </a:r>
            <a:r>
              <a:rPr lang="en-GB" sz="1400" b="1" baseline="-25000" dirty="0">
                <a:solidFill>
                  <a:srgbClr val="FFFFFF"/>
                </a:solidFill>
              </a:rPr>
              <a:t>H</a:t>
            </a:r>
            <a:r>
              <a:rPr lang="en-GB" sz="1400" b="1" dirty="0">
                <a:solidFill>
                  <a:srgbClr val="FFFFFF"/>
                </a:solidFill>
              </a:rPr>
              <a:t>2 ACTIVATION</a:t>
            </a:r>
            <a:r>
              <a:rPr lang="en-GB" sz="1400" b="1" baseline="30000" dirty="0">
                <a:solidFill>
                  <a:srgbClr val="FFFFFF"/>
                </a:solidFill>
              </a:rPr>
              <a:t>1</a:t>
            </a:r>
          </a:p>
        </p:txBody>
      </p:sp>
      <p:sp>
        <p:nvSpPr>
          <p:cNvPr id="194" name="Oval 47">
            <a:extLst>
              <a:ext uri="{FF2B5EF4-FFF2-40B4-BE49-F238E27FC236}">
                <a16:creationId xmlns:a16="http://schemas.microsoft.com/office/drawing/2014/main" id="{85861822-889D-4EC6-BF8E-73CD1920A163}"/>
              </a:ext>
            </a:extLst>
          </p:cNvPr>
          <p:cNvSpPr/>
          <p:nvPr/>
        </p:nvSpPr>
        <p:spPr>
          <a:xfrm>
            <a:off x="4848261" y="5146187"/>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5" name="Oval 47">
            <a:extLst>
              <a:ext uri="{FF2B5EF4-FFF2-40B4-BE49-F238E27FC236}">
                <a16:creationId xmlns:a16="http://schemas.microsoft.com/office/drawing/2014/main" id="{85861822-889D-4EC6-BF8E-73CD1920A163}"/>
              </a:ext>
            </a:extLst>
          </p:cNvPr>
          <p:cNvSpPr/>
          <p:nvPr/>
        </p:nvSpPr>
        <p:spPr>
          <a:xfrm>
            <a:off x="4986374" y="5169999"/>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6" name="Oval 47">
            <a:extLst>
              <a:ext uri="{FF2B5EF4-FFF2-40B4-BE49-F238E27FC236}">
                <a16:creationId xmlns:a16="http://schemas.microsoft.com/office/drawing/2014/main" id="{85861822-889D-4EC6-BF8E-73CD1920A163}"/>
              </a:ext>
            </a:extLst>
          </p:cNvPr>
          <p:cNvSpPr/>
          <p:nvPr/>
        </p:nvSpPr>
        <p:spPr>
          <a:xfrm>
            <a:off x="4910174" y="5270014"/>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7" name="Oval 47">
            <a:extLst>
              <a:ext uri="{FF2B5EF4-FFF2-40B4-BE49-F238E27FC236}">
                <a16:creationId xmlns:a16="http://schemas.microsoft.com/office/drawing/2014/main" id="{85861822-889D-4EC6-BF8E-73CD1920A163}"/>
              </a:ext>
            </a:extLst>
          </p:cNvPr>
          <p:cNvSpPr/>
          <p:nvPr/>
        </p:nvSpPr>
        <p:spPr>
          <a:xfrm>
            <a:off x="4891124" y="5400983"/>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8" name="Oval 47">
            <a:extLst>
              <a:ext uri="{FF2B5EF4-FFF2-40B4-BE49-F238E27FC236}">
                <a16:creationId xmlns:a16="http://schemas.microsoft.com/office/drawing/2014/main" id="{85861822-889D-4EC6-BF8E-73CD1920A163}"/>
              </a:ext>
            </a:extLst>
          </p:cNvPr>
          <p:cNvSpPr/>
          <p:nvPr/>
        </p:nvSpPr>
        <p:spPr>
          <a:xfrm>
            <a:off x="4993518" y="5255726"/>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199" name="Oval 47">
            <a:extLst>
              <a:ext uri="{FF2B5EF4-FFF2-40B4-BE49-F238E27FC236}">
                <a16:creationId xmlns:a16="http://schemas.microsoft.com/office/drawing/2014/main" id="{85861822-889D-4EC6-BF8E-73CD1920A163}"/>
              </a:ext>
            </a:extLst>
          </p:cNvPr>
          <p:cNvSpPr/>
          <p:nvPr/>
        </p:nvSpPr>
        <p:spPr>
          <a:xfrm>
            <a:off x="5010187" y="534145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0" name="Oval 47">
            <a:extLst>
              <a:ext uri="{FF2B5EF4-FFF2-40B4-BE49-F238E27FC236}">
                <a16:creationId xmlns:a16="http://schemas.microsoft.com/office/drawing/2014/main" id="{85861822-889D-4EC6-BF8E-73CD1920A163}"/>
              </a:ext>
            </a:extLst>
          </p:cNvPr>
          <p:cNvSpPr/>
          <p:nvPr/>
        </p:nvSpPr>
        <p:spPr>
          <a:xfrm>
            <a:off x="5098293" y="5308114"/>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EFB3A32A-6BB0-47F6-A529-301A4AA9A5FC}"/>
              </a:ext>
            </a:extLst>
          </p:cNvPr>
          <p:cNvGrpSpPr/>
          <p:nvPr/>
        </p:nvGrpSpPr>
        <p:grpSpPr>
          <a:xfrm>
            <a:off x="9308828" y="5318527"/>
            <a:ext cx="1520870" cy="334935"/>
            <a:chOff x="9239763" y="5512899"/>
            <a:chExt cx="1520870" cy="334935"/>
          </a:xfrm>
        </p:grpSpPr>
        <p:sp>
          <p:nvSpPr>
            <p:cNvPr id="130" name="TextBox 129">
              <a:extLst>
                <a:ext uri="{FF2B5EF4-FFF2-40B4-BE49-F238E27FC236}">
                  <a16:creationId xmlns:a16="http://schemas.microsoft.com/office/drawing/2014/main" id="{AFBF5F41-B938-4220-AFEC-0F8C5C82BCF9}"/>
                </a:ext>
              </a:extLst>
            </p:cNvPr>
            <p:cNvSpPr txBox="1"/>
            <p:nvPr/>
          </p:nvSpPr>
          <p:spPr>
            <a:xfrm>
              <a:off x="9645613" y="5598535"/>
              <a:ext cx="1115020" cy="249299"/>
            </a:xfrm>
            <a:prstGeom prst="rect">
              <a:avLst/>
            </a:prstGeom>
            <a:noFill/>
          </p:spPr>
          <p:txBody>
            <a:bodyPr wrap="square" lIns="0" tIns="0" rIns="0" bIns="0" rtlCol="0">
              <a:spAutoFit/>
            </a:bodyPr>
            <a:lstStyle/>
            <a:p>
              <a:pPr marL="0" marR="0" lvl="0" indent="0" defTabSz="457200" rtl="0" eaLnBrk="1" fontAlgn="auto" latinLnBrk="0" hangingPunct="1">
                <a:lnSpc>
                  <a:spcPct val="8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accent2">
                      <a:lumMod val="75000"/>
                    </a:schemeClr>
                  </a:solidFill>
                  <a:effectLst/>
                  <a:uLnTx/>
                  <a:uFillTx/>
                  <a:cs typeface="Arial" panose="020B0604020202020204" pitchFamily="34" charset="0"/>
                </a:rPr>
                <a:t>Inflammatory mediators</a:t>
              </a:r>
            </a:p>
          </p:txBody>
        </p:sp>
        <p:grpSp>
          <p:nvGrpSpPr>
            <p:cNvPr id="24" name="Group 23">
              <a:extLst>
                <a:ext uri="{FF2B5EF4-FFF2-40B4-BE49-F238E27FC236}">
                  <a16:creationId xmlns:a16="http://schemas.microsoft.com/office/drawing/2014/main" id="{705CB758-3040-4B16-8F44-8C0DB30F4443}"/>
                </a:ext>
              </a:extLst>
            </p:cNvPr>
            <p:cNvGrpSpPr/>
            <p:nvPr/>
          </p:nvGrpSpPr>
          <p:grpSpPr>
            <a:xfrm>
              <a:off x="9239763" y="5512899"/>
              <a:ext cx="316346" cy="319976"/>
              <a:chOff x="9239763" y="5512899"/>
              <a:chExt cx="316346" cy="319976"/>
            </a:xfrm>
          </p:grpSpPr>
          <p:sp>
            <p:nvSpPr>
              <p:cNvPr id="201" name="Oval 47">
                <a:extLst>
                  <a:ext uri="{FF2B5EF4-FFF2-40B4-BE49-F238E27FC236}">
                    <a16:creationId xmlns:a16="http://schemas.microsoft.com/office/drawing/2014/main" id="{85861822-889D-4EC6-BF8E-73CD1920A163}"/>
                  </a:ext>
                </a:extLst>
              </p:cNvPr>
              <p:cNvSpPr/>
              <p:nvPr/>
            </p:nvSpPr>
            <p:spPr>
              <a:xfrm>
                <a:off x="9239763" y="5512899"/>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2" name="Oval 47">
                <a:extLst>
                  <a:ext uri="{FF2B5EF4-FFF2-40B4-BE49-F238E27FC236}">
                    <a16:creationId xmlns:a16="http://schemas.microsoft.com/office/drawing/2014/main" id="{85861822-889D-4EC6-BF8E-73CD1920A163}"/>
                  </a:ext>
                </a:extLst>
              </p:cNvPr>
              <p:cNvSpPr/>
              <p:nvPr/>
            </p:nvSpPr>
            <p:spPr>
              <a:xfrm>
                <a:off x="9382638" y="5534330"/>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3" name="Oval 47">
                <a:extLst>
                  <a:ext uri="{FF2B5EF4-FFF2-40B4-BE49-F238E27FC236}">
                    <a16:creationId xmlns:a16="http://schemas.microsoft.com/office/drawing/2014/main" id="{85861822-889D-4EC6-BF8E-73CD1920A163}"/>
                  </a:ext>
                </a:extLst>
              </p:cNvPr>
              <p:cNvSpPr/>
              <p:nvPr/>
            </p:nvSpPr>
            <p:spPr>
              <a:xfrm>
                <a:off x="9394545" y="562958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4" name="Oval 47">
                <a:extLst>
                  <a:ext uri="{FF2B5EF4-FFF2-40B4-BE49-F238E27FC236}">
                    <a16:creationId xmlns:a16="http://schemas.microsoft.com/office/drawing/2014/main" id="{85861822-889D-4EC6-BF8E-73CD1920A163}"/>
                  </a:ext>
                </a:extLst>
              </p:cNvPr>
              <p:cNvSpPr/>
              <p:nvPr/>
            </p:nvSpPr>
            <p:spPr>
              <a:xfrm>
                <a:off x="9306439" y="5648631"/>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5" name="Oval 47">
                <a:extLst>
                  <a:ext uri="{FF2B5EF4-FFF2-40B4-BE49-F238E27FC236}">
                    <a16:creationId xmlns:a16="http://schemas.microsoft.com/office/drawing/2014/main" id="{85861822-889D-4EC6-BF8E-73CD1920A163}"/>
                  </a:ext>
                </a:extLst>
              </p:cNvPr>
              <p:cNvSpPr/>
              <p:nvPr/>
            </p:nvSpPr>
            <p:spPr>
              <a:xfrm>
                <a:off x="9289770" y="5784362"/>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6" name="Oval 47">
                <a:extLst>
                  <a:ext uri="{FF2B5EF4-FFF2-40B4-BE49-F238E27FC236}">
                    <a16:creationId xmlns:a16="http://schemas.microsoft.com/office/drawing/2014/main" id="{85861822-889D-4EC6-BF8E-73CD1920A163}"/>
                  </a:ext>
                </a:extLst>
              </p:cNvPr>
              <p:cNvSpPr/>
              <p:nvPr/>
            </p:nvSpPr>
            <p:spPr>
              <a:xfrm>
                <a:off x="9411213" y="5717687"/>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207" name="Oval 47">
                <a:extLst>
                  <a:ext uri="{FF2B5EF4-FFF2-40B4-BE49-F238E27FC236}">
                    <a16:creationId xmlns:a16="http://schemas.microsoft.com/office/drawing/2014/main" id="{85861822-889D-4EC6-BF8E-73CD1920A163}"/>
                  </a:ext>
                </a:extLst>
              </p:cNvPr>
              <p:cNvSpPr/>
              <p:nvPr/>
            </p:nvSpPr>
            <p:spPr>
              <a:xfrm>
                <a:off x="9506463" y="5689112"/>
                <a:ext cx="49646" cy="48513"/>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344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
                                        </p:tgtEl>
                                        <p:attrNameLst>
                                          <p:attrName>style.visibility</p:attrName>
                                        </p:attrNameLst>
                                      </p:cBhvr>
                                      <p:to>
                                        <p:strVal val="visible"/>
                                      </p:to>
                                    </p:set>
                                    <p:animEffect transition="in" filter="fade">
                                      <p:cBhvr>
                                        <p:cTn id="18" dur="500"/>
                                        <p:tgtEl>
                                          <p:spTgt spid="193"/>
                                        </p:tgtEl>
                                      </p:cBhvr>
                                    </p:animEffect>
                                  </p:childTnLst>
                                </p:cTn>
                              </p:par>
                              <p:par>
                                <p:cTn id="19" presetID="10"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par>
                                <p:cTn id="27" presetID="10"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fade">
                                      <p:cBhvr>
                                        <p:cTn id="29" dur="500"/>
                                        <p:tgtEl>
                                          <p:spTgt spid="1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8"/>
                                        </p:tgtEl>
                                        <p:attrNameLst>
                                          <p:attrName>style.visibility</p:attrName>
                                        </p:attrNameLst>
                                      </p:cBhvr>
                                      <p:to>
                                        <p:strVal val="visible"/>
                                      </p:to>
                                    </p:set>
                                    <p:animEffect transition="in" filter="fade">
                                      <p:cBhvr>
                                        <p:cTn id="40" dur="500"/>
                                        <p:tgtEl>
                                          <p:spTgt spid="1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nodeType="withEffect">
                                  <p:stCondLst>
                                    <p:cond delay="0"/>
                                  </p:stCondLst>
                                  <p:childTnLst>
                                    <p:set>
                                      <p:cBhvr>
                                        <p:cTn id="45" dur="1" fill="hold">
                                          <p:stCondLst>
                                            <p:cond delay="0"/>
                                          </p:stCondLst>
                                        </p:cTn>
                                        <p:tgtEl>
                                          <p:spTgt spid="137"/>
                                        </p:tgtEl>
                                        <p:attrNameLst>
                                          <p:attrName>style.visibility</p:attrName>
                                        </p:attrNameLst>
                                      </p:cBhvr>
                                      <p:to>
                                        <p:strVal val="visible"/>
                                      </p:to>
                                    </p:set>
                                    <p:animEffect transition="in" filter="fade">
                                      <p:cBhvr>
                                        <p:cTn id="46" dur="500"/>
                                        <p:tgtEl>
                                          <p:spTgt spid="13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500"/>
                                        <p:tgtEl>
                                          <p:spTgt spid="155"/>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nodePh="1">
                                  <p:stCondLst>
                                    <p:cond delay="0"/>
                                  </p:stCondLst>
                                  <p:endCondLst>
                                    <p:cond evt="begin" delay="0">
                                      <p:tn val="59"/>
                                    </p:cond>
                                  </p:endCondLst>
                                  <p:childTnLst>
                                    <p:set>
                                      <p:cBhvr>
                                        <p:cTn id="60" dur="1" fill="hold">
                                          <p:stCondLst>
                                            <p:cond delay="0"/>
                                          </p:stCondLst>
                                        </p:cTn>
                                        <p:tgtEl>
                                          <p:spTgt spid="116"/>
                                        </p:tgtEl>
                                        <p:attrNameLst>
                                          <p:attrName>style.visibility</p:attrName>
                                        </p:attrNameLst>
                                      </p:cBhvr>
                                      <p:to>
                                        <p:strVal val="visible"/>
                                      </p:to>
                                    </p:set>
                                    <p:animEffect transition="in" filter="fade">
                                      <p:cBhvr>
                                        <p:cTn id="61" dur="500"/>
                                        <p:tgtEl>
                                          <p:spTgt spid="116"/>
                                        </p:tgtEl>
                                      </p:cBhvr>
                                    </p:animEffect>
                                  </p:childTnLst>
                                </p:cTn>
                              </p:par>
                              <p:par>
                                <p:cTn id="62" presetID="10" presetClass="entr" presetSubtype="0" fill="hold" nodeType="withEffect">
                                  <p:stCondLst>
                                    <p:cond delay="0"/>
                                  </p:stCondLst>
                                  <p:childTnLst>
                                    <p:set>
                                      <p:cBhvr>
                                        <p:cTn id="63" dur="1" fill="hold">
                                          <p:stCondLst>
                                            <p:cond delay="0"/>
                                          </p:stCondLst>
                                        </p:cTn>
                                        <p:tgtEl>
                                          <p:spTgt spid="117"/>
                                        </p:tgtEl>
                                        <p:attrNameLst>
                                          <p:attrName>style.visibility</p:attrName>
                                        </p:attrNameLst>
                                      </p:cBhvr>
                                      <p:to>
                                        <p:strVal val="visible"/>
                                      </p:to>
                                    </p:set>
                                    <p:animEffect transition="in" filter="fade">
                                      <p:cBhvr>
                                        <p:cTn id="64" dur="500"/>
                                        <p:tgtEl>
                                          <p:spTgt spid="117"/>
                                        </p:tgtEl>
                                      </p:cBhvr>
                                    </p:animEffect>
                                  </p:childTnLst>
                                </p:cTn>
                              </p:par>
                              <p:par>
                                <p:cTn id="65" presetID="10" presetClass="entr" presetSubtype="0"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500"/>
                                        <p:tgtEl>
                                          <p:spTgt spid="118"/>
                                        </p:tgtEl>
                                      </p:cBhvr>
                                    </p:animEffect>
                                  </p:childTnLst>
                                </p:cTn>
                              </p:par>
                              <p:par>
                                <p:cTn id="68" presetID="10" presetClass="entr" presetSubtype="0" fill="hold" nodeType="with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500"/>
                                        <p:tgtEl>
                                          <p:spTgt spid="119"/>
                                        </p:tgtEl>
                                      </p:cBhvr>
                                    </p:animEffect>
                                  </p:childTnLst>
                                </p:cTn>
                              </p:par>
                              <p:par>
                                <p:cTn id="71" presetID="10" presetClass="entr" presetSubtype="0" fill="hold" nodeType="with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fade">
                                      <p:cBhvr>
                                        <p:cTn id="73" dur="500"/>
                                        <p:tgtEl>
                                          <p:spTgt spid="120"/>
                                        </p:tgtEl>
                                      </p:cBhvr>
                                    </p:animEffect>
                                  </p:childTnLst>
                                </p:cTn>
                              </p:par>
                              <p:par>
                                <p:cTn id="74" presetID="10" presetClass="entr" presetSubtype="0" fill="hold" nodeType="withEffect">
                                  <p:stCondLst>
                                    <p:cond delay="0"/>
                                  </p:stCondLst>
                                  <p:childTnLst>
                                    <p:set>
                                      <p:cBhvr>
                                        <p:cTn id="75" dur="1" fill="hold">
                                          <p:stCondLst>
                                            <p:cond delay="0"/>
                                          </p:stCondLst>
                                        </p:cTn>
                                        <p:tgtEl>
                                          <p:spTgt spid="121"/>
                                        </p:tgtEl>
                                        <p:attrNameLst>
                                          <p:attrName>style.visibility</p:attrName>
                                        </p:attrNameLst>
                                      </p:cBhvr>
                                      <p:to>
                                        <p:strVal val="visible"/>
                                      </p:to>
                                    </p:set>
                                    <p:animEffect transition="in" filter="fade">
                                      <p:cBhvr>
                                        <p:cTn id="76" dur="500"/>
                                        <p:tgtEl>
                                          <p:spTgt spid="1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par>
                                <p:cTn id="80" presetID="10" presetClass="entr" presetSubtype="0" fill="hold" nodeType="with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fade">
                                      <p:cBhvr>
                                        <p:cTn id="82" dur="500"/>
                                        <p:tgtEl>
                                          <p:spTgt spid="123"/>
                                        </p:tgtEl>
                                      </p:cBhvr>
                                    </p:animEffect>
                                  </p:childTnLst>
                                </p:cTn>
                              </p:par>
                              <p:par>
                                <p:cTn id="83" presetID="10" presetClass="entr" presetSubtype="0" fill="hold"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500"/>
                                        <p:tgtEl>
                                          <p:spTgt spid="124"/>
                                        </p:tgtEl>
                                      </p:cBhvr>
                                    </p:animEffect>
                                  </p:childTnLst>
                                </p:cTn>
                              </p:par>
                              <p:par>
                                <p:cTn id="86" presetID="10" presetClass="entr" presetSubtype="0" fill="hold"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500"/>
                                        <p:tgtEl>
                                          <p:spTgt spid="1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500"/>
                                        <p:tgtEl>
                                          <p:spTgt spid="126"/>
                                        </p:tgtEl>
                                      </p:cBhvr>
                                    </p:animEffect>
                                  </p:childTnLst>
                                </p:cTn>
                              </p:par>
                              <p:par>
                                <p:cTn id="92" presetID="10" presetClass="entr" presetSubtype="0" fill="hold" nodeType="with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500"/>
                                        <p:tgtEl>
                                          <p:spTgt spid="127"/>
                                        </p:tgtEl>
                                      </p:cBhvr>
                                    </p:animEffect>
                                  </p:childTnLst>
                                </p:cTn>
                              </p:par>
                              <p:par>
                                <p:cTn id="95" presetID="10" presetClass="entr" presetSubtype="0" fill="hold"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500"/>
                                        <p:tgtEl>
                                          <p:spTgt spid="1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500"/>
                                        <p:tgtEl>
                                          <p:spTgt spid="1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500"/>
                                        <p:tgtEl>
                                          <p:spTgt spid="114"/>
                                        </p:tgtEl>
                                      </p:cBhvr>
                                    </p:animEffect>
                                  </p:childTnLst>
                                </p:cTn>
                              </p:par>
                              <p:par>
                                <p:cTn id="104" presetID="10" presetClass="entr" presetSubtype="0" fill="hold" nodeType="withEffect">
                                  <p:stCondLst>
                                    <p:cond delay="0"/>
                                  </p:stCondLst>
                                  <p:childTnLst>
                                    <p:set>
                                      <p:cBhvr>
                                        <p:cTn id="105" dur="1" fill="hold">
                                          <p:stCondLst>
                                            <p:cond delay="0"/>
                                          </p:stCondLst>
                                        </p:cTn>
                                        <p:tgtEl>
                                          <p:spTgt spid="151"/>
                                        </p:tgtEl>
                                        <p:attrNameLst>
                                          <p:attrName>style.visibility</p:attrName>
                                        </p:attrNameLst>
                                      </p:cBhvr>
                                      <p:to>
                                        <p:strVal val="visible"/>
                                      </p:to>
                                    </p:set>
                                    <p:animEffect transition="in" filter="fade">
                                      <p:cBhvr>
                                        <p:cTn id="106" dur="500"/>
                                        <p:tgtEl>
                                          <p:spTgt spid="15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4"/>
                                        </p:tgtEl>
                                        <p:attrNameLst>
                                          <p:attrName>style.visibility</p:attrName>
                                        </p:attrNameLst>
                                      </p:cBhvr>
                                      <p:to>
                                        <p:strVal val="visible"/>
                                      </p:to>
                                    </p:set>
                                    <p:animEffect transition="in" filter="fade">
                                      <p:cBhvr>
                                        <p:cTn id="109" dur="500"/>
                                        <p:tgtEl>
                                          <p:spTgt spid="19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5"/>
                                        </p:tgtEl>
                                        <p:attrNameLst>
                                          <p:attrName>style.visibility</p:attrName>
                                        </p:attrNameLst>
                                      </p:cBhvr>
                                      <p:to>
                                        <p:strVal val="visible"/>
                                      </p:to>
                                    </p:set>
                                    <p:animEffect transition="in" filter="fade">
                                      <p:cBhvr>
                                        <p:cTn id="112" dur="500"/>
                                        <p:tgtEl>
                                          <p:spTgt spid="1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animEffect transition="in" filter="fade">
                                      <p:cBhvr>
                                        <p:cTn id="115" dur="500"/>
                                        <p:tgtEl>
                                          <p:spTgt spid="19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97"/>
                                        </p:tgtEl>
                                        <p:attrNameLst>
                                          <p:attrName>style.visibility</p:attrName>
                                        </p:attrNameLst>
                                      </p:cBhvr>
                                      <p:to>
                                        <p:strVal val="visible"/>
                                      </p:to>
                                    </p:set>
                                    <p:animEffect transition="in" filter="fade">
                                      <p:cBhvr>
                                        <p:cTn id="118" dur="500"/>
                                        <p:tgtEl>
                                          <p:spTgt spid="1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fade">
                                      <p:cBhvr>
                                        <p:cTn id="121" dur="500"/>
                                        <p:tgtEl>
                                          <p:spTgt spid="19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9"/>
                                        </p:tgtEl>
                                        <p:attrNameLst>
                                          <p:attrName>style.visibility</p:attrName>
                                        </p:attrNameLst>
                                      </p:cBhvr>
                                      <p:to>
                                        <p:strVal val="visible"/>
                                      </p:to>
                                    </p:set>
                                    <p:animEffect transition="in" filter="fade">
                                      <p:cBhvr>
                                        <p:cTn id="124" dur="500"/>
                                        <p:tgtEl>
                                          <p:spTgt spid="19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00"/>
                                        </p:tgtEl>
                                        <p:attrNameLst>
                                          <p:attrName>style.visibility</p:attrName>
                                        </p:attrNameLst>
                                      </p:cBhvr>
                                      <p:to>
                                        <p:strVal val="visible"/>
                                      </p:to>
                                    </p:set>
                                    <p:animEffect transition="in" filter="fade">
                                      <p:cBhvr>
                                        <p:cTn id="127" dur="500"/>
                                        <p:tgtEl>
                                          <p:spTgt spid="200"/>
                                        </p:tgtEl>
                                      </p:cBhvr>
                                    </p:animEffect>
                                  </p:childTnLst>
                                </p:cTn>
                              </p:par>
                              <p:par>
                                <p:cTn id="128" presetID="10" presetClass="entr" presetSubtype="0" fill="hold" nodeType="with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86" grpId="0" animBg="1"/>
      <p:bldP spid="155" grpId="0" animBg="1"/>
      <p:bldP spid="116" grpId="0"/>
      <p:bldP spid="122" grpId="0"/>
      <p:bldP spid="126" grpId="0"/>
      <p:bldP spid="131" grpId="0"/>
      <p:bldP spid="114" grpId="0"/>
      <p:bldP spid="136" grpId="0" animBg="1"/>
      <p:bldP spid="193" grpId="0" animBg="1"/>
      <p:bldP spid="194" grpId="0" animBg="1"/>
      <p:bldP spid="195" grpId="0" animBg="1"/>
      <p:bldP spid="196" grpId="0" animBg="1"/>
      <p:bldP spid="197" grpId="0" animBg="1"/>
      <p:bldP spid="198" grpId="0" animBg="1"/>
      <p:bldP spid="199" grpId="0" animBg="1"/>
      <p:bldP spid="2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CDA20DC-2ED1-4B15-8536-075C2B16EA4F}"/>
              </a:ext>
            </a:extLst>
          </p:cNvPr>
          <p:cNvPicPr>
            <a:picLocks noChangeAspect="1"/>
          </p:cNvPicPr>
          <p:nvPr/>
        </p:nvPicPr>
        <p:blipFill rotWithShape="1">
          <a:blip r:embed="rId2"/>
          <a:srcRect l="27163" t="23401" r="28738" b="15000"/>
          <a:stretch/>
        </p:blipFill>
        <p:spPr>
          <a:xfrm>
            <a:off x="0" y="90915"/>
            <a:ext cx="8496944" cy="6676170"/>
          </a:xfrm>
          <a:prstGeom prst="rect">
            <a:avLst/>
          </a:prstGeom>
        </p:spPr>
      </p:pic>
      <p:sp>
        <p:nvSpPr>
          <p:cNvPr id="3" name="Výbuch: čtrnácticípý 2">
            <a:extLst>
              <a:ext uri="{FF2B5EF4-FFF2-40B4-BE49-F238E27FC236}">
                <a16:creationId xmlns:a16="http://schemas.microsoft.com/office/drawing/2014/main" id="{B42275DF-21FA-4588-BC4C-F28DE033C22C}"/>
              </a:ext>
            </a:extLst>
          </p:cNvPr>
          <p:cNvSpPr/>
          <p:nvPr/>
        </p:nvSpPr>
        <p:spPr>
          <a:xfrm>
            <a:off x="8838836" y="3949262"/>
            <a:ext cx="3131887" cy="1512167"/>
          </a:xfrm>
          <a:prstGeom prst="irregularSeal2">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cs-CZ" dirty="0">
                <a:ln w="0"/>
                <a:solidFill>
                  <a:schemeClr val="bg1"/>
                </a:solidFill>
                <a:effectLst>
                  <a:outerShdw blurRad="38100" dist="19050" dir="2700000" algn="tl" rotWithShape="0">
                    <a:schemeClr val="dk1">
                      <a:alpha val="40000"/>
                    </a:schemeClr>
                  </a:outerShdw>
                </a:effectLst>
              </a:rPr>
              <a:t>DUPILUMAB</a:t>
            </a:r>
          </a:p>
        </p:txBody>
      </p:sp>
      <p:pic>
        <p:nvPicPr>
          <p:cNvPr id="4" name="Obrázek 3">
            <a:extLst>
              <a:ext uri="{FF2B5EF4-FFF2-40B4-BE49-F238E27FC236}">
                <a16:creationId xmlns:a16="http://schemas.microsoft.com/office/drawing/2014/main" id="{CA4971D5-1138-4F0C-A876-73B6C1AFE2C1}"/>
              </a:ext>
            </a:extLst>
          </p:cNvPr>
          <p:cNvPicPr>
            <a:picLocks noChangeAspect="1"/>
          </p:cNvPicPr>
          <p:nvPr/>
        </p:nvPicPr>
        <p:blipFill>
          <a:blip r:embed="rId3"/>
          <a:stretch>
            <a:fillRect/>
          </a:stretch>
        </p:blipFill>
        <p:spPr>
          <a:xfrm>
            <a:off x="8838836" y="759690"/>
            <a:ext cx="3019048" cy="2314286"/>
          </a:xfrm>
          <a:prstGeom prst="rect">
            <a:avLst/>
          </a:prstGeom>
          <a:ln w="19050">
            <a:solidFill>
              <a:schemeClr val="tx1">
                <a:lumMod val="95000"/>
                <a:lumOff val="5000"/>
              </a:schemeClr>
            </a:solidFill>
          </a:ln>
        </p:spPr>
      </p:pic>
    </p:spTree>
    <p:extLst>
      <p:ext uri="{BB962C8B-B14F-4D97-AF65-F5344CB8AC3E}">
        <p14:creationId xmlns:p14="http://schemas.microsoft.com/office/powerpoint/2010/main" val="26900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58333E-6 -1.11111E-6 L -0.5586 -0.16667 " pathEditMode="relative" rAng="0" ptsTypes="AA">
                                      <p:cBhvr>
                                        <p:cTn id="6" dur="2000" fill="hold"/>
                                        <p:tgtEl>
                                          <p:spTgt spid="3"/>
                                        </p:tgtEl>
                                        <p:attrNameLst>
                                          <p:attrName>ppt_x</p:attrName>
                                          <p:attrName>ppt_y</p:attrName>
                                        </p:attrNameLst>
                                      </p:cBhvr>
                                      <p:rCtr x="-27930" y="-8333"/>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207-63E9-41B3-B7C0-1AE42B067A51}"/>
              </a:ext>
            </a:extLst>
          </p:cNvPr>
          <p:cNvSpPr>
            <a:spLocks noGrp="1"/>
          </p:cNvSpPr>
          <p:nvPr>
            <p:ph type="title"/>
          </p:nvPr>
        </p:nvSpPr>
        <p:spPr>
          <a:xfrm>
            <a:off x="587376" y="161925"/>
            <a:ext cx="10515600" cy="1325563"/>
          </a:xfrm>
        </p:spPr>
        <p:txBody>
          <a:bodyPr/>
          <a:lstStyle/>
          <a:p>
            <a:r>
              <a:rPr lang="cs-CZ" b="1" dirty="0" err="1">
                <a:solidFill>
                  <a:srgbClr val="002060"/>
                </a:solidFill>
                <a:effectLst>
                  <a:outerShdw blurRad="38100" dist="38100" dir="2700000" algn="tl">
                    <a:srgbClr val="000000">
                      <a:alpha val="43137"/>
                    </a:srgbClr>
                  </a:outerShdw>
                </a:effectLst>
              </a:rPr>
              <a:t>Dupilumab</a:t>
            </a:r>
            <a:r>
              <a:rPr lang="cs-CZ" b="1" dirty="0">
                <a:solidFill>
                  <a:srgbClr val="002060"/>
                </a:solidFill>
                <a:effectLst>
                  <a:outerShdw blurRad="38100" dist="38100" dir="2700000" algn="tl">
                    <a:srgbClr val="000000">
                      <a:alpha val="43137"/>
                    </a:srgbClr>
                  </a:outerShdw>
                </a:effectLst>
              </a:rPr>
              <a:t> - fenotypově specifická léčba</a:t>
            </a:r>
            <a:endParaRPr lang="en-US" b="1" dirty="0">
              <a:solidFill>
                <a:srgbClr val="002060"/>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F604C4F8-A4C7-4C88-A8C8-2F886443162F}"/>
              </a:ext>
            </a:extLst>
          </p:cNvPr>
          <p:cNvSpPr>
            <a:spLocks noGrp="1"/>
          </p:cNvSpPr>
          <p:nvPr>
            <p:ph idx="1"/>
          </p:nvPr>
        </p:nvSpPr>
        <p:spPr/>
        <p:txBody>
          <a:bodyPr>
            <a:normAutofit lnSpcReduction="10000"/>
          </a:bodyPr>
          <a:lstStyle/>
          <a:p>
            <a:r>
              <a:rPr lang="en-US" sz="2400" dirty="0"/>
              <a:t>Type 2 asthma is:</a:t>
            </a:r>
          </a:p>
          <a:p>
            <a:pPr lvl="1"/>
            <a:r>
              <a:rPr lang="cs-CZ" sz="2000" dirty="0"/>
              <a:t>Prevalence mezi 50-70% astmatiků</a:t>
            </a:r>
          </a:p>
          <a:p>
            <a:pPr lvl="1"/>
            <a:r>
              <a:rPr lang="cs-CZ" sz="2000" dirty="0"/>
              <a:t>Spouštěno typem Th-2 zánětlivé reakce s </a:t>
            </a:r>
          </a:p>
          <a:p>
            <a:pPr marL="457200" lvl="1" indent="0">
              <a:buNone/>
            </a:pPr>
            <a:r>
              <a:rPr lang="cs-CZ" sz="2000" dirty="0"/>
              <a:t>    </a:t>
            </a:r>
            <a:r>
              <a:rPr lang="cs-CZ" sz="2000" dirty="0" err="1"/>
              <a:t>cytokiny</a:t>
            </a:r>
            <a:r>
              <a:rPr lang="cs-CZ" sz="2000" dirty="0"/>
              <a:t> </a:t>
            </a:r>
            <a:r>
              <a:rPr lang="en-US" sz="2000" dirty="0"/>
              <a:t>IL-4, IL-13, and IL-5</a:t>
            </a:r>
            <a:r>
              <a:rPr lang="en-US" sz="2000" baseline="30000" dirty="0"/>
              <a:t>3</a:t>
            </a:r>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lvl="1"/>
            <a:endParaRPr lang="cs-CZ" sz="2000" baseline="30000" dirty="0"/>
          </a:p>
          <a:p>
            <a:pPr marL="457200" lvl="1" indent="0">
              <a:buNone/>
            </a:pPr>
            <a:endParaRPr lang="en-US" sz="2000" baseline="30000" dirty="0"/>
          </a:p>
          <a:p>
            <a:r>
              <a:rPr lang="en-US" sz="2400" dirty="0" err="1"/>
              <a:t>Blo</a:t>
            </a:r>
            <a:r>
              <a:rPr lang="cs-CZ" sz="2400" dirty="0"/>
              <a:t>kování </a:t>
            </a:r>
            <a:r>
              <a:rPr lang="en-US" sz="2400" dirty="0"/>
              <a:t>IL-4R</a:t>
            </a:r>
            <a:r>
              <a:rPr lang="el-GR" sz="2400" dirty="0"/>
              <a:t>α</a:t>
            </a:r>
            <a:r>
              <a:rPr lang="en-US" sz="2400" dirty="0"/>
              <a:t> </a:t>
            </a:r>
            <a:r>
              <a:rPr lang="en-US" sz="2400" dirty="0" err="1"/>
              <a:t>dupilumab</a:t>
            </a:r>
            <a:r>
              <a:rPr lang="cs-CZ" sz="2400" dirty="0" err="1"/>
              <a:t>em</a:t>
            </a:r>
            <a:r>
              <a:rPr lang="cs-CZ" sz="2400" dirty="0"/>
              <a:t> snižuje </a:t>
            </a:r>
            <a:r>
              <a:rPr lang="en-US" sz="2400" dirty="0"/>
              <a:t>IL-4 </a:t>
            </a:r>
            <a:r>
              <a:rPr lang="cs-CZ" sz="2400" dirty="0"/>
              <a:t>a</a:t>
            </a:r>
            <a:r>
              <a:rPr lang="en-US" sz="2400" dirty="0"/>
              <a:t> IL-13 </a:t>
            </a:r>
            <a:r>
              <a:rPr lang="cs-CZ" sz="2400" dirty="0"/>
              <a:t>vazbu, což vede k</a:t>
            </a:r>
          </a:p>
          <a:p>
            <a:pPr lvl="1"/>
            <a:r>
              <a:rPr lang="cs-CZ" sz="2000" dirty="0"/>
              <a:t>b</a:t>
            </a:r>
            <a:r>
              <a:rPr lang="en-US" sz="2000" dirty="0"/>
              <a:t>lo</a:t>
            </a:r>
            <a:r>
              <a:rPr lang="cs-CZ" sz="2000" dirty="0"/>
              <a:t>kování aktivace </a:t>
            </a:r>
            <a:r>
              <a:rPr lang="cs-CZ" sz="2000" dirty="0" err="1"/>
              <a:t>aktivace</a:t>
            </a:r>
            <a:r>
              <a:rPr lang="cs-CZ" sz="2000" dirty="0"/>
              <a:t> APC buněk </a:t>
            </a:r>
            <a:r>
              <a:rPr lang="en-US" sz="2000" dirty="0"/>
              <a:t>T-</a:t>
            </a:r>
            <a:r>
              <a:rPr lang="cs-CZ" sz="2000" dirty="0"/>
              <a:t>lymfocyty (</a:t>
            </a:r>
            <a:r>
              <a:rPr lang="en-US" sz="2000" dirty="0"/>
              <a:t>B </a:t>
            </a:r>
            <a:r>
              <a:rPr lang="cs-CZ" sz="2000" dirty="0"/>
              <a:t>lymfocyty, dendritické buňky)</a:t>
            </a:r>
          </a:p>
          <a:p>
            <a:pPr lvl="1"/>
            <a:r>
              <a:rPr lang="cs-CZ" sz="2000" dirty="0"/>
              <a:t>blokování aktivace B-lymfocytů a jejich </a:t>
            </a:r>
            <a:r>
              <a:rPr lang="cs-CZ" sz="2000" dirty="0" err="1"/>
              <a:t>isotypového</a:t>
            </a:r>
            <a:r>
              <a:rPr lang="cs-CZ" sz="2000" dirty="0"/>
              <a:t> přesmyku během Th-2 zánětu</a:t>
            </a:r>
          </a:p>
          <a:p>
            <a:pPr lvl="1"/>
            <a:r>
              <a:rPr lang="cs-CZ" sz="2000" dirty="0"/>
              <a:t>b</a:t>
            </a:r>
            <a:r>
              <a:rPr lang="en-US" sz="2000" dirty="0"/>
              <a:t>lo</a:t>
            </a:r>
            <a:r>
              <a:rPr lang="cs-CZ" sz="2000" dirty="0"/>
              <a:t>kování infiltrace patogenních T lymfocytů a eozinofilů v místě zánětu (bronchus, kůže)</a:t>
            </a:r>
          </a:p>
          <a:p>
            <a:pPr lvl="1"/>
            <a:r>
              <a:rPr lang="cs-CZ" sz="2000" dirty="0"/>
              <a:t>snížení exprese </a:t>
            </a:r>
            <a:r>
              <a:rPr lang="cs-CZ" sz="2000" dirty="0" err="1"/>
              <a:t>chemokinů</a:t>
            </a:r>
            <a:r>
              <a:rPr lang="cs-CZ" sz="2000" dirty="0"/>
              <a:t> a Th-2 prozánětlivých </a:t>
            </a:r>
            <a:r>
              <a:rPr lang="cs-CZ" sz="2000" dirty="0" err="1"/>
              <a:t>cytokinů</a:t>
            </a:r>
            <a:r>
              <a:rPr lang="cs-CZ" sz="2000" dirty="0"/>
              <a:t> v plicní tkáni, snížení metaplazie pohárkových buněk a snížení poškození plicních funkcí </a:t>
            </a:r>
          </a:p>
          <a:p>
            <a:endParaRPr lang="en-US" dirty="0"/>
          </a:p>
        </p:txBody>
      </p:sp>
      <p:sp>
        <p:nvSpPr>
          <p:cNvPr id="3" name="Slide Number Placeholder 2">
            <a:extLst>
              <a:ext uri="{FF2B5EF4-FFF2-40B4-BE49-F238E27FC236}">
                <a16:creationId xmlns:a16="http://schemas.microsoft.com/office/drawing/2014/main" id="{5C69FAD6-DF76-4932-BDA5-35E300243213}"/>
              </a:ext>
            </a:extLst>
          </p:cNvPr>
          <p:cNvSpPr>
            <a:spLocks noGrp="1"/>
          </p:cNvSpPr>
          <p:nvPr>
            <p:ph type="sldNum" sz="quarter" idx="4"/>
          </p:nvPr>
        </p:nvSpPr>
        <p:spPr/>
        <p:txBody>
          <a:bodyPr/>
          <a:lstStyle/>
          <a:p>
            <a:fld id="{91974DF9-AD47-4691-BA21-BBFCE3637A9A}" type="slidenum">
              <a:rPr lang="en-US" smtClean="0"/>
              <a:pPr/>
              <a:t>12</a:t>
            </a:fld>
            <a:endParaRPr lang="en-US" dirty="0"/>
          </a:p>
        </p:txBody>
      </p:sp>
      <p:sp>
        <p:nvSpPr>
          <p:cNvPr id="6" name="Text Placeholder 5">
            <a:extLst>
              <a:ext uri="{FF2B5EF4-FFF2-40B4-BE49-F238E27FC236}">
                <a16:creationId xmlns:a16="http://schemas.microsoft.com/office/drawing/2014/main" id="{24E8BA29-6D6F-4F8C-B1CB-7B8433AC00F6}"/>
              </a:ext>
            </a:extLst>
          </p:cNvPr>
          <p:cNvSpPr>
            <a:spLocks noGrp="1"/>
          </p:cNvSpPr>
          <p:nvPr>
            <p:ph type="body" sz="quarter" idx="10"/>
          </p:nvPr>
        </p:nvSpPr>
        <p:spPr>
          <a:xfrm>
            <a:off x="587376" y="6457005"/>
            <a:ext cx="10514012" cy="276999"/>
          </a:xfrm>
        </p:spPr>
        <p:txBody>
          <a:bodyPr vert="horz" wrap="square" lIns="0" tIns="0" rIns="0" bIns="0" rtlCol="0" anchor="b">
            <a:spAutoFit/>
          </a:bodyPr>
          <a:lstStyle/>
          <a:p>
            <a:pPr>
              <a:spcBef>
                <a:spcPts val="300"/>
              </a:spcBef>
            </a:pPr>
            <a:r>
              <a:rPr lang="it-IT" dirty="0"/>
              <a:t>1. Seys SF, et al. Respir Res. 2017;18(1):39. 2. Peters MC, et al. J Allergy Clin Immunol. 2014;133(2):388-394. </a:t>
            </a:r>
            <a:r>
              <a:rPr lang="en-US" dirty="0"/>
              <a:t>3. Gandhi NA, et al. Nat Rev Drug Discov. 2016;15:35-50. 4. </a:t>
            </a:r>
            <a:r>
              <a:rPr lang="en-US" dirty="0" err="1"/>
              <a:t>Orengo</a:t>
            </a:r>
            <a:r>
              <a:rPr lang="en-US" dirty="0"/>
              <a:t> JM, et al. Poster presentation at ERS 2018.</a:t>
            </a:r>
          </a:p>
        </p:txBody>
      </p:sp>
      <p:pic>
        <p:nvPicPr>
          <p:cNvPr id="4" name="Obrázek 3"/>
          <p:cNvPicPr>
            <a:picLocks noChangeAspect="1"/>
          </p:cNvPicPr>
          <p:nvPr/>
        </p:nvPicPr>
        <p:blipFill>
          <a:blip r:embed="rId3"/>
          <a:stretch>
            <a:fillRect/>
          </a:stretch>
        </p:blipFill>
        <p:spPr>
          <a:xfrm>
            <a:off x="6126164" y="1012833"/>
            <a:ext cx="5497309" cy="2884480"/>
          </a:xfrm>
          <a:prstGeom prst="rect">
            <a:avLst/>
          </a:prstGeom>
        </p:spPr>
      </p:pic>
    </p:spTree>
    <p:extLst>
      <p:ext uri="{BB962C8B-B14F-4D97-AF65-F5344CB8AC3E}">
        <p14:creationId xmlns:p14="http://schemas.microsoft.com/office/powerpoint/2010/main" val="405294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6">
            <a:extLst>
              <a:ext uri="{FF2B5EF4-FFF2-40B4-BE49-F238E27FC236}">
                <a16:creationId xmlns:a16="http://schemas.microsoft.com/office/drawing/2014/main" id="{018CF6A9-2BF4-4F16-8263-65439DE6B18B}"/>
              </a:ext>
            </a:extLst>
          </p:cNvPr>
          <p:cNvSpPr txBox="1">
            <a:spLocks/>
          </p:cNvSpPr>
          <p:nvPr/>
        </p:nvSpPr>
        <p:spPr>
          <a:xfrm>
            <a:off x="587376" y="6380061"/>
            <a:ext cx="10514012" cy="353943"/>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ɣc, gamma chain; IL-4R</a:t>
            </a:r>
            <a:r>
              <a:rPr lang="el-GR" dirty="0"/>
              <a:t>α, </a:t>
            </a:r>
            <a:r>
              <a:rPr lang="it-IT" dirty="0"/>
              <a:t>interleukin-4 receptor alpha; IL-13R</a:t>
            </a:r>
            <a:r>
              <a:rPr lang="el-GR" dirty="0"/>
              <a:t>α</a:t>
            </a:r>
            <a:r>
              <a:rPr lang="it-IT" dirty="0"/>
              <a:t>1</a:t>
            </a:r>
            <a:r>
              <a:rPr lang="el-GR" dirty="0"/>
              <a:t>, </a:t>
            </a:r>
            <a:r>
              <a:rPr lang="it-IT" dirty="0"/>
              <a:t>interleukin-13 receptor alpha 1; JAK, Janus kinase; STAT, signal transducer and activator of transcription; TYK, tyrosine kinase.</a:t>
            </a:r>
          </a:p>
          <a:p>
            <a:r>
              <a:rPr lang="it-IT" dirty="0"/>
              <a:t>1. Gandhi NA, et al. Nat Rev Drug Discov. 2016;15(1):35-50. 2. Pelaia C, et al. Expert Opin Biol Ther. 2017;17(12):1565-1572.</a:t>
            </a:r>
          </a:p>
        </p:txBody>
      </p:sp>
      <p:grpSp>
        <p:nvGrpSpPr>
          <p:cNvPr id="3" name="Group 72">
            <a:extLst>
              <a:ext uri="{FF2B5EF4-FFF2-40B4-BE49-F238E27FC236}">
                <a16:creationId xmlns:a16="http://schemas.microsoft.com/office/drawing/2014/main" id="{49C23952-E12A-4D3C-9736-D8891961382C}"/>
              </a:ext>
            </a:extLst>
          </p:cNvPr>
          <p:cNvGrpSpPr/>
          <p:nvPr/>
        </p:nvGrpSpPr>
        <p:grpSpPr>
          <a:xfrm>
            <a:off x="587374" y="2596302"/>
            <a:ext cx="4838609" cy="1123498"/>
            <a:chOff x="582338" y="2596113"/>
            <a:chExt cx="4051529" cy="1123498"/>
          </a:xfrm>
        </p:grpSpPr>
        <p:sp>
          <p:nvSpPr>
            <p:cNvPr id="4" name="Content Placeholder 15">
              <a:extLst>
                <a:ext uri="{FF2B5EF4-FFF2-40B4-BE49-F238E27FC236}">
                  <a16:creationId xmlns:a16="http://schemas.microsoft.com/office/drawing/2014/main" id="{C881921F-727D-4732-88FF-73F60D6B2670}"/>
                </a:ext>
              </a:extLst>
            </p:cNvPr>
            <p:cNvSpPr txBox="1">
              <a:spLocks/>
            </p:cNvSpPr>
            <p:nvPr/>
          </p:nvSpPr>
          <p:spPr>
            <a:xfrm>
              <a:off x="582338" y="2839830"/>
              <a:ext cx="4051529" cy="879781"/>
            </a:xfrm>
            <a:prstGeom prst="roundRect">
              <a:avLst>
                <a:gd name="adj" fmla="val 11876"/>
              </a:avLst>
            </a:prstGeom>
            <a:solidFill>
              <a:schemeClr val="bg1"/>
            </a:solidFill>
            <a:ln w="12700">
              <a:solidFill>
                <a:schemeClr val="bg2">
                  <a:lumMod val="40000"/>
                  <a:lumOff val="60000"/>
                </a:schemeClr>
              </a:solidFill>
            </a:ln>
          </p:spPr>
          <p:txBody>
            <a:bodyPr vert="horz" lIns="216000" tIns="0" rIns="0" bIns="0" rtlCol="0" anchor="ctr">
              <a:noAutofit/>
            </a:bodyPr>
            <a:lstStyle>
              <a:lvl1pPr marL="171442" indent="-171442" algn="l" defTabSz="685766" rtl="0" eaLnBrk="1" fontAlgn="ctr" latinLnBrk="0" hangingPunct="1">
                <a:lnSpc>
                  <a:spcPct val="90000"/>
                </a:lnSpc>
                <a:spcBef>
                  <a:spcPts val="1200"/>
                </a:spcBef>
                <a:buClr>
                  <a:schemeClr val="accent3"/>
                </a:buClr>
                <a:buSzPct val="80000"/>
                <a:buFont typeface="Wingdings" charset="2"/>
                <a:buChar char="§"/>
                <a:defRPr sz="1900" kern="1200">
                  <a:solidFill>
                    <a:schemeClr val="tx2"/>
                  </a:solidFill>
                  <a:latin typeface="+mn-lt"/>
                  <a:ea typeface="+mn-ea"/>
                  <a:cs typeface="+mn-cs"/>
                </a:defRPr>
              </a:lvl1pPr>
              <a:lvl2pPr marL="433329" indent="-171442" algn="l" defTabSz="685766" rtl="0" eaLnBrk="1" latinLnBrk="0" hangingPunct="1">
                <a:lnSpc>
                  <a:spcPct val="90000"/>
                </a:lnSpc>
                <a:spcBef>
                  <a:spcPts val="1200"/>
                </a:spcBef>
                <a:buClr>
                  <a:schemeClr val="accent3"/>
                </a:buClr>
                <a:buFont typeface="Arial" charset="0"/>
                <a:buChar char="•"/>
                <a:defRPr sz="1600" kern="1200">
                  <a:solidFill>
                    <a:schemeClr val="tx2"/>
                  </a:solidFill>
                  <a:latin typeface="+mn-lt"/>
                  <a:ea typeface="+mn-ea"/>
                  <a:cs typeface="+mn-cs"/>
                </a:defRPr>
              </a:lvl2pPr>
              <a:lvl3pPr marL="776211" indent="-171442" algn="l" defTabSz="685766" rtl="0" eaLnBrk="1" latinLnBrk="0" hangingPunct="1">
                <a:lnSpc>
                  <a:spcPct val="90000"/>
                </a:lnSpc>
                <a:spcBef>
                  <a:spcPts val="1200"/>
                </a:spcBef>
                <a:buClr>
                  <a:schemeClr val="bg2"/>
                </a:buClr>
                <a:buFont typeface=".AppleSystemUIFont" charset="-120"/>
                <a:buChar char="-"/>
                <a:defRPr sz="1600" kern="1200">
                  <a:solidFill>
                    <a:schemeClr val="tx2"/>
                  </a:solidFill>
                  <a:latin typeface="+mn-lt"/>
                  <a:ea typeface="+mn-ea"/>
                  <a:cs typeface="+mn-cs"/>
                </a:defRPr>
              </a:lvl3pPr>
              <a:lvl4pPr marL="1146094" indent="-171442" algn="l" defTabSz="685766" rtl="0" eaLnBrk="1" latinLnBrk="0" hangingPunct="1">
                <a:lnSpc>
                  <a:spcPct val="90000"/>
                </a:lnSpc>
                <a:spcBef>
                  <a:spcPts val="1200"/>
                </a:spcBef>
                <a:buClr>
                  <a:schemeClr val="bg2"/>
                </a:buClr>
                <a:buFont typeface="Arial" charset="0"/>
                <a:buChar char="•"/>
                <a:defRPr sz="1200" kern="1200">
                  <a:solidFill>
                    <a:schemeClr val="tx2"/>
                  </a:solidFill>
                  <a:latin typeface="+mn-lt"/>
                  <a:ea typeface="+mn-ea"/>
                  <a:cs typeface="+mn-cs"/>
                </a:defRPr>
              </a:lvl4pPr>
              <a:lvl5pPr marL="1434979" indent="-171442" algn="l" defTabSz="685766" rtl="0" eaLnBrk="1" latinLnBrk="0" hangingPunct="1">
                <a:lnSpc>
                  <a:spcPct val="90000"/>
                </a:lnSpc>
                <a:spcBef>
                  <a:spcPts val="1200"/>
                </a:spcBef>
                <a:buClr>
                  <a:schemeClr val="bg2"/>
                </a:buClr>
                <a:buFont typeface=".AppleSystemUIFont" charset="-120"/>
                <a:buChar char="-"/>
                <a:defRPr sz="1200" kern="1200">
                  <a:solidFill>
                    <a:schemeClr val="tx2"/>
                  </a:solidFill>
                  <a:latin typeface="+mn-lt"/>
                  <a:ea typeface="+mn-ea"/>
                  <a:cs typeface="+mn-cs"/>
                </a:defRPr>
              </a:lvl5pPr>
              <a:lvl6pPr marL="1885857" indent="-171442" algn="l" defTabSz="685766"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a:buChar char="•"/>
                <a:defRPr sz="1300" kern="1200">
                  <a:solidFill>
                    <a:schemeClr val="tx1"/>
                  </a:solidFill>
                  <a:latin typeface="+mn-lt"/>
                  <a:ea typeface="+mn-ea"/>
                  <a:cs typeface="+mn-cs"/>
                </a:defRPr>
              </a:lvl9pPr>
            </a:lstStyle>
            <a:p>
              <a:pPr marL="0" marR="0" lvl="1" indent="0" algn="l" defTabSz="685766" rtl="0" eaLnBrk="1" fontAlgn="auto" latinLnBrk="0" hangingPunct="1">
                <a:lnSpc>
                  <a:spcPct val="90000"/>
                </a:lnSpc>
                <a:spcBef>
                  <a:spcPts val="1200"/>
                </a:spcBef>
                <a:spcAft>
                  <a:spcPts val="0"/>
                </a:spcAft>
                <a:buClr>
                  <a:srgbClr val="508C89"/>
                </a:buClr>
                <a:buSzTx/>
                <a:buFont typeface="Arial" charset="0"/>
                <a:buNone/>
                <a:tabLst/>
                <a:defRPr/>
              </a:pPr>
              <a:r>
                <a:rPr kumimoji="0" lang="en-US" sz="1600" b="0" i="0" u="none" strike="noStrike" kern="1200" cap="none" spc="0" normalizeH="0" baseline="0" noProof="0" dirty="0" err="1">
                  <a:ln>
                    <a:noFill/>
                  </a:ln>
                  <a:solidFill>
                    <a:srgbClr val="605854"/>
                  </a:solidFill>
                  <a:effectLst/>
                  <a:uLnTx/>
                  <a:uFillTx/>
                  <a:latin typeface="Calibri" panose="020F0502020204030204"/>
                  <a:ea typeface="+mn-ea"/>
                  <a:cs typeface="+mn-cs"/>
                </a:rPr>
                <a:t>Dupilumab</a:t>
              </a:r>
              <a:r>
                <a:rPr kumimoji="0" lang="en-US" sz="1600" b="0" i="0" u="none" strike="noStrike" kern="1200" cap="none" spc="0" normalizeH="0" baseline="0" noProof="0" dirty="0">
                  <a:ln>
                    <a:noFill/>
                  </a:ln>
                  <a:solidFill>
                    <a:srgbClr val="605854"/>
                  </a:solidFill>
                  <a:effectLst/>
                  <a:uLnTx/>
                  <a:uFillTx/>
                  <a:latin typeface="Calibri" panose="020F0502020204030204"/>
                  <a:ea typeface="+mn-ea"/>
                  <a:cs typeface="+mn-cs"/>
                </a:rPr>
                <a:t> </a:t>
              </a:r>
              <a:r>
                <a:rPr kumimoji="0" lang="cs-CZ" sz="1600" b="0" i="0" u="none" strike="noStrike" kern="1200" cap="none" spc="0" normalizeH="0" baseline="0" noProof="0" dirty="0">
                  <a:ln>
                    <a:noFill/>
                  </a:ln>
                  <a:solidFill>
                    <a:srgbClr val="605854"/>
                  </a:solidFill>
                  <a:effectLst/>
                  <a:uLnTx/>
                  <a:uFillTx/>
                  <a:latin typeface="Calibri" panose="020F0502020204030204"/>
                  <a:ea typeface="+mn-ea"/>
                  <a:cs typeface="+mn-cs"/>
                </a:rPr>
                <a:t>je lidská monoklonální protilátka namířená proti společnému receptoru IL-4 R</a:t>
              </a:r>
              <a:r>
                <a:rPr kumimoji="0" lang="en-US" sz="1600" b="0" i="0" u="none" strike="noStrike" kern="1200" cap="none" spc="0" normalizeH="0" baseline="0" noProof="0" dirty="0">
                  <a:ln>
                    <a:noFill/>
                  </a:ln>
                  <a:solidFill>
                    <a:srgbClr val="605854"/>
                  </a:solidFill>
                  <a:effectLst/>
                  <a:uLnTx/>
                  <a:uFillTx/>
                  <a:latin typeface="Calibri" panose="020F0502020204030204"/>
                  <a:ea typeface="+mn-ea"/>
                  <a:cs typeface="+mn-cs"/>
                </a:rPr>
                <a:t>α</a:t>
              </a:r>
              <a:r>
                <a:rPr kumimoji="0" lang="cs-CZ" sz="1600" b="0" i="0" u="none" strike="noStrike" kern="1200" cap="none" spc="0" normalizeH="0" baseline="0" noProof="0" dirty="0">
                  <a:ln>
                    <a:noFill/>
                  </a:ln>
                  <a:solidFill>
                    <a:srgbClr val="605854"/>
                  </a:solidFill>
                  <a:effectLst/>
                  <a:uLnTx/>
                  <a:uFillTx/>
                  <a:latin typeface="Calibri" panose="020F0502020204030204"/>
                  <a:ea typeface="+mn-ea"/>
                  <a:cs typeface="+mn-cs"/>
                </a:rPr>
                <a:t> a blokuje signální funkce společně jak IL-4 tak IL-13</a:t>
              </a:r>
              <a:endParaRPr kumimoji="0" lang="en-US" sz="16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sp>
          <p:nvSpPr>
            <p:cNvPr id="5" name="Rectangle: Rounded Corners 74">
              <a:extLst>
                <a:ext uri="{FF2B5EF4-FFF2-40B4-BE49-F238E27FC236}">
                  <a16:creationId xmlns:a16="http://schemas.microsoft.com/office/drawing/2014/main" id="{EEEAF95B-35DE-40DB-A96F-CDE5AA2960EA}"/>
                </a:ext>
              </a:extLst>
            </p:cNvPr>
            <p:cNvSpPr/>
            <p:nvPr/>
          </p:nvSpPr>
          <p:spPr>
            <a:xfrm>
              <a:off x="743317" y="2596113"/>
              <a:ext cx="591723" cy="313383"/>
            </a:xfrm>
            <a:prstGeom prst="roundRect">
              <a:avLst>
                <a:gd name="adj" fmla="val 2837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6" name="Group 75">
            <a:extLst>
              <a:ext uri="{FF2B5EF4-FFF2-40B4-BE49-F238E27FC236}">
                <a16:creationId xmlns:a16="http://schemas.microsoft.com/office/drawing/2014/main" id="{5D1C2B0B-1A78-4C52-AAA5-3BAFBF2467E9}"/>
              </a:ext>
            </a:extLst>
          </p:cNvPr>
          <p:cNvGrpSpPr/>
          <p:nvPr/>
        </p:nvGrpSpPr>
        <p:grpSpPr>
          <a:xfrm>
            <a:off x="587375" y="1327272"/>
            <a:ext cx="4838609" cy="1107732"/>
            <a:chOff x="615058" y="2565657"/>
            <a:chExt cx="4022172" cy="1206061"/>
          </a:xfrm>
        </p:grpSpPr>
        <p:sp>
          <p:nvSpPr>
            <p:cNvPr id="7" name="Content Placeholder 15">
              <a:extLst>
                <a:ext uri="{FF2B5EF4-FFF2-40B4-BE49-F238E27FC236}">
                  <a16:creationId xmlns:a16="http://schemas.microsoft.com/office/drawing/2014/main" id="{624F3BBA-66B7-40B0-BB18-D4A7D5AE1B44}"/>
                </a:ext>
              </a:extLst>
            </p:cNvPr>
            <p:cNvSpPr txBox="1">
              <a:spLocks/>
            </p:cNvSpPr>
            <p:nvPr/>
          </p:nvSpPr>
          <p:spPr>
            <a:xfrm>
              <a:off x="615058" y="2815346"/>
              <a:ext cx="4022172" cy="956372"/>
            </a:xfrm>
            <a:prstGeom prst="roundRect">
              <a:avLst>
                <a:gd name="adj" fmla="val 12769"/>
              </a:avLst>
            </a:prstGeom>
            <a:solidFill>
              <a:schemeClr val="bg1"/>
            </a:solidFill>
            <a:ln w="12700">
              <a:solidFill>
                <a:schemeClr val="bg2">
                  <a:lumMod val="40000"/>
                  <a:lumOff val="60000"/>
                </a:schemeClr>
              </a:solidFill>
            </a:ln>
          </p:spPr>
          <p:txBody>
            <a:bodyPr vert="horz" lIns="0" tIns="0" rIns="0" bIns="0" rtlCol="0" anchor="ctr">
              <a:noAutofit/>
            </a:bodyPr>
            <a:lstStyle>
              <a:defPPr>
                <a:defRPr lang="en-US"/>
              </a:defPPr>
              <a:lvl1pPr marL="171442" indent="-171442" defTabSz="685766" fontAlgn="ctr">
                <a:lnSpc>
                  <a:spcPct val="90000"/>
                </a:lnSpc>
                <a:spcBef>
                  <a:spcPts val="1200"/>
                </a:spcBef>
                <a:buClr>
                  <a:schemeClr val="accent3"/>
                </a:buClr>
                <a:buSzPct val="80000"/>
                <a:buFont typeface="Wingdings" charset="2"/>
                <a:buChar char="§"/>
                <a:defRPr sz="1900">
                  <a:solidFill>
                    <a:schemeClr val="tx2"/>
                  </a:solidFill>
                </a:defRPr>
              </a:lvl1pPr>
              <a:lvl2pPr marL="261887" lvl="1" indent="0" defTabSz="685766">
                <a:lnSpc>
                  <a:spcPct val="90000"/>
                </a:lnSpc>
                <a:spcBef>
                  <a:spcPts val="1200"/>
                </a:spcBef>
                <a:buClr>
                  <a:schemeClr val="accent3"/>
                </a:buClr>
                <a:buFont typeface="Arial" charset="0"/>
                <a:buNone/>
                <a:defRPr sz="1600">
                  <a:solidFill>
                    <a:srgbClr val="605854"/>
                  </a:solidFill>
                </a:defRPr>
              </a:lvl2pPr>
              <a:lvl3pPr marL="776211" indent="-171442" defTabSz="685766">
                <a:lnSpc>
                  <a:spcPct val="90000"/>
                </a:lnSpc>
                <a:spcBef>
                  <a:spcPts val="1200"/>
                </a:spcBef>
                <a:buClr>
                  <a:schemeClr val="bg2"/>
                </a:buClr>
                <a:buFont typeface=".AppleSystemUIFont" charset="-120"/>
                <a:buChar char="-"/>
                <a:defRPr sz="1600">
                  <a:solidFill>
                    <a:schemeClr val="tx2"/>
                  </a:solidFill>
                </a:defRPr>
              </a:lvl3pPr>
              <a:lvl4pPr marL="1146094" indent="-171442" defTabSz="685766">
                <a:lnSpc>
                  <a:spcPct val="90000"/>
                </a:lnSpc>
                <a:spcBef>
                  <a:spcPts val="1200"/>
                </a:spcBef>
                <a:buClr>
                  <a:schemeClr val="bg2"/>
                </a:buClr>
                <a:buFont typeface="Arial" charset="0"/>
                <a:buChar char="•"/>
                <a:defRPr sz="1200">
                  <a:solidFill>
                    <a:schemeClr val="tx2"/>
                  </a:solidFill>
                </a:defRPr>
              </a:lvl4pPr>
              <a:lvl5pPr marL="1434979" indent="-171442" defTabSz="685766">
                <a:lnSpc>
                  <a:spcPct val="90000"/>
                </a:lnSpc>
                <a:spcBef>
                  <a:spcPts val="1200"/>
                </a:spcBef>
                <a:buClr>
                  <a:schemeClr val="bg2"/>
                </a:buClr>
                <a:buFont typeface=".AppleSystemUIFont" charset="-120"/>
                <a:buChar char="-"/>
                <a:defRPr sz="1200">
                  <a:solidFill>
                    <a:schemeClr val="tx2"/>
                  </a:solidFill>
                </a:defRPr>
              </a:lvl5pPr>
              <a:lvl6pPr marL="1885857" indent="-171442" defTabSz="685766">
                <a:lnSpc>
                  <a:spcPct val="90000"/>
                </a:lnSpc>
                <a:spcBef>
                  <a:spcPts val="375"/>
                </a:spcBef>
                <a:buFont typeface="Arial"/>
                <a:buChar char="•"/>
                <a:defRPr sz="1300"/>
              </a:lvl6pPr>
              <a:lvl7pPr marL="2228739" indent="-171442" defTabSz="685766">
                <a:lnSpc>
                  <a:spcPct val="90000"/>
                </a:lnSpc>
                <a:spcBef>
                  <a:spcPts val="375"/>
                </a:spcBef>
                <a:buFont typeface="Arial"/>
                <a:buChar char="•"/>
                <a:defRPr sz="1300"/>
              </a:lvl7pPr>
              <a:lvl8pPr marL="2571622" indent="-171442" defTabSz="685766">
                <a:lnSpc>
                  <a:spcPct val="90000"/>
                </a:lnSpc>
                <a:spcBef>
                  <a:spcPts val="375"/>
                </a:spcBef>
                <a:buFont typeface="Arial"/>
                <a:buChar char="•"/>
                <a:defRPr sz="1300"/>
              </a:lvl8pPr>
              <a:lvl9pPr marL="2914506" indent="-171442" defTabSz="685766">
                <a:lnSpc>
                  <a:spcPct val="90000"/>
                </a:lnSpc>
                <a:spcBef>
                  <a:spcPts val="375"/>
                </a:spcBef>
                <a:buFont typeface="Arial"/>
                <a:buChar char="•"/>
                <a:defRPr sz="1300"/>
              </a:lvl9pPr>
            </a:lstStyle>
            <a:p>
              <a:pPr marL="185738" marR="0" lvl="1" indent="-6350" algn="l" defTabSz="685766" rtl="0" eaLnBrk="1" fontAlgn="auto" latinLnBrk="0" hangingPunct="1">
                <a:lnSpc>
                  <a:spcPct val="90000"/>
                </a:lnSpc>
                <a:spcBef>
                  <a:spcPts val="1200"/>
                </a:spcBef>
                <a:spcAft>
                  <a:spcPts val="0"/>
                </a:spcAft>
                <a:buClr>
                  <a:srgbClr val="508C89"/>
                </a:buClr>
                <a:buSzTx/>
                <a:buFont typeface="Arial" charset="0"/>
                <a:buNone/>
                <a:tabLst/>
                <a:defRPr/>
              </a:pPr>
              <a:r>
                <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rPr>
                <a:t>IL-4R</a:t>
              </a:r>
              <a:r>
                <a:rPr kumimoji="0" lang="el-GR" sz="1600" b="0" i="0" u="none" strike="noStrike" kern="1200" cap="none" spc="0" normalizeH="0" baseline="0" noProof="0" dirty="0">
                  <a:ln>
                    <a:noFill/>
                  </a:ln>
                  <a:solidFill>
                    <a:srgbClr val="605854"/>
                  </a:solidFill>
                  <a:effectLst/>
                  <a:uLnTx/>
                  <a:uFillTx/>
                  <a:latin typeface="Calibri" panose="020F0502020204030204"/>
                  <a:ea typeface="+mn-ea"/>
                  <a:cs typeface="+mn-cs"/>
                </a:rPr>
                <a:t>α </a:t>
              </a:r>
              <a:r>
                <a:rPr kumimoji="0" lang="cs-CZ" sz="1600" b="0" i="0" u="none" strike="noStrike" kern="1200" cap="none" spc="0" normalizeH="0" baseline="0" noProof="0" dirty="0">
                  <a:ln>
                    <a:noFill/>
                  </a:ln>
                  <a:solidFill>
                    <a:srgbClr val="605854"/>
                  </a:solidFill>
                  <a:effectLst/>
                  <a:uLnTx/>
                  <a:uFillTx/>
                  <a:latin typeface="Calibri" panose="020F0502020204030204"/>
                  <a:ea typeface="+mn-ea"/>
                  <a:cs typeface="+mn-cs"/>
                </a:rPr>
                <a:t>je společnou podjednotkou pro vazbu IL-4/IL-13 na efektorových buňkách sliznice dýchacích cest a kůže</a:t>
              </a:r>
              <a:endPar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sp>
          <p:nvSpPr>
            <p:cNvPr id="8" name="Rectangle: Rounded Corners 77">
              <a:extLst>
                <a:ext uri="{FF2B5EF4-FFF2-40B4-BE49-F238E27FC236}">
                  <a16:creationId xmlns:a16="http://schemas.microsoft.com/office/drawing/2014/main" id="{E97A25E1-92A4-4CC6-97C7-20D049274691}"/>
                </a:ext>
              </a:extLst>
            </p:cNvPr>
            <p:cNvSpPr/>
            <p:nvPr/>
          </p:nvSpPr>
          <p:spPr>
            <a:xfrm>
              <a:off x="794979" y="2565657"/>
              <a:ext cx="595439" cy="341200"/>
            </a:xfrm>
            <a:prstGeom prst="roundRect">
              <a:avLst>
                <a:gd name="adj" fmla="val 269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cxnSp>
        <p:nvCxnSpPr>
          <p:cNvPr id="10" name="Straight Connector 81">
            <a:extLst>
              <a:ext uri="{FF2B5EF4-FFF2-40B4-BE49-F238E27FC236}">
                <a16:creationId xmlns:a16="http://schemas.microsoft.com/office/drawing/2014/main" id="{F6EB27B7-E425-4537-88F6-EF390ACB92E0}"/>
              </a:ext>
            </a:extLst>
          </p:cNvPr>
          <p:cNvCxnSpPr/>
          <p:nvPr/>
        </p:nvCxnSpPr>
        <p:spPr>
          <a:xfrm>
            <a:off x="6532033" y="3245159"/>
            <a:ext cx="5148000" cy="0"/>
          </a:xfrm>
          <a:prstGeom prst="line">
            <a:avLst/>
          </a:prstGeom>
          <a:ln w="28575">
            <a:solidFill>
              <a:srgbClr val="EEAA72"/>
            </a:solidFill>
          </a:ln>
        </p:spPr>
        <p:style>
          <a:lnRef idx="1">
            <a:schemeClr val="accent1"/>
          </a:lnRef>
          <a:fillRef idx="0">
            <a:schemeClr val="accent1"/>
          </a:fillRef>
          <a:effectRef idx="0">
            <a:schemeClr val="accent1"/>
          </a:effectRef>
          <a:fontRef idx="minor">
            <a:schemeClr val="tx1"/>
          </a:fontRef>
        </p:style>
      </p:cxnSp>
      <p:cxnSp>
        <p:nvCxnSpPr>
          <p:cNvPr id="11" name="Straight Connector 82">
            <a:extLst>
              <a:ext uri="{FF2B5EF4-FFF2-40B4-BE49-F238E27FC236}">
                <a16:creationId xmlns:a16="http://schemas.microsoft.com/office/drawing/2014/main" id="{051D1A07-5C4A-47A7-A8D6-87FEDACA61AE}"/>
              </a:ext>
            </a:extLst>
          </p:cNvPr>
          <p:cNvCxnSpPr/>
          <p:nvPr/>
        </p:nvCxnSpPr>
        <p:spPr>
          <a:xfrm>
            <a:off x="6532033" y="3397559"/>
            <a:ext cx="5148000" cy="0"/>
          </a:xfrm>
          <a:prstGeom prst="line">
            <a:avLst/>
          </a:prstGeom>
          <a:ln w="28575">
            <a:solidFill>
              <a:srgbClr val="EEAA72"/>
            </a:solidFill>
          </a:ln>
        </p:spPr>
        <p:style>
          <a:lnRef idx="1">
            <a:schemeClr val="accent1"/>
          </a:lnRef>
          <a:fillRef idx="0">
            <a:schemeClr val="accent1"/>
          </a:fillRef>
          <a:effectRef idx="0">
            <a:schemeClr val="accent1"/>
          </a:effectRef>
          <a:fontRef idx="minor">
            <a:schemeClr val="tx1"/>
          </a:fontRef>
        </p:style>
      </p:cxnSp>
      <p:grpSp>
        <p:nvGrpSpPr>
          <p:cNvPr id="12" name="Group 83">
            <a:extLst>
              <a:ext uri="{FF2B5EF4-FFF2-40B4-BE49-F238E27FC236}">
                <a16:creationId xmlns:a16="http://schemas.microsoft.com/office/drawing/2014/main" id="{5579C85E-2A67-4070-A445-D6E8A48D2493}"/>
              </a:ext>
            </a:extLst>
          </p:cNvPr>
          <p:cNvGrpSpPr/>
          <p:nvPr/>
        </p:nvGrpSpPr>
        <p:grpSpPr>
          <a:xfrm>
            <a:off x="9069030" y="1996938"/>
            <a:ext cx="2679314" cy="2102486"/>
            <a:chOff x="1567568" y="1151346"/>
            <a:chExt cx="2679314" cy="2102486"/>
          </a:xfrm>
        </p:grpSpPr>
        <p:pic>
          <p:nvPicPr>
            <p:cNvPr id="13" name="Picture 84">
              <a:extLst>
                <a:ext uri="{FF2B5EF4-FFF2-40B4-BE49-F238E27FC236}">
                  <a16:creationId xmlns:a16="http://schemas.microsoft.com/office/drawing/2014/main" id="{F01798F8-1702-4A22-B2B2-21966AFD4353}"/>
                </a:ext>
              </a:extLst>
            </p:cNvPr>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149141" y="1151346"/>
              <a:ext cx="2097741" cy="2097741"/>
            </a:xfrm>
            <a:prstGeom prst="rect">
              <a:avLst/>
            </a:prstGeom>
            <a:effectLst>
              <a:outerShdw blurRad="63500" sx="102000" sy="102000" algn="ctr" rotWithShape="0">
                <a:prstClr val="black">
                  <a:alpha val="40000"/>
                </a:prstClr>
              </a:outerShdw>
            </a:effectLst>
          </p:spPr>
        </p:pic>
        <p:pic>
          <p:nvPicPr>
            <p:cNvPr id="14" name="Picture 85">
              <a:extLst>
                <a:ext uri="{FF2B5EF4-FFF2-40B4-BE49-F238E27FC236}">
                  <a16:creationId xmlns:a16="http://schemas.microsoft.com/office/drawing/2014/main" id="{CA69814B-B5D7-4022-AFC7-0278CC71A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68" y="1156091"/>
              <a:ext cx="2097741" cy="2097741"/>
            </a:xfrm>
            <a:prstGeom prst="rect">
              <a:avLst/>
            </a:prstGeom>
            <a:effectLst>
              <a:outerShdw blurRad="63500" sx="102000" sy="102000" algn="ctr" rotWithShape="0">
                <a:prstClr val="black">
                  <a:alpha val="40000"/>
                </a:prstClr>
              </a:outerShdw>
            </a:effectLst>
          </p:spPr>
        </p:pic>
      </p:grpSp>
      <p:pic>
        <p:nvPicPr>
          <p:cNvPr id="15" name="Picture 86">
            <a:extLst>
              <a:ext uri="{FF2B5EF4-FFF2-40B4-BE49-F238E27FC236}">
                <a16:creationId xmlns:a16="http://schemas.microsoft.com/office/drawing/2014/main" id="{643CFCCD-BA05-4A5C-A57C-4FD5BCE3E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551" y="1345089"/>
            <a:ext cx="350914" cy="413066"/>
          </a:xfrm>
          <a:prstGeom prst="rect">
            <a:avLst/>
          </a:prstGeom>
          <a:effectLst>
            <a:outerShdw blurRad="63500" sx="102000" sy="102000" algn="ctr" rotWithShape="0">
              <a:prstClr val="black">
                <a:alpha val="40000"/>
              </a:prstClr>
            </a:outerShdw>
          </a:effectLst>
        </p:spPr>
      </p:pic>
      <p:grpSp>
        <p:nvGrpSpPr>
          <p:cNvPr id="16" name="Group 87">
            <a:extLst>
              <a:ext uri="{FF2B5EF4-FFF2-40B4-BE49-F238E27FC236}">
                <a16:creationId xmlns:a16="http://schemas.microsoft.com/office/drawing/2014/main" id="{F80D34B0-6123-4267-98AB-56764D4D030B}"/>
              </a:ext>
            </a:extLst>
          </p:cNvPr>
          <p:cNvGrpSpPr/>
          <p:nvPr/>
        </p:nvGrpSpPr>
        <p:grpSpPr>
          <a:xfrm>
            <a:off x="6461253" y="2009751"/>
            <a:ext cx="2679314" cy="2102486"/>
            <a:chOff x="1567568" y="1151346"/>
            <a:chExt cx="2679314" cy="2102486"/>
          </a:xfrm>
        </p:grpSpPr>
        <p:pic>
          <p:nvPicPr>
            <p:cNvPr id="17" name="Picture 88">
              <a:extLst>
                <a:ext uri="{FF2B5EF4-FFF2-40B4-BE49-F238E27FC236}">
                  <a16:creationId xmlns:a16="http://schemas.microsoft.com/office/drawing/2014/main" id="{400CC427-A50F-4914-B5B8-229F7DC240F4}"/>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2149141" y="1151346"/>
              <a:ext cx="2097741" cy="2097741"/>
            </a:xfrm>
            <a:prstGeom prst="rect">
              <a:avLst/>
            </a:prstGeom>
            <a:effectLst>
              <a:outerShdw blurRad="63500" sx="102000" sy="102000" algn="ctr" rotWithShape="0">
                <a:prstClr val="black">
                  <a:alpha val="40000"/>
                </a:prstClr>
              </a:outerShdw>
            </a:effectLst>
          </p:spPr>
        </p:pic>
        <p:pic>
          <p:nvPicPr>
            <p:cNvPr id="18" name="Picture 89">
              <a:extLst>
                <a:ext uri="{FF2B5EF4-FFF2-40B4-BE49-F238E27FC236}">
                  <a16:creationId xmlns:a16="http://schemas.microsoft.com/office/drawing/2014/main" id="{6E887F3A-7F20-4737-BAD4-E66C9D9A2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7568" y="1156091"/>
              <a:ext cx="2097741" cy="2097741"/>
            </a:xfrm>
            <a:prstGeom prst="rect">
              <a:avLst/>
            </a:prstGeom>
            <a:effectLst>
              <a:outerShdw blurRad="63500" sx="102000" sy="102000" algn="ctr" rotWithShape="0">
                <a:prstClr val="black">
                  <a:alpha val="40000"/>
                </a:prstClr>
              </a:outerShdw>
            </a:effectLst>
          </p:spPr>
        </p:pic>
      </p:grpSp>
      <p:grpSp>
        <p:nvGrpSpPr>
          <p:cNvPr id="19" name="Group 90">
            <a:extLst>
              <a:ext uri="{FF2B5EF4-FFF2-40B4-BE49-F238E27FC236}">
                <a16:creationId xmlns:a16="http://schemas.microsoft.com/office/drawing/2014/main" id="{C49EF599-1C4C-4811-AD42-781A7D402568}"/>
              </a:ext>
            </a:extLst>
          </p:cNvPr>
          <p:cNvGrpSpPr/>
          <p:nvPr/>
        </p:nvGrpSpPr>
        <p:grpSpPr>
          <a:xfrm rot="5247173">
            <a:off x="10586988" y="1412190"/>
            <a:ext cx="1017262" cy="830896"/>
            <a:chOff x="3083719" y="1192773"/>
            <a:chExt cx="976312" cy="843683"/>
          </a:xfrm>
          <a:effectLst>
            <a:outerShdw blurRad="63500" sx="102000" sy="102000" algn="ctr" rotWithShape="0">
              <a:prstClr val="black">
                <a:alpha val="40000"/>
              </a:prstClr>
            </a:outerShdw>
          </a:effectLst>
        </p:grpSpPr>
        <p:sp>
          <p:nvSpPr>
            <p:cNvPr id="20" name="Freeform 91">
              <a:extLst>
                <a:ext uri="{FF2B5EF4-FFF2-40B4-BE49-F238E27FC236}">
                  <a16:creationId xmlns:a16="http://schemas.microsoft.com/office/drawing/2014/main" id="{57C99B89-7434-4E70-A2A9-17625311942E}"/>
                </a:ext>
              </a:extLst>
            </p:cNvPr>
            <p:cNvSpPr/>
            <p:nvPr/>
          </p:nvSpPr>
          <p:spPr>
            <a:xfrm>
              <a:off x="3131344" y="1240631"/>
              <a:ext cx="928687" cy="271463"/>
            </a:xfrm>
            <a:custGeom>
              <a:avLst/>
              <a:gdLst>
                <a:gd name="connsiteX0" fmla="*/ 914400 w 928687"/>
                <a:gd name="connsiteY0" fmla="*/ 40482 h 271463"/>
                <a:gd name="connsiteX1" fmla="*/ 535781 w 928687"/>
                <a:gd name="connsiteY1" fmla="*/ 202407 h 271463"/>
                <a:gd name="connsiteX2" fmla="*/ 21431 w 928687"/>
                <a:gd name="connsiteY2" fmla="*/ 0 h 271463"/>
                <a:gd name="connsiteX3" fmla="*/ 0 w 928687"/>
                <a:gd name="connsiteY3" fmla="*/ 45244 h 271463"/>
                <a:gd name="connsiteX4" fmla="*/ 523875 w 928687"/>
                <a:gd name="connsiteY4" fmla="*/ 271463 h 271463"/>
                <a:gd name="connsiteX5" fmla="*/ 928687 w 928687"/>
                <a:gd name="connsiteY5" fmla="*/ 92869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87" h="271463">
                  <a:moveTo>
                    <a:pt x="914400" y="40482"/>
                  </a:moveTo>
                  <a:lnTo>
                    <a:pt x="535781" y="202407"/>
                  </a:lnTo>
                  <a:lnTo>
                    <a:pt x="21431" y="0"/>
                  </a:lnTo>
                  <a:lnTo>
                    <a:pt x="0" y="45244"/>
                  </a:lnTo>
                  <a:lnTo>
                    <a:pt x="523875" y="271463"/>
                  </a:lnTo>
                  <a:lnTo>
                    <a:pt x="928687" y="92869"/>
                  </a:ln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reeform 92">
              <a:extLst>
                <a:ext uri="{FF2B5EF4-FFF2-40B4-BE49-F238E27FC236}">
                  <a16:creationId xmlns:a16="http://schemas.microsoft.com/office/drawing/2014/main" id="{2C777609-B2DB-48DB-86C1-401BE0F51AE3}"/>
                </a:ext>
              </a:extLst>
            </p:cNvPr>
            <p:cNvSpPr/>
            <p:nvPr/>
          </p:nvSpPr>
          <p:spPr>
            <a:xfrm>
              <a:off x="3083719" y="1359694"/>
              <a:ext cx="721519" cy="638175"/>
            </a:xfrm>
            <a:custGeom>
              <a:avLst/>
              <a:gdLst>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11969 w 721519"/>
                <a:gd name="connsiteY4" fmla="*/ 257175 h 633412"/>
                <a:gd name="connsiteX5" fmla="*/ 669131 w 721519"/>
                <a:gd name="connsiteY5" fmla="*/ 633412 h 633412"/>
                <a:gd name="connsiteX6" fmla="*/ 669131 w 721519"/>
                <a:gd name="connsiteY6" fmla="*/ 633412 h 63341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6" fmla="*/ 669131 w 721519"/>
                <a:gd name="connsiteY6" fmla="*/ 633412 h 633412"/>
                <a:gd name="connsiteX0" fmla="*/ 721519 w 721519"/>
                <a:gd name="connsiteY0" fmla="*/ 614362 h 660752"/>
                <a:gd name="connsiteX1" fmla="*/ 550069 w 721519"/>
                <a:gd name="connsiteY1" fmla="*/ 230981 h 660752"/>
                <a:gd name="connsiteX2" fmla="*/ 23812 w 721519"/>
                <a:gd name="connsiteY2" fmla="*/ 0 h 660752"/>
                <a:gd name="connsiteX3" fmla="*/ 0 w 721519"/>
                <a:gd name="connsiteY3" fmla="*/ 59531 h 660752"/>
                <a:gd name="connsiteX4" fmla="*/ 504825 w 721519"/>
                <a:gd name="connsiteY4" fmla="*/ 264319 h 660752"/>
                <a:gd name="connsiteX5" fmla="*/ 669131 w 721519"/>
                <a:gd name="connsiteY5" fmla="*/ 633412 h 660752"/>
                <a:gd name="connsiteX6" fmla="*/ 659606 w 721519"/>
                <a:gd name="connsiteY6" fmla="*/ 633412 h 66075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0" fmla="*/ 721519 w 721519"/>
                <a:gd name="connsiteY0" fmla="*/ 614362 h 638175"/>
                <a:gd name="connsiteX1" fmla="*/ 550069 w 721519"/>
                <a:gd name="connsiteY1" fmla="*/ 230981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 name="connsiteX0" fmla="*/ 721519 w 721519"/>
                <a:gd name="connsiteY0" fmla="*/ 614362 h 638175"/>
                <a:gd name="connsiteX1" fmla="*/ 552450 w 721519"/>
                <a:gd name="connsiteY1" fmla="*/ 219074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519" h="638175">
                  <a:moveTo>
                    <a:pt x="721519" y="614362"/>
                  </a:moveTo>
                  <a:lnTo>
                    <a:pt x="552450" y="219074"/>
                  </a:lnTo>
                  <a:lnTo>
                    <a:pt x="23812" y="0"/>
                  </a:lnTo>
                  <a:lnTo>
                    <a:pt x="0" y="59531"/>
                  </a:lnTo>
                  <a:lnTo>
                    <a:pt x="504825" y="264319"/>
                  </a:lnTo>
                  <a:cubicBezTo>
                    <a:pt x="559594" y="387350"/>
                    <a:pt x="636190" y="576660"/>
                    <a:pt x="661987" y="638175"/>
                  </a:cubicBez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Freeform 93">
              <a:extLst>
                <a:ext uri="{FF2B5EF4-FFF2-40B4-BE49-F238E27FC236}">
                  <a16:creationId xmlns:a16="http://schemas.microsoft.com/office/drawing/2014/main" id="{8FEA970F-B2B2-42F7-A746-3A978C8E8D2A}"/>
                </a:ext>
              </a:extLst>
            </p:cNvPr>
            <p:cNvSpPr/>
            <p:nvPr/>
          </p:nvSpPr>
          <p:spPr>
            <a:xfrm>
              <a:off x="3481388" y="1450181"/>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72E1D628-03FE-45E1-BAF1-555133F38117}"/>
                </a:ext>
              </a:extLst>
            </p:cNvPr>
            <p:cNvSpPr/>
            <p:nvPr/>
          </p:nvSpPr>
          <p:spPr>
            <a:xfrm>
              <a:off x="3368687" y="1400174"/>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Freeform 95">
              <a:extLst>
                <a:ext uri="{FF2B5EF4-FFF2-40B4-BE49-F238E27FC236}">
                  <a16:creationId xmlns:a16="http://schemas.microsoft.com/office/drawing/2014/main" id="{4E9098E5-5DBF-4181-AAFF-1BEEDCF23EF2}"/>
                </a:ext>
              </a:extLst>
            </p:cNvPr>
            <p:cNvSpPr/>
            <p:nvPr/>
          </p:nvSpPr>
          <p:spPr>
            <a:xfrm>
              <a:off x="3732826" y="1193007"/>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Freeform 96">
              <a:extLst>
                <a:ext uri="{FF2B5EF4-FFF2-40B4-BE49-F238E27FC236}">
                  <a16:creationId xmlns:a16="http://schemas.microsoft.com/office/drawing/2014/main" id="{9C68655B-5A9B-4036-ABB0-9A0B187CD935}"/>
                </a:ext>
              </a:extLst>
            </p:cNvPr>
            <p:cNvSpPr/>
            <p:nvPr/>
          </p:nvSpPr>
          <p:spPr>
            <a:xfrm rot="5628137">
              <a:off x="3491711" y="1804982"/>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97">
              <a:extLst>
                <a:ext uri="{FF2B5EF4-FFF2-40B4-BE49-F238E27FC236}">
                  <a16:creationId xmlns:a16="http://schemas.microsoft.com/office/drawing/2014/main" id="{62FE70C1-13CE-4CB7-BFA5-A0D13F58EC22}"/>
                </a:ext>
              </a:extLst>
            </p:cNvPr>
            <p:cNvSpPr/>
            <p:nvPr/>
          </p:nvSpPr>
          <p:spPr>
            <a:xfrm rot="20291728">
              <a:off x="3610588" y="1860161"/>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98">
              <a:extLst>
                <a:ext uri="{FF2B5EF4-FFF2-40B4-BE49-F238E27FC236}">
                  <a16:creationId xmlns:a16="http://schemas.microsoft.com/office/drawing/2014/main" id="{28D6A9F8-C400-491B-9106-9206E8AE8CA5}"/>
                </a:ext>
              </a:extLst>
            </p:cNvPr>
            <p:cNvSpPr/>
            <p:nvPr/>
          </p:nvSpPr>
          <p:spPr>
            <a:xfrm rot="14776973">
              <a:off x="3868503" y="1204974"/>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103">
            <a:extLst>
              <a:ext uri="{FF2B5EF4-FFF2-40B4-BE49-F238E27FC236}">
                <a16:creationId xmlns:a16="http://schemas.microsoft.com/office/drawing/2014/main" id="{437F9463-FE90-42ED-8E09-3990ADFBC408}"/>
              </a:ext>
            </a:extLst>
          </p:cNvPr>
          <p:cNvGrpSpPr/>
          <p:nvPr/>
        </p:nvGrpSpPr>
        <p:grpSpPr>
          <a:xfrm rot="5247173">
            <a:off x="10588653" y="1415510"/>
            <a:ext cx="1017262" cy="830896"/>
            <a:chOff x="3083719" y="1192773"/>
            <a:chExt cx="976312" cy="843683"/>
          </a:xfrm>
          <a:effectLst>
            <a:outerShdw blurRad="63500" sx="102000" sy="102000" algn="ctr" rotWithShape="0">
              <a:prstClr val="black">
                <a:alpha val="40000"/>
              </a:prstClr>
            </a:outerShdw>
          </a:effectLst>
        </p:grpSpPr>
        <p:sp>
          <p:nvSpPr>
            <p:cNvPr id="29" name="Freeform 104">
              <a:extLst>
                <a:ext uri="{FF2B5EF4-FFF2-40B4-BE49-F238E27FC236}">
                  <a16:creationId xmlns:a16="http://schemas.microsoft.com/office/drawing/2014/main" id="{1BABE505-3B63-48F0-A187-7A687C1BA60A}"/>
                </a:ext>
              </a:extLst>
            </p:cNvPr>
            <p:cNvSpPr/>
            <p:nvPr/>
          </p:nvSpPr>
          <p:spPr>
            <a:xfrm>
              <a:off x="3131344" y="1240631"/>
              <a:ext cx="928687" cy="271463"/>
            </a:xfrm>
            <a:custGeom>
              <a:avLst/>
              <a:gdLst>
                <a:gd name="connsiteX0" fmla="*/ 914400 w 928687"/>
                <a:gd name="connsiteY0" fmla="*/ 40482 h 271463"/>
                <a:gd name="connsiteX1" fmla="*/ 535781 w 928687"/>
                <a:gd name="connsiteY1" fmla="*/ 202407 h 271463"/>
                <a:gd name="connsiteX2" fmla="*/ 21431 w 928687"/>
                <a:gd name="connsiteY2" fmla="*/ 0 h 271463"/>
                <a:gd name="connsiteX3" fmla="*/ 0 w 928687"/>
                <a:gd name="connsiteY3" fmla="*/ 45244 h 271463"/>
                <a:gd name="connsiteX4" fmla="*/ 523875 w 928687"/>
                <a:gd name="connsiteY4" fmla="*/ 271463 h 271463"/>
                <a:gd name="connsiteX5" fmla="*/ 928687 w 928687"/>
                <a:gd name="connsiteY5" fmla="*/ 92869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87" h="271463">
                  <a:moveTo>
                    <a:pt x="914400" y="40482"/>
                  </a:moveTo>
                  <a:lnTo>
                    <a:pt x="535781" y="202407"/>
                  </a:lnTo>
                  <a:lnTo>
                    <a:pt x="21431" y="0"/>
                  </a:lnTo>
                  <a:lnTo>
                    <a:pt x="0" y="45244"/>
                  </a:lnTo>
                  <a:lnTo>
                    <a:pt x="523875" y="271463"/>
                  </a:lnTo>
                  <a:lnTo>
                    <a:pt x="928687" y="92869"/>
                  </a:ln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Freeform 105">
              <a:extLst>
                <a:ext uri="{FF2B5EF4-FFF2-40B4-BE49-F238E27FC236}">
                  <a16:creationId xmlns:a16="http://schemas.microsoft.com/office/drawing/2014/main" id="{EA8B5C02-BE94-48C3-B7F7-92DA266C267E}"/>
                </a:ext>
              </a:extLst>
            </p:cNvPr>
            <p:cNvSpPr/>
            <p:nvPr/>
          </p:nvSpPr>
          <p:spPr>
            <a:xfrm>
              <a:off x="3083719" y="1359694"/>
              <a:ext cx="721519" cy="638175"/>
            </a:xfrm>
            <a:custGeom>
              <a:avLst/>
              <a:gdLst>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11969 w 721519"/>
                <a:gd name="connsiteY4" fmla="*/ 257175 h 633412"/>
                <a:gd name="connsiteX5" fmla="*/ 669131 w 721519"/>
                <a:gd name="connsiteY5" fmla="*/ 633412 h 633412"/>
                <a:gd name="connsiteX6" fmla="*/ 669131 w 721519"/>
                <a:gd name="connsiteY6" fmla="*/ 633412 h 63341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6" fmla="*/ 669131 w 721519"/>
                <a:gd name="connsiteY6" fmla="*/ 633412 h 633412"/>
                <a:gd name="connsiteX0" fmla="*/ 721519 w 721519"/>
                <a:gd name="connsiteY0" fmla="*/ 614362 h 660752"/>
                <a:gd name="connsiteX1" fmla="*/ 550069 w 721519"/>
                <a:gd name="connsiteY1" fmla="*/ 230981 h 660752"/>
                <a:gd name="connsiteX2" fmla="*/ 23812 w 721519"/>
                <a:gd name="connsiteY2" fmla="*/ 0 h 660752"/>
                <a:gd name="connsiteX3" fmla="*/ 0 w 721519"/>
                <a:gd name="connsiteY3" fmla="*/ 59531 h 660752"/>
                <a:gd name="connsiteX4" fmla="*/ 504825 w 721519"/>
                <a:gd name="connsiteY4" fmla="*/ 264319 h 660752"/>
                <a:gd name="connsiteX5" fmla="*/ 669131 w 721519"/>
                <a:gd name="connsiteY5" fmla="*/ 633412 h 660752"/>
                <a:gd name="connsiteX6" fmla="*/ 659606 w 721519"/>
                <a:gd name="connsiteY6" fmla="*/ 633412 h 66075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0" fmla="*/ 721519 w 721519"/>
                <a:gd name="connsiteY0" fmla="*/ 614362 h 638175"/>
                <a:gd name="connsiteX1" fmla="*/ 550069 w 721519"/>
                <a:gd name="connsiteY1" fmla="*/ 230981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 name="connsiteX0" fmla="*/ 721519 w 721519"/>
                <a:gd name="connsiteY0" fmla="*/ 614362 h 638175"/>
                <a:gd name="connsiteX1" fmla="*/ 552450 w 721519"/>
                <a:gd name="connsiteY1" fmla="*/ 219074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519" h="638175">
                  <a:moveTo>
                    <a:pt x="721519" y="614362"/>
                  </a:moveTo>
                  <a:lnTo>
                    <a:pt x="552450" y="219074"/>
                  </a:lnTo>
                  <a:lnTo>
                    <a:pt x="23812" y="0"/>
                  </a:lnTo>
                  <a:lnTo>
                    <a:pt x="0" y="59531"/>
                  </a:lnTo>
                  <a:lnTo>
                    <a:pt x="504825" y="264319"/>
                  </a:lnTo>
                  <a:cubicBezTo>
                    <a:pt x="559594" y="387350"/>
                    <a:pt x="636190" y="576660"/>
                    <a:pt x="661987" y="638175"/>
                  </a:cubicBez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Freeform 106">
              <a:extLst>
                <a:ext uri="{FF2B5EF4-FFF2-40B4-BE49-F238E27FC236}">
                  <a16:creationId xmlns:a16="http://schemas.microsoft.com/office/drawing/2014/main" id="{D3D7DA3B-FB9B-4D45-8B59-D51517D29726}"/>
                </a:ext>
              </a:extLst>
            </p:cNvPr>
            <p:cNvSpPr/>
            <p:nvPr/>
          </p:nvSpPr>
          <p:spPr>
            <a:xfrm>
              <a:off x="3481388" y="1450181"/>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107">
              <a:extLst>
                <a:ext uri="{FF2B5EF4-FFF2-40B4-BE49-F238E27FC236}">
                  <a16:creationId xmlns:a16="http://schemas.microsoft.com/office/drawing/2014/main" id="{95EA3C07-A887-4744-858A-DFE3D4809639}"/>
                </a:ext>
              </a:extLst>
            </p:cNvPr>
            <p:cNvSpPr/>
            <p:nvPr/>
          </p:nvSpPr>
          <p:spPr>
            <a:xfrm>
              <a:off x="3368687" y="1400174"/>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108">
              <a:extLst>
                <a:ext uri="{FF2B5EF4-FFF2-40B4-BE49-F238E27FC236}">
                  <a16:creationId xmlns:a16="http://schemas.microsoft.com/office/drawing/2014/main" id="{AE74CB2B-8D67-4C6A-9ADD-F0C21C81D51A}"/>
                </a:ext>
              </a:extLst>
            </p:cNvPr>
            <p:cNvSpPr/>
            <p:nvPr/>
          </p:nvSpPr>
          <p:spPr>
            <a:xfrm>
              <a:off x="3732826" y="1193007"/>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109">
              <a:extLst>
                <a:ext uri="{FF2B5EF4-FFF2-40B4-BE49-F238E27FC236}">
                  <a16:creationId xmlns:a16="http://schemas.microsoft.com/office/drawing/2014/main" id="{958A7694-F858-41F1-9244-4A74CC1B22A1}"/>
                </a:ext>
              </a:extLst>
            </p:cNvPr>
            <p:cNvSpPr/>
            <p:nvPr/>
          </p:nvSpPr>
          <p:spPr>
            <a:xfrm rot="5628137">
              <a:off x="3491711" y="1804982"/>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110">
              <a:extLst>
                <a:ext uri="{FF2B5EF4-FFF2-40B4-BE49-F238E27FC236}">
                  <a16:creationId xmlns:a16="http://schemas.microsoft.com/office/drawing/2014/main" id="{EBEA5ADC-7264-4CC5-9B83-D24DF25C34CE}"/>
                </a:ext>
              </a:extLst>
            </p:cNvPr>
            <p:cNvSpPr/>
            <p:nvPr/>
          </p:nvSpPr>
          <p:spPr>
            <a:xfrm rot="20291728">
              <a:off x="3610588" y="1860161"/>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111">
              <a:extLst>
                <a:ext uri="{FF2B5EF4-FFF2-40B4-BE49-F238E27FC236}">
                  <a16:creationId xmlns:a16="http://schemas.microsoft.com/office/drawing/2014/main" id="{4F92301A-F98F-487C-B541-3E07DCF1F06E}"/>
                </a:ext>
              </a:extLst>
            </p:cNvPr>
            <p:cNvSpPr/>
            <p:nvPr/>
          </p:nvSpPr>
          <p:spPr>
            <a:xfrm rot="14776973">
              <a:off x="3868503" y="1204974"/>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37" name="Straight Arrow Connector 112">
            <a:extLst>
              <a:ext uri="{FF2B5EF4-FFF2-40B4-BE49-F238E27FC236}">
                <a16:creationId xmlns:a16="http://schemas.microsoft.com/office/drawing/2014/main" id="{E19879E1-8ADC-447E-90D1-8B150B2F9CB0}"/>
              </a:ext>
            </a:extLst>
          </p:cNvPr>
          <p:cNvCxnSpPr/>
          <p:nvPr/>
        </p:nvCxnSpPr>
        <p:spPr>
          <a:xfrm flipH="1">
            <a:off x="10434472" y="5531016"/>
            <a:ext cx="0" cy="180000"/>
          </a:xfrm>
          <a:prstGeom prst="straightConnector1">
            <a:avLst/>
          </a:prstGeom>
          <a:ln w="38100">
            <a:solidFill>
              <a:schemeClr val="accent1"/>
            </a:solidFill>
            <a:headEnd type="none"/>
            <a:tailEnd type="stealth"/>
          </a:ln>
          <a:effectLst/>
        </p:spPr>
        <p:style>
          <a:lnRef idx="1">
            <a:schemeClr val="accent1"/>
          </a:lnRef>
          <a:fillRef idx="0">
            <a:schemeClr val="accent1"/>
          </a:fillRef>
          <a:effectRef idx="0">
            <a:schemeClr val="accent1"/>
          </a:effectRef>
          <a:fontRef idx="minor">
            <a:schemeClr val="tx1"/>
          </a:fontRef>
        </p:style>
      </p:cxnSp>
      <p:sp>
        <p:nvSpPr>
          <p:cNvPr id="38" name="Rectangle: Rounded Corners 113">
            <a:extLst>
              <a:ext uri="{FF2B5EF4-FFF2-40B4-BE49-F238E27FC236}">
                <a16:creationId xmlns:a16="http://schemas.microsoft.com/office/drawing/2014/main" id="{DCD8DB2F-E8A5-430E-8131-EE6F1C902538}"/>
              </a:ext>
            </a:extLst>
          </p:cNvPr>
          <p:cNvSpPr/>
          <p:nvPr/>
        </p:nvSpPr>
        <p:spPr>
          <a:xfrm>
            <a:off x="7095633" y="3650049"/>
            <a:ext cx="679343"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JAK1</a:t>
            </a:r>
          </a:p>
        </p:txBody>
      </p:sp>
      <p:sp>
        <p:nvSpPr>
          <p:cNvPr id="39" name="Rectangle: Rounded Corners 114">
            <a:extLst>
              <a:ext uri="{FF2B5EF4-FFF2-40B4-BE49-F238E27FC236}">
                <a16:creationId xmlns:a16="http://schemas.microsoft.com/office/drawing/2014/main" id="{752602E1-260D-44F5-91DC-69E27D7B7134}"/>
              </a:ext>
            </a:extLst>
          </p:cNvPr>
          <p:cNvSpPr/>
          <p:nvPr/>
        </p:nvSpPr>
        <p:spPr>
          <a:xfrm>
            <a:off x="7804007" y="3650049"/>
            <a:ext cx="679343"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JAK3</a:t>
            </a:r>
          </a:p>
        </p:txBody>
      </p:sp>
      <p:sp>
        <p:nvSpPr>
          <p:cNvPr id="40" name="Rectangle: Rounded Corners 115">
            <a:extLst>
              <a:ext uri="{FF2B5EF4-FFF2-40B4-BE49-F238E27FC236}">
                <a16:creationId xmlns:a16="http://schemas.microsoft.com/office/drawing/2014/main" id="{F1ABC773-651B-4550-945D-E794CF35F55B}"/>
              </a:ext>
            </a:extLst>
          </p:cNvPr>
          <p:cNvSpPr/>
          <p:nvPr/>
        </p:nvSpPr>
        <p:spPr>
          <a:xfrm>
            <a:off x="7455058" y="3909575"/>
            <a:ext cx="666001"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STAT6</a:t>
            </a:r>
          </a:p>
        </p:txBody>
      </p:sp>
      <p:sp>
        <p:nvSpPr>
          <p:cNvPr id="41" name="Rectangle: Rounded Corners 116">
            <a:extLst>
              <a:ext uri="{FF2B5EF4-FFF2-40B4-BE49-F238E27FC236}">
                <a16:creationId xmlns:a16="http://schemas.microsoft.com/office/drawing/2014/main" id="{6056ABB7-5A83-454B-BFC4-CEEE44DC034C}"/>
              </a:ext>
            </a:extLst>
          </p:cNvPr>
          <p:cNvSpPr/>
          <p:nvPr/>
        </p:nvSpPr>
        <p:spPr>
          <a:xfrm>
            <a:off x="9702172" y="3909575"/>
            <a:ext cx="720798"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STAT6</a:t>
            </a:r>
          </a:p>
        </p:txBody>
      </p:sp>
      <p:sp>
        <p:nvSpPr>
          <p:cNvPr id="42" name="Rectangle: Rounded Corners 117">
            <a:extLst>
              <a:ext uri="{FF2B5EF4-FFF2-40B4-BE49-F238E27FC236}">
                <a16:creationId xmlns:a16="http://schemas.microsoft.com/office/drawing/2014/main" id="{99EC3A35-69F9-4A69-A93A-3B905C128DD0}"/>
              </a:ext>
            </a:extLst>
          </p:cNvPr>
          <p:cNvSpPr/>
          <p:nvPr/>
        </p:nvSpPr>
        <p:spPr>
          <a:xfrm>
            <a:off x="10445973" y="3902141"/>
            <a:ext cx="720797"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STAT3</a:t>
            </a:r>
          </a:p>
        </p:txBody>
      </p:sp>
      <p:sp>
        <p:nvSpPr>
          <p:cNvPr id="43" name="TextBox 118">
            <a:extLst>
              <a:ext uri="{FF2B5EF4-FFF2-40B4-BE49-F238E27FC236}">
                <a16:creationId xmlns:a16="http://schemas.microsoft.com/office/drawing/2014/main" id="{753501BC-56A4-48D1-BBD1-C564BACA33F2}"/>
              </a:ext>
            </a:extLst>
          </p:cNvPr>
          <p:cNvSpPr txBox="1"/>
          <p:nvPr/>
        </p:nvSpPr>
        <p:spPr>
          <a:xfrm>
            <a:off x="8233709" y="2907968"/>
            <a:ext cx="484996" cy="292388"/>
          </a:xfrm>
          <a:prstGeom prst="rect">
            <a:avLst/>
          </a:prstGeom>
          <a:noFill/>
          <a:ln w="38100">
            <a:no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a:ln>
                  <a:noFill/>
                </a:ln>
                <a:solidFill>
                  <a:srgbClr val="605854"/>
                </a:solidFill>
                <a:effectLst/>
                <a:uLnTx/>
                <a:uFillTx/>
                <a:latin typeface="Calibri" panose="020F0502020204030204"/>
                <a:ea typeface="+mn-ea"/>
                <a:cs typeface="+mn-cs"/>
              </a:rPr>
              <a:t>γ</a:t>
            </a:r>
            <a:r>
              <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rPr>
              <a:t>c</a:t>
            </a:r>
          </a:p>
        </p:txBody>
      </p:sp>
      <p:sp>
        <p:nvSpPr>
          <p:cNvPr id="44" name="TextBox 120">
            <a:extLst>
              <a:ext uri="{FF2B5EF4-FFF2-40B4-BE49-F238E27FC236}">
                <a16:creationId xmlns:a16="http://schemas.microsoft.com/office/drawing/2014/main" id="{B3149122-92F3-4A73-B293-CAD63047AC7E}"/>
              </a:ext>
            </a:extLst>
          </p:cNvPr>
          <p:cNvSpPr txBox="1"/>
          <p:nvPr/>
        </p:nvSpPr>
        <p:spPr>
          <a:xfrm>
            <a:off x="6567983" y="2913253"/>
            <a:ext cx="552245" cy="292388"/>
          </a:xfrm>
          <a:prstGeom prst="rect">
            <a:avLst/>
          </a:prstGeom>
          <a:noFill/>
          <a:ln w="38100">
            <a:no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605854"/>
                </a:solidFill>
                <a:effectLst/>
                <a:uLnTx/>
                <a:uFillTx/>
                <a:latin typeface="Calibri" panose="020F0502020204030204"/>
                <a:ea typeface="+mn-ea"/>
                <a:cs typeface="+mn-cs"/>
              </a:rPr>
              <a:t>IL-4R</a:t>
            </a:r>
            <a:r>
              <a:rPr kumimoji="0" lang="el-GR" sz="1600" b="0" i="0" u="none" strike="noStrike" kern="1200" cap="none" spc="0" normalizeH="0" baseline="0" noProof="0">
                <a:ln>
                  <a:noFill/>
                </a:ln>
                <a:solidFill>
                  <a:srgbClr val="605854"/>
                </a:solidFill>
                <a:effectLst/>
                <a:uLnTx/>
                <a:uFillTx/>
                <a:latin typeface="Calibri" panose="020F0502020204030204"/>
                <a:ea typeface="+mn-ea"/>
                <a:cs typeface="+mn-cs"/>
              </a:rPr>
              <a:t>α</a:t>
            </a:r>
            <a:endPar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sp>
        <p:nvSpPr>
          <p:cNvPr id="45" name="TextBox 122">
            <a:extLst>
              <a:ext uri="{FF2B5EF4-FFF2-40B4-BE49-F238E27FC236}">
                <a16:creationId xmlns:a16="http://schemas.microsoft.com/office/drawing/2014/main" id="{68D66DB6-75FD-4764-86C7-34090A6C0C07}"/>
              </a:ext>
            </a:extLst>
          </p:cNvPr>
          <p:cNvSpPr txBox="1"/>
          <p:nvPr/>
        </p:nvSpPr>
        <p:spPr>
          <a:xfrm>
            <a:off x="10873848" y="2919092"/>
            <a:ext cx="914564" cy="292388"/>
          </a:xfrm>
          <a:prstGeom prst="rect">
            <a:avLst/>
          </a:prstGeom>
          <a:noFill/>
          <a:ln w="38100">
            <a:no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605854"/>
                </a:solidFill>
                <a:effectLst/>
                <a:uLnTx/>
                <a:uFillTx/>
                <a:latin typeface="Calibri" panose="020F0502020204030204"/>
                <a:ea typeface="+mn-ea"/>
                <a:cs typeface="+mn-cs"/>
              </a:rPr>
              <a:t>IL-13R</a:t>
            </a:r>
            <a:r>
              <a:rPr kumimoji="0" lang="el-GR" sz="1600" b="0" i="0" u="none" strike="noStrike" kern="1200" cap="none" spc="0" normalizeH="0" baseline="0" noProof="0">
                <a:ln>
                  <a:noFill/>
                </a:ln>
                <a:solidFill>
                  <a:srgbClr val="605854"/>
                </a:solidFill>
                <a:effectLst/>
                <a:uLnTx/>
                <a:uFillTx/>
                <a:latin typeface="Calibri" panose="020F0502020204030204"/>
                <a:ea typeface="+mn-ea"/>
                <a:cs typeface="+mn-cs"/>
              </a:rPr>
              <a:t>α</a:t>
            </a:r>
            <a:r>
              <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rPr>
              <a:t>1</a:t>
            </a:r>
          </a:p>
        </p:txBody>
      </p:sp>
      <p:sp>
        <p:nvSpPr>
          <p:cNvPr id="46" name="TextBox 128">
            <a:extLst>
              <a:ext uri="{FF2B5EF4-FFF2-40B4-BE49-F238E27FC236}">
                <a16:creationId xmlns:a16="http://schemas.microsoft.com/office/drawing/2014/main" id="{D2D2F024-A4E8-4001-86DC-9C1305022A52}"/>
              </a:ext>
            </a:extLst>
          </p:cNvPr>
          <p:cNvSpPr txBox="1"/>
          <p:nvPr/>
        </p:nvSpPr>
        <p:spPr>
          <a:xfrm>
            <a:off x="6968511" y="5866360"/>
            <a:ext cx="4650158" cy="353815"/>
          </a:xfrm>
          <a:prstGeom prst="rect">
            <a:avLst/>
          </a:prstGeom>
          <a:noFill/>
          <a:ln w="12700">
            <a:noFill/>
          </a:ln>
        </p:spPr>
        <p:txBody>
          <a:bodyPr wrap="square" lIns="0" tIns="0" rIns="0" bIns="0" rtlCol="0">
            <a:spAutoFit/>
          </a:bodyPr>
          <a:lstStyle/>
          <a:p>
            <a:pPr marL="0" marR="0" lvl="1" indent="0" algn="ctr" defTabSz="685766" rtl="0" eaLnBrk="1" fontAlgn="auto" latinLnBrk="0" hangingPunct="1">
              <a:lnSpc>
                <a:spcPct val="85000"/>
              </a:lnSpc>
              <a:spcBef>
                <a:spcPts val="300"/>
              </a:spcBef>
              <a:spcAft>
                <a:spcPts val="0"/>
              </a:spcAft>
              <a:buClrTx/>
              <a:buSzTx/>
              <a:buFontTx/>
              <a:buNone/>
              <a:tabLst/>
              <a:defRPr/>
            </a:pPr>
            <a:r>
              <a:rPr kumimoji="0" lang="en-GB" sz="1200" b="0" i="0" u="none" strike="noStrike" kern="1200" cap="none" spc="0" normalizeH="0" baseline="0" noProof="0" dirty="0" err="1">
                <a:ln>
                  <a:noFill/>
                </a:ln>
                <a:solidFill>
                  <a:srgbClr val="605854"/>
                </a:solidFill>
                <a:effectLst/>
                <a:uLnTx/>
                <a:uFillTx/>
                <a:latin typeface="Calibri" panose="020F0502020204030204"/>
                <a:ea typeface="+mn-ea"/>
                <a:cs typeface="+mn-cs"/>
              </a:rPr>
              <a:t>Expres</a:t>
            </a:r>
            <a:r>
              <a:rPr kumimoji="0" lang="cs-CZ" sz="1200" b="0" i="0" u="none" strike="noStrike" kern="1200" cap="none" spc="0" normalizeH="0" baseline="0" noProof="0" dirty="0">
                <a:ln>
                  <a:noFill/>
                </a:ln>
                <a:solidFill>
                  <a:srgbClr val="605854"/>
                </a:solidFill>
                <a:effectLst/>
                <a:uLnTx/>
                <a:uFillTx/>
                <a:latin typeface="Calibri" panose="020F0502020204030204"/>
                <a:ea typeface="+mn-ea"/>
                <a:cs typeface="+mn-cs"/>
              </a:rPr>
              <a:t>e Th-2 </a:t>
            </a:r>
            <a:r>
              <a:rPr kumimoji="0" lang="cs-CZ" sz="1200" b="0" i="0" u="none" strike="noStrike" kern="1200" cap="none" spc="0" normalizeH="0" baseline="0" noProof="0" dirty="0" err="1">
                <a:ln>
                  <a:noFill/>
                </a:ln>
                <a:solidFill>
                  <a:srgbClr val="605854"/>
                </a:solidFill>
                <a:effectLst/>
                <a:uLnTx/>
                <a:uFillTx/>
                <a:latin typeface="Calibri" panose="020F0502020204030204"/>
                <a:ea typeface="+mn-ea"/>
                <a:cs typeface="+mn-cs"/>
              </a:rPr>
              <a:t>cytoinů</a:t>
            </a:r>
            <a:r>
              <a:rPr kumimoji="0" lang="cs-CZ" sz="1200" b="0" i="0" u="none" strike="noStrike" kern="1200" cap="none" spc="0" normalizeH="0" baseline="0" noProof="0" dirty="0">
                <a:ln>
                  <a:noFill/>
                </a:ln>
                <a:solidFill>
                  <a:srgbClr val="605854"/>
                </a:solidFill>
                <a:effectLst/>
                <a:uLnTx/>
                <a:uFillTx/>
                <a:latin typeface="Calibri" panose="020F0502020204030204"/>
                <a:ea typeface="+mn-ea"/>
                <a:cs typeface="+mn-cs"/>
              </a:rPr>
              <a:t> a </a:t>
            </a:r>
            <a:r>
              <a:rPr kumimoji="0" lang="cs-CZ" sz="1200" b="0" i="0" u="none" strike="noStrike" kern="1200" cap="none" spc="0" normalizeH="0" baseline="0" noProof="0" dirty="0" err="1">
                <a:ln>
                  <a:noFill/>
                </a:ln>
                <a:solidFill>
                  <a:srgbClr val="605854"/>
                </a:solidFill>
                <a:effectLst/>
                <a:uLnTx/>
                <a:uFillTx/>
                <a:latin typeface="Calibri" panose="020F0502020204030204"/>
                <a:ea typeface="+mn-ea"/>
                <a:cs typeface="+mn-cs"/>
              </a:rPr>
              <a:t>chemokinů</a:t>
            </a:r>
            <a:r>
              <a:rPr kumimoji="0" lang="cs-CZ" sz="1200" b="0" i="0" u="none" strike="noStrike" kern="1200" cap="none" spc="0" normalizeH="0" baseline="0" noProof="0" dirty="0">
                <a:ln>
                  <a:noFill/>
                </a:ln>
                <a:solidFill>
                  <a:srgbClr val="605854"/>
                </a:solidFill>
                <a:effectLst/>
                <a:uLnTx/>
                <a:uFillTx/>
                <a:latin typeface="Calibri" panose="020F0502020204030204"/>
                <a:ea typeface="+mn-ea"/>
                <a:cs typeface="+mn-cs"/>
              </a:rPr>
              <a:t> a aktivace </a:t>
            </a:r>
          </a:p>
          <a:p>
            <a:pPr marL="0" marR="0" lvl="1" indent="0" algn="ctr" defTabSz="685766" rtl="0" eaLnBrk="1" fontAlgn="auto" latinLnBrk="0" hangingPunct="1">
              <a:lnSpc>
                <a:spcPct val="85000"/>
              </a:lnSpc>
              <a:spcBef>
                <a:spcPts val="300"/>
              </a:spcBef>
              <a:spcAft>
                <a:spcPts val="0"/>
              </a:spcAft>
              <a:buClrTx/>
              <a:buSzTx/>
              <a:buFontTx/>
              <a:buNone/>
              <a:tabLst/>
              <a:defRPr/>
            </a:pPr>
            <a:r>
              <a:rPr kumimoji="0" lang="cs-CZ" sz="1200" b="0" i="0" u="none" strike="noStrike" kern="1200" cap="none" spc="0" normalizeH="0" baseline="0" noProof="0" dirty="0">
                <a:ln>
                  <a:noFill/>
                </a:ln>
                <a:solidFill>
                  <a:srgbClr val="605854"/>
                </a:solidFill>
                <a:effectLst/>
                <a:uLnTx/>
                <a:uFillTx/>
                <a:latin typeface="Calibri" panose="020F0502020204030204"/>
                <a:ea typeface="+mn-ea"/>
                <a:cs typeface="+mn-cs"/>
              </a:rPr>
              <a:t>dalších prozánětlivých </a:t>
            </a:r>
            <a:r>
              <a:rPr kumimoji="0" lang="cs-CZ" sz="1200" b="0" i="0" u="none" strike="noStrike" kern="1200" cap="none" spc="0" normalizeH="0" baseline="0" noProof="0" dirty="0" err="1">
                <a:ln>
                  <a:noFill/>
                </a:ln>
                <a:solidFill>
                  <a:srgbClr val="605854"/>
                </a:solidFill>
                <a:effectLst/>
                <a:uLnTx/>
                <a:uFillTx/>
                <a:latin typeface="Calibri" panose="020F0502020204030204"/>
                <a:ea typeface="+mn-ea"/>
                <a:cs typeface="+mn-cs"/>
              </a:rPr>
              <a:t>procestů</a:t>
            </a:r>
            <a:endPar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sp>
        <p:nvSpPr>
          <p:cNvPr id="47" name="TextBox 129">
            <a:extLst>
              <a:ext uri="{FF2B5EF4-FFF2-40B4-BE49-F238E27FC236}">
                <a16:creationId xmlns:a16="http://schemas.microsoft.com/office/drawing/2014/main" id="{0FFD56DE-A4E6-462B-A151-BCC1D3F6D970}"/>
              </a:ext>
            </a:extLst>
          </p:cNvPr>
          <p:cNvSpPr txBox="1"/>
          <p:nvPr/>
        </p:nvSpPr>
        <p:spPr>
          <a:xfrm>
            <a:off x="7188819" y="4237832"/>
            <a:ext cx="1218060" cy="1238672"/>
          </a:xfrm>
          <a:prstGeom prst="rect">
            <a:avLst/>
          </a:prstGeom>
          <a:noFill/>
          <a:ln w="12700">
            <a:noFill/>
          </a:ln>
        </p:spPr>
        <p:txBody>
          <a:bodyPr wrap="square" lIns="0" tIns="0" rIns="0" bIns="0" rtlCol="0">
            <a:spAutoFit/>
          </a:bodyPr>
          <a:lstStyle/>
          <a:p>
            <a:pPr marL="0" marR="0" lvl="0" indent="0" algn="l" defTabSz="914400" rtl="0" eaLnBrk="1" fontAlgn="auto" latinLnBrk="0" hangingPunct="1">
              <a:lnSpc>
                <a:spcPct val="85000"/>
              </a:lnSpc>
              <a:spcBef>
                <a:spcPts val="600"/>
              </a:spcBef>
              <a:spcAft>
                <a:spcPts val="600"/>
              </a:spcAft>
              <a:buClrTx/>
              <a:buSzTx/>
              <a:buFontTx/>
              <a:buNone/>
              <a:tabLst/>
              <a:defRPr/>
            </a:pPr>
            <a:r>
              <a:rPr kumimoji="0" lang="en-GB" sz="1400" b="1" i="0" u="none" strike="noStrike" kern="1200" cap="none" spc="0" normalizeH="0" baseline="0" noProof="0" dirty="0">
                <a:ln>
                  <a:noFill/>
                </a:ln>
                <a:solidFill>
                  <a:srgbClr val="008CC0"/>
                </a:solidFill>
                <a:effectLst/>
                <a:uLnTx/>
                <a:uFillTx/>
                <a:latin typeface="Calibri" panose="020F0502020204030204"/>
                <a:ea typeface="+mn-ea"/>
                <a:cs typeface="+mn-cs"/>
              </a:rPr>
              <a:t>Type 1 receptor</a:t>
            </a:r>
            <a:endParaRPr kumimoji="0" lang="en-GB" sz="1200" b="1" i="0" u="none" strike="noStrike" kern="1200" cap="none" spc="0" normalizeH="0" baseline="0" noProof="0" dirty="0">
              <a:ln>
                <a:noFill/>
              </a:ln>
              <a:solidFill>
                <a:srgbClr val="008CC0"/>
              </a:solidFill>
              <a:effectLst/>
              <a:uLnTx/>
              <a:uFillTx/>
              <a:latin typeface="Calibri" panose="020F0502020204030204"/>
              <a:ea typeface="+mn-ea"/>
              <a:cs typeface="+mn-cs"/>
            </a:endParaRP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B cells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T cells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Monocytes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Eosinophils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Fibroblasts</a:t>
            </a:r>
          </a:p>
        </p:txBody>
      </p:sp>
      <p:sp>
        <p:nvSpPr>
          <p:cNvPr id="48" name="TextBox 130">
            <a:extLst>
              <a:ext uri="{FF2B5EF4-FFF2-40B4-BE49-F238E27FC236}">
                <a16:creationId xmlns:a16="http://schemas.microsoft.com/office/drawing/2014/main" id="{4A55D893-7790-4370-8F1B-BB4D352F9CD6}"/>
              </a:ext>
            </a:extLst>
          </p:cNvPr>
          <p:cNvSpPr txBox="1"/>
          <p:nvPr/>
        </p:nvSpPr>
        <p:spPr>
          <a:xfrm>
            <a:off x="9735095" y="4237832"/>
            <a:ext cx="1408027" cy="1238672"/>
          </a:xfrm>
          <a:prstGeom prst="rect">
            <a:avLst/>
          </a:prstGeom>
          <a:noFill/>
          <a:ln w="12700">
            <a:noFill/>
          </a:ln>
        </p:spPr>
        <p:txBody>
          <a:bodyPr wrap="square" lIns="0" tIns="0" rIns="0" bIns="0" rtlCol="0">
            <a:spAutoFit/>
          </a:bodyPr>
          <a:lstStyle>
            <a:defPPr>
              <a:defRPr lang="en-US"/>
            </a:defPPr>
            <a:lvl1pPr>
              <a:lnSpc>
                <a:spcPct val="85000"/>
              </a:lnSpc>
              <a:spcBef>
                <a:spcPts val="600"/>
              </a:spcBef>
              <a:spcAft>
                <a:spcPts val="600"/>
              </a:spcAft>
              <a:defRPr sz="1200" b="1">
                <a:solidFill>
                  <a:srgbClr val="000000"/>
                </a:solidFill>
              </a:defRPr>
            </a:lvl1pPr>
            <a:lvl2pPr marL="0" lvl="1" indent="180975" defTabSz="685766">
              <a:lnSpc>
                <a:spcPct val="85000"/>
              </a:lnSpc>
              <a:spcBef>
                <a:spcPts val="300"/>
              </a:spcBef>
              <a:buFont typeface="Arial" panose="020B0604020202020204" pitchFamily="34" charset="0"/>
              <a:buChar char="•"/>
              <a:defRPr sz="1200">
                <a:solidFill>
                  <a:srgbClr val="605854"/>
                </a:solidFill>
              </a:defRPr>
            </a:lvl2pPr>
          </a:lstStyle>
          <a:p>
            <a:pPr marL="0" marR="0" lvl="0" indent="0" algn="l" defTabSz="914400" rtl="0" eaLnBrk="1" fontAlgn="auto" latinLnBrk="0" hangingPunct="1">
              <a:lnSpc>
                <a:spcPct val="85000"/>
              </a:lnSpc>
              <a:spcBef>
                <a:spcPts val="600"/>
              </a:spcBef>
              <a:spcAft>
                <a:spcPts val="600"/>
              </a:spcAft>
              <a:buClrTx/>
              <a:buSzTx/>
              <a:buFontTx/>
              <a:buNone/>
              <a:tabLst/>
              <a:defRPr/>
            </a:pPr>
            <a:r>
              <a:rPr kumimoji="0" lang="en-GB" sz="1400" b="1" i="0" u="none" strike="noStrike" kern="1200" cap="none" spc="0" normalizeH="0" baseline="0" noProof="0" dirty="0">
                <a:ln>
                  <a:noFill/>
                </a:ln>
                <a:solidFill>
                  <a:srgbClr val="008CC0"/>
                </a:solidFill>
                <a:effectLst/>
                <a:uLnTx/>
                <a:uFillTx/>
                <a:latin typeface="Calibri" panose="020F0502020204030204"/>
                <a:ea typeface="+mn-ea"/>
                <a:cs typeface="+mn-cs"/>
              </a:rPr>
              <a:t>Type 2 receptor</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Epithelial cells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Smooth muscle cells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Fibroblasts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Monocytes</a:t>
            </a:r>
          </a:p>
          <a:p>
            <a:pPr marL="0" marR="0" lvl="1" indent="93663" algn="l" defTabSz="685766" rtl="0" eaLnBrk="1" fontAlgn="auto" latinLnBrk="0" hangingPunct="1">
              <a:lnSpc>
                <a:spcPct val="85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rPr>
              <a:t>Activated </a:t>
            </a:r>
            <a:r>
              <a:rPr kumimoji="0" lang="en-GB" sz="1200" b="0" i="0" u="none" strike="noStrike" kern="1200" cap="none" spc="0" normalizeH="0" baseline="0" noProof="0">
                <a:ln>
                  <a:noFill/>
                </a:ln>
                <a:solidFill>
                  <a:srgbClr val="605854"/>
                </a:solidFill>
                <a:effectLst/>
                <a:uLnTx/>
                <a:uFillTx/>
                <a:latin typeface="Calibri" panose="020F0502020204030204"/>
                <a:ea typeface="+mn-ea"/>
                <a:cs typeface="+mn-cs"/>
              </a:rPr>
              <a:t>B cells</a:t>
            </a:r>
            <a:endParaRPr kumimoji="0" lang="en-GB" sz="12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cxnSp>
        <p:nvCxnSpPr>
          <p:cNvPr id="49" name="Straight Arrow Connector 131">
            <a:extLst>
              <a:ext uri="{FF2B5EF4-FFF2-40B4-BE49-F238E27FC236}">
                <a16:creationId xmlns:a16="http://schemas.microsoft.com/office/drawing/2014/main" id="{7EB09E4D-6639-4B20-A718-5CE5644BB6D0}"/>
              </a:ext>
            </a:extLst>
          </p:cNvPr>
          <p:cNvCxnSpPr/>
          <p:nvPr/>
        </p:nvCxnSpPr>
        <p:spPr>
          <a:xfrm flipH="1">
            <a:off x="7788058" y="5531016"/>
            <a:ext cx="0" cy="180000"/>
          </a:xfrm>
          <a:prstGeom prst="straightConnector1">
            <a:avLst/>
          </a:prstGeom>
          <a:ln w="38100">
            <a:solidFill>
              <a:schemeClr val="accent1"/>
            </a:solidFill>
            <a:headEnd type="none"/>
            <a:tailEnd type="stealth"/>
          </a:ln>
          <a:effectLst/>
        </p:spPr>
        <p:style>
          <a:lnRef idx="1">
            <a:schemeClr val="accent1"/>
          </a:lnRef>
          <a:fillRef idx="0">
            <a:schemeClr val="accent1"/>
          </a:fillRef>
          <a:effectRef idx="0">
            <a:schemeClr val="accent1"/>
          </a:effectRef>
          <a:fontRef idx="minor">
            <a:schemeClr val="tx1"/>
          </a:fontRef>
        </p:style>
      </p:cxnSp>
      <p:sp>
        <p:nvSpPr>
          <p:cNvPr id="50" name="Rectangle: Rounded Corners 132">
            <a:extLst>
              <a:ext uri="{FF2B5EF4-FFF2-40B4-BE49-F238E27FC236}">
                <a16:creationId xmlns:a16="http://schemas.microsoft.com/office/drawing/2014/main" id="{2DCC81B4-B3D2-43E6-8137-424947BEC426}"/>
              </a:ext>
            </a:extLst>
          </p:cNvPr>
          <p:cNvSpPr/>
          <p:nvPr/>
        </p:nvSpPr>
        <p:spPr>
          <a:xfrm>
            <a:off x="9702172" y="3650049"/>
            <a:ext cx="720798"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JAK1</a:t>
            </a:r>
          </a:p>
        </p:txBody>
      </p:sp>
      <p:sp>
        <p:nvSpPr>
          <p:cNvPr id="51" name="Rectangle: Rounded Corners 133">
            <a:extLst>
              <a:ext uri="{FF2B5EF4-FFF2-40B4-BE49-F238E27FC236}">
                <a16:creationId xmlns:a16="http://schemas.microsoft.com/office/drawing/2014/main" id="{DB44F8B0-BE76-4627-8DC5-042CD285ED07}"/>
              </a:ext>
            </a:extLst>
          </p:cNvPr>
          <p:cNvSpPr/>
          <p:nvPr/>
        </p:nvSpPr>
        <p:spPr>
          <a:xfrm>
            <a:off x="10445973" y="3650049"/>
            <a:ext cx="720798" cy="23134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TYK2</a:t>
            </a:r>
          </a:p>
        </p:txBody>
      </p:sp>
      <p:pic>
        <p:nvPicPr>
          <p:cNvPr id="52" name="Picture 141">
            <a:extLst>
              <a:ext uri="{FF2B5EF4-FFF2-40B4-BE49-F238E27FC236}">
                <a16:creationId xmlns:a16="http://schemas.microsoft.com/office/drawing/2014/main" id="{A24C68DF-DF97-4F42-BD39-F157ED954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273" y="1340433"/>
            <a:ext cx="350914" cy="413066"/>
          </a:xfrm>
          <a:prstGeom prst="rect">
            <a:avLst/>
          </a:prstGeom>
          <a:effectLst>
            <a:outerShdw blurRad="63500" sx="102000" sy="102000" algn="ctr" rotWithShape="0">
              <a:prstClr val="black">
                <a:alpha val="40000"/>
              </a:prstClr>
            </a:outerShdw>
          </a:effectLst>
        </p:spPr>
      </p:pic>
      <p:pic>
        <p:nvPicPr>
          <p:cNvPr id="53" name="Picture 142">
            <a:extLst>
              <a:ext uri="{FF2B5EF4-FFF2-40B4-BE49-F238E27FC236}">
                <a16:creationId xmlns:a16="http://schemas.microsoft.com/office/drawing/2014/main" id="{E6DDD354-47FA-40D5-B009-E76486C681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1572" y="1651449"/>
            <a:ext cx="522554" cy="522554"/>
          </a:xfrm>
          <a:prstGeom prst="rect">
            <a:avLst/>
          </a:prstGeom>
          <a:effectLst>
            <a:outerShdw blurRad="63500" sx="102000" sy="102000" algn="ctr" rotWithShape="0">
              <a:prstClr val="black">
                <a:alpha val="40000"/>
              </a:prstClr>
            </a:outerShdw>
          </a:effectLst>
        </p:spPr>
      </p:pic>
      <p:sp>
        <p:nvSpPr>
          <p:cNvPr id="54" name="TextBox 143">
            <a:extLst>
              <a:ext uri="{FF2B5EF4-FFF2-40B4-BE49-F238E27FC236}">
                <a16:creationId xmlns:a16="http://schemas.microsoft.com/office/drawing/2014/main" id="{2E0E6ADF-F18F-4544-824F-3AFDB4C47EB8}"/>
              </a:ext>
            </a:extLst>
          </p:cNvPr>
          <p:cNvSpPr txBox="1"/>
          <p:nvPr/>
        </p:nvSpPr>
        <p:spPr>
          <a:xfrm>
            <a:off x="9132389" y="2914769"/>
            <a:ext cx="799221" cy="292388"/>
          </a:xfrm>
          <a:prstGeom prst="rect">
            <a:avLst/>
          </a:prstGeom>
          <a:noFill/>
          <a:ln w="38100">
            <a:noFill/>
          </a:ln>
        </p:spPr>
        <p:txBody>
          <a:bodyPr wrap="square" lIns="0" t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605854"/>
                </a:solidFill>
                <a:effectLst/>
                <a:uLnTx/>
                <a:uFillTx/>
                <a:latin typeface="Calibri" panose="020F0502020204030204"/>
                <a:ea typeface="+mn-ea"/>
                <a:cs typeface="+mn-cs"/>
              </a:rPr>
              <a:t>IL-4R</a:t>
            </a:r>
            <a:r>
              <a:rPr kumimoji="0" lang="el-GR" sz="1600" b="0" i="0" u="none" strike="noStrike" kern="1200" cap="none" spc="0" normalizeH="0" baseline="0" noProof="0">
                <a:ln>
                  <a:noFill/>
                </a:ln>
                <a:solidFill>
                  <a:srgbClr val="605854"/>
                </a:solidFill>
                <a:effectLst/>
                <a:uLnTx/>
                <a:uFillTx/>
                <a:latin typeface="Calibri" panose="020F0502020204030204"/>
                <a:ea typeface="+mn-ea"/>
                <a:cs typeface="+mn-cs"/>
              </a:rPr>
              <a:t>α</a:t>
            </a:r>
            <a:endParaRPr kumimoji="0" lang="en-GB" sz="1600" b="0" i="0" u="none" strike="noStrike" kern="1200" cap="none" spc="0" normalizeH="0" baseline="0" noProof="0" dirty="0">
              <a:ln>
                <a:noFill/>
              </a:ln>
              <a:solidFill>
                <a:srgbClr val="605854"/>
              </a:solidFill>
              <a:effectLst/>
              <a:uLnTx/>
              <a:uFillTx/>
              <a:latin typeface="Calibri" panose="020F0502020204030204"/>
              <a:ea typeface="+mn-ea"/>
              <a:cs typeface="+mn-cs"/>
            </a:endParaRPr>
          </a:p>
        </p:txBody>
      </p:sp>
      <p:sp>
        <p:nvSpPr>
          <p:cNvPr id="55" name="Rectangle: Rounded Corners 153">
            <a:extLst>
              <a:ext uri="{FF2B5EF4-FFF2-40B4-BE49-F238E27FC236}">
                <a16:creationId xmlns:a16="http://schemas.microsoft.com/office/drawing/2014/main" id="{8164D3CD-7190-4F4F-878C-8AD5799DE64E}"/>
              </a:ext>
            </a:extLst>
          </p:cNvPr>
          <p:cNvSpPr/>
          <p:nvPr/>
        </p:nvSpPr>
        <p:spPr>
          <a:xfrm>
            <a:off x="6093825" y="1340432"/>
            <a:ext cx="706675" cy="313383"/>
          </a:xfrm>
          <a:prstGeom prst="roundRect">
            <a:avLst>
              <a:gd name="adj" fmla="val 25106"/>
            </a:avLst>
          </a:pr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1</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Rectangle: Rounded Corners 154">
            <a:extLst>
              <a:ext uri="{FF2B5EF4-FFF2-40B4-BE49-F238E27FC236}">
                <a16:creationId xmlns:a16="http://schemas.microsoft.com/office/drawing/2014/main" id="{8C4BD1C6-CFA7-4DB0-A9D9-81B7854D5AE7}"/>
              </a:ext>
            </a:extLst>
          </p:cNvPr>
          <p:cNvSpPr/>
          <p:nvPr/>
        </p:nvSpPr>
        <p:spPr>
          <a:xfrm>
            <a:off x="6093601" y="1337451"/>
            <a:ext cx="706675" cy="313383"/>
          </a:xfrm>
          <a:prstGeom prst="roundRect">
            <a:avLst>
              <a:gd name="adj" fmla="val 2239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2</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Straight Connector 6">
            <a:extLst>
              <a:ext uri="{FF2B5EF4-FFF2-40B4-BE49-F238E27FC236}">
                <a16:creationId xmlns:a16="http://schemas.microsoft.com/office/drawing/2014/main" id="{BF77566C-A7CF-4B44-B172-DD849B410CA8}"/>
              </a:ext>
            </a:extLst>
          </p:cNvPr>
          <p:cNvCxnSpPr>
            <a:cxnSpLocks/>
          </p:cNvCxnSpPr>
          <p:nvPr/>
        </p:nvCxnSpPr>
        <p:spPr>
          <a:xfrm flipV="1">
            <a:off x="6979524" y="5772877"/>
            <a:ext cx="4685427" cy="1260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58" name="Picture 135">
            <a:extLst>
              <a:ext uri="{FF2B5EF4-FFF2-40B4-BE49-F238E27FC236}">
                <a16:creationId xmlns:a16="http://schemas.microsoft.com/office/drawing/2014/main" id="{EF363EF5-98F6-49F6-BFC6-FA484466B4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0123" y="74689"/>
            <a:ext cx="248003" cy="328105"/>
          </a:xfrm>
          <a:prstGeom prst="rect">
            <a:avLst/>
          </a:prstGeom>
          <a:effectLst>
            <a:outerShdw blurRad="63500" sx="102000" sy="102000" algn="ctr" rotWithShape="0">
              <a:prstClr val="black">
                <a:alpha val="40000"/>
              </a:prstClr>
            </a:outerShdw>
          </a:effectLst>
        </p:spPr>
      </p:pic>
      <p:pic>
        <p:nvPicPr>
          <p:cNvPr id="59" name="Picture 136">
            <a:extLst>
              <a:ext uri="{FF2B5EF4-FFF2-40B4-BE49-F238E27FC236}">
                <a16:creationId xmlns:a16="http://schemas.microsoft.com/office/drawing/2014/main" id="{F6F46417-8C7E-474A-B1FA-00D7CF64AD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5302" y="447943"/>
            <a:ext cx="369307" cy="415073"/>
          </a:xfrm>
          <a:prstGeom prst="rect">
            <a:avLst/>
          </a:prstGeom>
          <a:effectLst>
            <a:outerShdw blurRad="63500" sx="102000" sy="102000" algn="ctr" rotWithShape="0">
              <a:prstClr val="black">
                <a:alpha val="40000"/>
              </a:prstClr>
            </a:outerShdw>
          </a:effectLst>
        </p:spPr>
      </p:pic>
      <p:sp>
        <p:nvSpPr>
          <p:cNvPr id="60" name="TextBox 137">
            <a:extLst>
              <a:ext uri="{FF2B5EF4-FFF2-40B4-BE49-F238E27FC236}">
                <a16:creationId xmlns:a16="http://schemas.microsoft.com/office/drawing/2014/main" id="{40F7ECB6-23E1-4208-B9B4-9E7B2EA03F1A}"/>
              </a:ext>
            </a:extLst>
          </p:cNvPr>
          <p:cNvSpPr txBox="1"/>
          <p:nvPr/>
        </p:nvSpPr>
        <p:spPr>
          <a:xfrm>
            <a:off x="10045589" y="143868"/>
            <a:ext cx="564837" cy="215444"/>
          </a:xfrm>
          <a:prstGeom prst="rect">
            <a:avLst/>
          </a:prstGeom>
          <a:noFill/>
          <a:ln w="3810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05854"/>
                </a:solidFill>
                <a:effectLst/>
                <a:uLnTx/>
                <a:uFillTx/>
                <a:latin typeface="Calibri" panose="020F0502020204030204"/>
                <a:ea typeface="+mn-ea"/>
                <a:cs typeface="+mn-cs"/>
              </a:rPr>
              <a:t>IL-4</a:t>
            </a:r>
          </a:p>
        </p:txBody>
      </p:sp>
      <p:sp>
        <p:nvSpPr>
          <p:cNvPr id="61" name="TextBox 138">
            <a:extLst>
              <a:ext uri="{FF2B5EF4-FFF2-40B4-BE49-F238E27FC236}">
                <a16:creationId xmlns:a16="http://schemas.microsoft.com/office/drawing/2014/main" id="{893AECBF-E5B5-4574-AF63-AB4D38377FDA}"/>
              </a:ext>
            </a:extLst>
          </p:cNvPr>
          <p:cNvSpPr txBox="1"/>
          <p:nvPr/>
        </p:nvSpPr>
        <p:spPr>
          <a:xfrm>
            <a:off x="10045589" y="566216"/>
            <a:ext cx="564837" cy="215444"/>
          </a:xfrm>
          <a:prstGeom prst="rect">
            <a:avLst/>
          </a:prstGeom>
          <a:noFill/>
          <a:ln w="3810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05854"/>
                </a:solidFill>
                <a:effectLst/>
                <a:uLnTx/>
                <a:uFillTx/>
                <a:latin typeface="Calibri" panose="020F0502020204030204"/>
                <a:ea typeface="+mn-ea"/>
                <a:cs typeface="+mn-cs"/>
              </a:rPr>
              <a:t>IL-13</a:t>
            </a:r>
          </a:p>
        </p:txBody>
      </p:sp>
      <p:sp>
        <p:nvSpPr>
          <p:cNvPr id="62" name="TextBox 139">
            <a:extLst>
              <a:ext uri="{FF2B5EF4-FFF2-40B4-BE49-F238E27FC236}">
                <a16:creationId xmlns:a16="http://schemas.microsoft.com/office/drawing/2014/main" id="{90ECAA5B-0E77-4159-83B5-6AA256B9505A}"/>
              </a:ext>
            </a:extLst>
          </p:cNvPr>
          <p:cNvSpPr txBox="1"/>
          <p:nvPr/>
        </p:nvSpPr>
        <p:spPr>
          <a:xfrm>
            <a:off x="10045589" y="988563"/>
            <a:ext cx="800767" cy="215444"/>
          </a:xfrm>
          <a:prstGeom prst="rect">
            <a:avLst/>
          </a:prstGeom>
          <a:noFill/>
          <a:ln w="38100">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05854"/>
                </a:solidFill>
                <a:effectLst/>
                <a:uLnTx/>
                <a:uFillTx/>
                <a:latin typeface="Calibri" panose="020F0502020204030204"/>
                <a:ea typeface="+mn-ea"/>
                <a:cs typeface="+mn-cs"/>
              </a:rPr>
              <a:t>Dupilumab</a:t>
            </a:r>
          </a:p>
        </p:txBody>
      </p:sp>
      <p:grpSp>
        <p:nvGrpSpPr>
          <p:cNvPr id="63" name="Group 144">
            <a:extLst>
              <a:ext uri="{FF2B5EF4-FFF2-40B4-BE49-F238E27FC236}">
                <a16:creationId xmlns:a16="http://schemas.microsoft.com/office/drawing/2014/main" id="{F194E7B4-3ECD-44F4-8964-5D6A7EE34D2E}"/>
              </a:ext>
            </a:extLst>
          </p:cNvPr>
          <p:cNvGrpSpPr/>
          <p:nvPr/>
        </p:nvGrpSpPr>
        <p:grpSpPr>
          <a:xfrm rot="14921549">
            <a:off x="9684372" y="855906"/>
            <a:ext cx="420868" cy="343763"/>
            <a:chOff x="3083719" y="1192773"/>
            <a:chExt cx="976312" cy="843683"/>
          </a:xfrm>
          <a:effectLst>
            <a:outerShdw blurRad="63500" sx="102000" sy="102000" algn="ctr" rotWithShape="0">
              <a:prstClr val="black">
                <a:alpha val="40000"/>
              </a:prstClr>
            </a:outerShdw>
          </a:effectLst>
        </p:grpSpPr>
        <p:sp>
          <p:nvSpPr>
            <p:cNvPr id="64" name="Freeform 145">
              <a:extLst>
                <a:ext uri="{FF2B5EF4-FFF2-40B4-BE49-F238E27FC236}">
                  <a16:creationId xmlns:a16="http://schemas.microsoft.com/office/drawing/2014/main" id="{5B2D8EE5-C53F-436E-B567-A721C9DF489F}"/>
                </a:ext>
              </a:extLst>
            </p:cNvPr>
            <p:cNvSpPr/>
            <p:nvPr/>
          </p:nvSpPr>
          <p:spPr>
            <a:xfrm>
              <a:off x="3131344" y="1240631"/>
              <a:ext cx="928687" cy="271463"/>
            </a:xfrm>
            <a:custGeom>
              <a:avLst/>
              <a:gdLst>
                <a:gd name="connsiteX0" fmla="*/ 914400 w 928687"/>
                <a:gd name="connsiteY0" fmla="*/ 40482 h 271463"/>
                <a:gd name="connsiteX1" fmla="*/ 535781 w 928687"/>
                <a:gd name="connsiteY1" fmla="*/ 202407 h 271463"/>
                <a:gd name="connsiteX2" fmla="*/ 21431 w 928687"/>
                <a:gd name="connsiteY2" fmla="*/ 0 h 271463"/>
                <a:gd name="connsiteX3" fmla="*/ 0 w 928687"/>
                <a:gd name="connsiteY3" fmla="*/ 45244 h 271463"/>
                <a:gd name="connsiteX4" fmla="*/ 523875 w 928687"/>
                <a:gd name="connsiteY4" fmla="*/ 271463 h 271463"/>
                <a:gd name="connsiteX5" fmla="*/ 928687 w 928687"/>
                <a:gd name="connsiteY5" fmla="*/ 92869 h 27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87" h="271463">
                  <a:moveTo>
                    <a:pt x="914400" y="40482"/>
                  </a:moveTo>
                  <a:lnTo>
                    <a:pt x="535781" y="202407"/>
                  </a:lnTo>
                  <a:lnTo>
                    <a:pt x="21431" y="0"/>
                  </a:lnTo>
                  <a:lnTo>
                    <a:pt x="0" y="45244"/>
                  </a:lnTo>
                  <a:lnTo>
                    <a:pt x="523875" y="271463"/>
                  </a:lnTo>
                  <a:lnTo>
                    <a:pt x="928687" y="92869"/>
                  </a:ln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Freeform 146">
              <a:extLst>
                <a:ext uri="{FF2B5EF4-FFF2-40B4-BE49-F238E27FC236}">
                  <a16:creationId xmlns:a16="http://schemas.microsoft.com/office/drawing/2014/main" id="{F063E74B-7DAA-48C8-B336-13090018BE57}"/>
                </a:ext>
              </a:extLst>
            </p:cNvPr>
            <p:cNvSpPr/>
            <p:nvPr/>
          </p:nvSpPr>
          <p:spPr>
            <a:xfrm>
              <a:off x="3083719" y="1359694"/>
              <a:ext cx="721519" cy="638175"/>
            </a:xfrm>
            <a:custGeom>
              <a:avLst/>
              <a:gdLst>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11969 w 721519"/>
                <a:gd name="connsiteY4" fmla="*/ 257175 h 633412"/>
                <a:gd name="connsiteX5" fmla="*/ 669131 w 721519"/>
                <a:gd name="connsiteY5" fmla="*/ 633412 h 633412"/>
                <a:gd name="connsiteX6" fmla="*/ 669131 w 721519"/>
                <a:gd name="connsiteY6" fmla="*/ 633412 h 63341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6" fmla="*/ 669131 w 721519"/>
                <a:gd name="connsiteY6" fmla="*/ 633412 h 633412"/>
                <a:gd name="connsiteX0" fmla="*/ 721519 w 721519"/>
                <a:gd name="connsiteY0" fmla="*/ 614362 h 660752"/>
                <a:gd name="connsiteX1" fmla="*/ 550069 w 721519"/>
                <a:gd name="connsiteY1" fmla="*/ 230981 h 660752"/>
                <a:gd name="connsiteX2" fmla="*/ 23812 w 721519"/>
                <a:gd name="connsiteY2" fmla="*/ 0 h 660752"/>
                <a:gd name="connsiteX3" fmla="*/ 0 w 721519"/>
                <a:gd name="connsiteY3" fmla="*/ 59531 h 660752"/>
                <a:gd name="connsiteX4" fmla="*/ 504825 w 721519"/>
                <a:gd name="connsiteY4" fmla="*/ 264319 h 660752"/>
                <a:gd name="connsiteX5" fmla="*/ 669131 w 721519"/>
                <a:gd name="connsiteY5" fmla="*/ 633412 h 660752"/>
                <a:gd name="connsiteX6" fmla="*/ 659606 w 721519"/>
                <a:gd name="connsiteY6" fmla="*/ 633412 h 660752"/>
                <a:gd name="connsiteX0" fmla="*/ 721519 w 721519"/>
                <a:gd name="connsiteY0" fmla="*/ 614362 h 633412"/>
                <a:gd name="connsiteX1" fmla="*/ 550069 w 721519"/>
                <a:gd name="connsiteY1" fmla="*/ 230981 h 633412"/>
                <a:gd name="connsiteX2" fmla="*/ 23812 w 721519"/>
                <a:gd name="connsiteY2" fmla="*/ 0 h 633412"/>
                <a:gd name="connsiteX3" fmla="*/ 0 w 721519"/>
                <a:gd name="connsiteY3" fmla="*/ 59531 h 633412"/>
                <a:gd name="connsiteX4" fmla="*/ 504825 w 721519"/>
                <a:gd name="connsiteY4" fmla="*/ 264319 h 633412"/>
                <a:gd name="connsiteX5" fmla="*/ 669131 w 721519"/>
                <a:gd name="connsiteY5" fmla="*/ 633412 h 633412"/>
                <a:gd name="connsiteX0" fmla="*/ 721519 w 721519"/>
                <a:gd name="connsiteY0" fmla="*/ 614362 h 638175"/>
                <a:gd name="connsiteX1" fmla="*/ 550069 w 721519"/>
                <a:gd name="connsiteY1" fmla="*/ 230981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 name="connsiteX0" fmla="*/ 721519 w 721519"/>
                <a:gd name="connsiteY0" fmla="*/ 614362 h 638175"/>
                <a:gd name="connsiteX1" fmla="*/ 552450 w 721519"/>
                <a:gd name="connsiteY1" fmla="*/ 219074 h 638175"/>
                <a:gd name="connsiteX2" fmla="*/ 23812 w 721519"/>
                <a:gd name="connsiteY2" fmla="*/ 0 h 638175"/>
                <a:gd name="connsiteX3" fmla="*/ 0 w 721519"/>
                <a:gd name="connsiteY3" fmla="*/ 59531 h 638175"/>
                <a:gd name="connsiteX4" fmla="*/ 504825 w 721519"/>
                <a:gd name="connsiteY4" fmla="*/ 264319 h 638175"/>
                <a:gd name="connsiteX5" fmla="*/ 661987 w 721519"/>
                <a:gd name="connsiteY5"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519" h="638175">
                  <a:moveTo>
                    <a:pt x="721519" y="614362"/>
                  </a:moveTo>
                  <a:lnTo>
                    <a:pt x="552450" y="219074"/>
                  </a:lnTo>
                  <a:lnTo>
                    <a:pt x="23812" y="0"/>
                  </a:lnTo>
                  <a:lnTo>
                    <a:pt x="0" y="59531"/>
                  </a:lnTo>
                  <a:lnTo>
                    <a:pt x="504825" y="264319"/>
                  </a:lnTo>
                  <a:cubicBezTo>
                    <a:pt x="559594" y="387350"/>
                    <a:pt x="636190" y="576660"/>
                    <a:pt x="661987" y="638175"/>
                  </a:cubicBezTo>
                </a:path>
              </a:pathLst>
            </a:custGeom>
            <a:no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Freeform 147">
              <a:extLst>
                <a:ext uri="{FF2B5EF4-FFF2-40B4-BE49-F238E27FC236}">
                  <a16:creationId xmlns:a16="http://schemas.microsoft.com/office/drawing/2014/main" id="{A33D02F1-7D81-400D-B2D5-8EF15C5C7271}"/>
                </a:ext>
              </a:extLst>
            </p:cNvPr>
            <p:cNvSpPr/>
            <p:nvPr/>
          </p:nvSpPr>
          <p:spPr>
            <a:xfrm>
              <a:off x="3481388" y="1450181"/>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reeform 148">
              <a:extLst>
                <a:ext uri="{FF2B5EF4-FFF2-40B4-BE49-F238E27FC236}">
                  <a16:creationId xmlns:a16="http://schemas.microsoft.com/office/drawing/2014/main" id="{67756D9F-C0BB-41F9-B280-19F3E0980674}"/>
                </a:ext>
              </a:extLst>
            </p:cNvPr>
            <p:cNvSpPr/>
            <p:nvPr/>
          </p:nvSpPr>
          <p:spPr>
            <a:xfrm>
              <a:off x="3368687" y="1400174"/>
              <a:ext cx="16668" cy="50007"/>
            </a:xfrm>
            <a:custGeom>
              <a:avLst/>
              <a:gdLst>
                <a:gd name="connsiteX0" fmla="*/ 16668 w 16668"/>
                <a:gd name="connsiteY0" fmla="*/ 0 h 50007"/>
                <a:gd name="connsiteX1" fmla="*/ 16668 w 16668"/>
                <a:gd name="connsiteY1" fmla="*/ 0 h 50007"/>
                <a:gd name="connsiteX2" fmla="*/ 11906 w 16668"/>
                <a:gd name="connsiteY2" fmla="*/ 21432 h 50007"/>
                <a:gd name="connsiteX3" fmla="*/ 7143 w 16668"/>
                <a:gd name="connsiteY3" fmla="*/ 28575 h 50007"/>
                <a:gd name="connsiteX4" fmla="*/ 2381 w 16668"/>
                <a:gd name="connsiteY4" fmla="*/ 47625 h 50007"/>
                <a:gd name="connsiteX5" fmla="*/ 0 w 16668"/>
                <a:gd name="connsiteY5" fmla="*/ 50007 h 50007"/>
                <a:gd name="connsiteX6" fmla="*/ 0 w 16668"/>
                <a:gd name="connsiteY6" fmla="*/ 50007 h 50007"/>
                <a:gd name="connsiteX7" fmla="*/ 16668 w 16668"/>
                <a:gd name="connsiteY7" fmla="*/ 0 h 5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8" h="50007">
                  <a:moveTo>
                    <a:pt x="16668" y="0"/>
                  </a:moveTo>
                  <a:lnTo>
                    <a:pt x="16668" y="0"/>
                  </a:lnTo>
                  <a:cubicBezTo>
                    <a:pt x="15081" y="7144"/>
                    <a:pt x="14220" y="14489"/>
                    <a:pt x="11906" y="21432"/>
                  </a:cubicBezTo>
                  <a:cubicBezTo>
                    <a:pt x="11001" y="24147"/>
                    <a:pt x="8148" y="25895"/>
                    <a:pt x="7143" y="28575"/>
                  </a:cubicBezTo>
                  <a:cubicBezTo>
                    <a:pt x="3064" y="39453"/>
                    <a:pt x="6790" y="38806"/>
                    <a:pt x="2381" y="47625"/>
                  </a:cubicBezTo>
                  <a:cubicBezTo>
                    <a:pt x="1879" y="48629"/>
                    <a:pt x="794" y="49213"/>
                    <a:pt x="0" y="50007"/>
                  </a:cubicBezTo>
                  <a:lnTo>
                    <a:pt x="0" y="50007"/>
                  </a:lnTo>
                  <a:lnTo>
                    <a:pt x="16668" y="0"/>
                  </a:lnTo>
                  <a:close/>
                </a:path>
              </a:pathLst>
            </a:custGeom>
            <a:solidFill>
              <a:srgbClr val="5B9BD5"/>
            </a:solidFill>
            <a:ln w="19050" cap="flat" cmpd="sng" algn="ctr">
              <a:solidFill>
                <a:schemeClr val="accent3">
                  <a:lumMod val="5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reeform 149">
              <a:extLst>
                <a:ext uri="{FF2B5EF4-FFF2-40B4-BE49-F238E27FC236}">
                  <a16:creationId xmlns:a16="http://schemas.microsoft.com/office/drawing/2014/main" id="{283FF8E3-3EB4-4BD7-A66E-817B8574DCEF}"/>
                </a:ext>
              </a:extLst>
            </p:cNvPr>
            <p:cNvSpPr/>
            <p:nvPr/>
          </p:nvSpPr>
          <p:spPr>
            <a:xfrm>
              <a:off x="3732826" y="1193007"/>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Freeform 150">
              <a:extLst>
                <a:ext uri="{FF2B5EF4-FFF2-40B4-BE49-F238E27FC236}">
                  <a16:creationId xmlns:a16="http://schemas.microsoft.com/office/drawing/2014/main" id="{1C62850A-28C4-402A-9EF7-B7F355E6BA3E}"/>
                </a:ext>
              </a:extLst>
            </p:cNvPr>
            <p:cNvSpPr/>
            <p:nvPr/>
          </p:nvSpPr>
          <p:spPr>
            <a:xfrm rot="5628137">
              <a:off x="3491711" y="1804982"/>
              <a:ext cx="296249" cy="166700"/>
            </a:xfrm>
            <a:custGeom>
              <a:avLst/>
              <a:gdLst>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3844 w 297656"/>
                <a:gd name="connsiteY0" fmla="*/ 0 h 169069"/>
                <a:gd name="connsiteX1" fmla="*/ 2381 w 297656"/>
                <a:gd name="connsiteY1" fmla="*/ 119063 h 169069"/>
                <a:gd name="connsiteX2" fmla="*/ 0 w 297656"/>
                <a:gd name="connsiteY2" fmla="*/ 150019 h 169069"/>
                <a:gd name="connsiteX3" fmla="*/ 21431 w 297656"/>
                <a:gd name="connsiteY3" fmla="*/ 169069 h 169069"/>
                <a:gd name="connsiteX4" fmla="*/ 297656 w 297656"/>
                <a:gd name="connsiteY4" fmla="*/ 47625 h 169069"/>
                <a:gd name="connsiteX0" fmla="*/ 278606 w 302418"/>
                <a:gd name="connsiteY0" fmla="*/ 0 h 169069"/>
                <a:gd name="connsiteX1" fmla="*/ 7143 w 302418"/>
                <a:gd name="connsiteY1" fmla="*/ 119063 h 169069"/>
                <a:gd name="connsiteX2" fmla="*/ 0 w 302418"/>
                <a:gd name="connsiteY2" fmla="*/ 150019 h 169069"/>
                <a:gd name="connsiteX3" fmla="*/ 26193 w 302418"/>
                <a:gd name="connsiteY3" fmla="*/ 169069 h 169069"/>
                <a:gd name="connsiteX4" fmla="*/ 302418 w 302418"/>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5750 w 309562"/>
                <a:gd name="connsiteY0" fmla="*/ 0 h 169069"/>
                <a:gd name="connsiteX1" fmla="*/ 14287 w 309562"/>
                <a:gd name="connsiteY1" fmla="*/ 119063 h 169069"/>
                <a:gd name="connsiteX2" fmla="*/ 0 w 309562"/>
                <a:gd name="connsiteY2" fmla="*/ 142875 h 169069"/>
                <a:gd name="connsiteX3" fmla="*/ 33337 w 309562"/>
                <a:gd name="connsiteY3" fmla="*/ 169069 h 169069"/>
                <a:gd name="connsiteX4" fmla="*/ 309562 w 309562"/>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3369 w 307181"/>
                <a:gd name="connsiteY0" fmla="*/ 0 h 169069"/>
                <a:gd name="connsiteX1" fmla="*/ 11906 w 307181"/>
                <a:gd name="connsiteY1" fmla="*/ 119063 h 169069"/>
                <a:gd name="connsiteX2" fmla="*/ 0 w 307181"/>
                <a:gd name="connsiteY2" fmla="*/ 150018 h 169069"/>
                <a:gd name="connsiteX3" fmla="*/ 30956 w 307181"/>
                <a:gd name="connsiteY3" fmla="*/ 169069 h 169069"/>
                <a:gd name="connsiteX4" fmla="*/ 307181 w 307181"/>
                <a:gd name="connsiteY4" fmla="*/ 47625 h 169069"/>
                <a:gd name="connsiteX0" fmla="*/ 288131 w 311943"/>
                <a:gd name="connsiteY0" fmla="*/ 0 h 169069"/>
                <a:gd name="connsiteX1" fmla="*/ 0 w 311943"/>
                <a:gd name="connsiteY1" fmla="*/ 123826 h 169069"/>
                <a:gd name="connsiteX2" fmla="*/ 4762 w 311943"/>
                <a:gd name="connsiteY2" fmla="*/ 150018 h 169069"/>
                <a:gd name="connsiteX3" fmla="*/ 35718 w 311943"/>
                <a:gd name="connsiteY3" fmla="*/ 169069 h 169069"/>
                <a:gd name="connsiteX4" fmla="*/ 311943 w 311943"/>
                <a:gd name="connsiteY4" fmla="*/ 47625 h 169069"/>
                <a:gd name="connsiteX0" fmla="*/ 283369 w 307181"/>
                <a:gd name="connsiteY0" fmla="*/ 0 h 169069"/>
                <a:gd name="connsiteX1" fmla="*/ 9525 w 307181"/>
                <a:gd name="connsiteY1" fmla="*/ 119064 h 169069"/>
                <a:gd name="connsiteX2" fmla="*/ 0 w 307181"/>
                <a:gd name="connsiteY2" fmla="*/ 150018 h 169069"/>
                <a:gd name="connsiteX3" fmla="*/ 30956 w 307181"/>
                <a:gd name="connsiteY3" fmla="*/ 169069 h 169069"/>
                <a:gd name="connsiteX4" fmla="*/ 307181 w 307181"/>
                <a:gd name="connsiteY4" fmla="*/ 47625 h 169069"/>
                <a:gd name="connsiteX0" fmla="*/ 290512 w 314324"/>
                <a:gd name="connsiteY0" fmla="*/ 0 h 169069"/>
                <a:gd name="connsiteX1" fmla="*/ 0 w 314324"/>
                <a:gd name="connsiteY1" fmla="*/ 123827 h 169069"/>
                <a:gd name="connsiteX2" fmla="*/ 7143 w 314324"/>
                <a:gd name="connsiteY2" fmla="*/ 150018 h 169069"/>
                <a:gd name="connsiteX3" fmla="*/ 38099 w 314324"/>
                <a:gd name="connsiteY3" fmla="*/ 169069 h 169069"/>
                <a:gd name="connsiteX4" fmla="*/ 314324 w 314324"/>
                <a:gd name="connsiteY4" fmla="*/ 47625 h 169069"/>
                <a:gd name="connsiteX0" fmla="*/ 283369 w 307181"/>
                <a:gd name="connsiteY0" fmla="*/ 0 h 169069"/>
                <a:gd name="connsiteX1" fmla="*/ 14288 w 307181"/>
                <a:gd name="connsiteY1" fmla="*/ 69058 h 169069"/>
                <a:gd name="connsiteX2" fmla="*/ 0 w 307181"/>
                <a:gd name="connsiteY2" fmla="*/ 150018 h 169069"/>
                <a:gd name="connsiteX3" fmla="*/ 30956 w 307181"/>
                <a:gd name="connsiteY3" fmla="*/ 169069 h 169069"/>
                <a:gd name="connsiteX4" fmla="*/ 307181 w 307181"/>
                <a:gd name="connsiteY4" fmla="*/ 47625 h 169069"/>
                <a:gd name="connsiteX0" fmla="*/ 288203 w 312015"/>
                <a:gd name="connsiteY0" fmla="*/ 0 h 169069"/>
                <a:gd name="connsiteX1" fmla="*/ 19122 w 312015"/>
                <a:gd name="connsiteY1" fmla="*/ 69058 h 169069"/>
                <a:gd name="connsiteX2" fmla="*/ 4834 w 312015"/>
                <a:gd name="connsiteY2" fmla="*/ 150018 h 169069"/>
                <a:gd name="connsiteX3" fmla="*/ 35790 w 312015"/>
                <a:gd name="connsiteY3" fmla="*/ 169069 h 169069"/>
                <a:gd name="connsiteX4" fmla="*/ 312015 w 312015"/>
                <a:gd name="connsiteY4" fmla="*/ 47625 h 169069"/>
                <a:gd name="connsiteX0" fmla="*/ 291299 w 315111"/>
                <a:gd name="connsiteY0" fmla="*/ 0 h 169069"/>
                <a:gd name="connsiteX1" fmla="*/ 17455 w 315111"/>
                <a:gd name="connsiteY1" fmla="*/ 114302 h 169069"/>
                <a:gd name="connsiteX2" fmla="*/ 7930 w 315111"/>
                <a:gd name="connsiteY2" fmla="*/ 150018 h 169069"/>
                <a:gd name="connsiteX3" fmla="*/ 38886 w 315111"/>
                <a:gd name="connsiteY3" fmla="*/ 169069 h 169069"/>
                <a:gd name="connsiteX4" fmla="*/ 315111 w 315111"/>
                <a:gd name="connsiteY4" fmla="*/ 47625 h 169069"/>
                <a:gd name="connsiteX0" fmla="*/ 295493 w 319305"/>
                <a:gd name="connsiteY0" fmla="*/ 0 h 169069"/>
                <a:gd name="connsiteX1" fmla="*/ 21649 w 319305"/>
                <a:gd name="connsiteY1" fmla="*/ 114302 h 169069"/>
                <a:gd name="connsiteX2" fmla="*/ 12124 w 319305"/>
                <a:gd name="connsiteY2" fmla="*/ 150018 h 169069"/>
                <a:gd name="connsiteX3" fmla="*/ 43080 w 319305"/>
                <a:gd name="connsiteY3" fmla="*/ 169069 h 169069"/>
                <a:gd name="connsiteX4" fmla="*/ 319305 w 319305"/>
                <a:gd name="connsiteY4" fmla="*/ 47625 h 169069"/>
                <a:gd name="connsiteX0" fmla="*/ 293394 w 317206"/>
                <a:gd name="connsiteY0" fmla="*/ 0 h 169069"/>
                <a:gd name="connsiteX1" fmla="*/ 19550 w 317206"/>
                <a:gd name="connsiteY1" fmla="*/ 114302 h 169069"/>
                <a:gd name="connsiteX2" fmla="*/ 10025 w 317206"/>
                <a:gd name="connsiteY2" fmla="*/ 150018 h 169069"/>
                <a:gd name="connsiteX3" fmla="*/ 40981 w 317206"/>
                <a:gd name="connsiteY3" fmla="*/ 169069 h 169069"/>
                <a:gd name="connsiteX4" fmla="*/ 317206 w 317206"/>
                <a:gd name="connsiteY4" fmla="*/ 47625 h 169069"/>
                <a:gd name="connsiteX0" fmla="*/ 293394 w 317206"/>
                <a:gd name="connsiteY0" fmla="*/ 0 h 169069"/>
                <a:gd name="connsiteX1" fmla="*/ 19550 w 317206"/>
                <a:gd name="connsiteY1" fmla="*/ 116684 h 169069"/>
                <a:gd name="connsiteX2" fmla="*/ 10025 w 317206"/>
                <a:gd name="connsiteY2" fmla="*/ 150018 h 169069"/>
                <a:gd name="connsiteX3" fmla="*/ 40981 w 317206"/>
                <a:gd name="connsiteY3" fmla="*/ 169069 h 169069"/>
                <a:gd name="connsiteX4" fmla="*/ 317206 w 317206"/>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284093 w 307905"/>
                <a:gd name="connsiteY0" fmla="*/ 0 h 169069"/>
                <a:gd name="connsiteX1" fmla="*/ 10249 w 307905"/>
                <a:gd name="connsiteY1" fmla="*/ 116684 h 169069"/>
                <a:gd name="connsiteX2" fmla="*/ 724 w 307905"/>
                <a:gd name="connsiteY2" fmla="*/ 150018 h 169069"/>
                <a:gd name="connsiteX3" fmla="*/ 31680 w 307905"/>
                <a:gd name="connsiteY3" fmla="*/ 169069 h 169069"/>
                <a:gd name="connsiteX4" fmla="*/ 307905 w 307905"/>
                <a:gd name="connsiteY4" fmla="*/ 47625 h 169069"/>
                <a:gd name="connsiteX0" fmla="*/ 300914 w 324726"/>
                <a:gd name="connsiteY0" fmla="*/ 0 h 169069"/>
                <a:gd name="connsiteX1" fmla="*/ 5639 w 324726"/>
                <a:gd name="connsiteY1" fmla="*/ 95253 h 169069"/>
                <a:gd name="connsiteX2" fmla="*/ 17545 w 324726"/>
                <a:gd name="connsiteY2" fmla="*/ 150018 h 169069"/>
                <a:gd name="connsiteX3" fmla="*/ 48501 w 324726"/>
                <a:gd name="connsiteY3" fmla="*/ 169069 h 169069"/>
                <a:gd name="connsiteX4" fmla="*/ 324726 w 324726"/>
                <a:gd name="connsiteY4" fmla="*/ 47625 h 169069"/>
                <a:gd name="connsiteX0" fmla="*/ 302131 w 325943"/>
                <a:gd name="connsiteY0" fmla="*/ 0 h 169069"/>
                <a:gd name="connsiteX1" fmla="*/ 6856 w 325943"/>
                <a:gd name="connsiteY1" fmla="*/ 95253 h 169069"/>
                <a:gd name="connsiteX2" fmla="*/ 18762 w 325943"/>
                <a:gd name="connsiteY2" fmla="*/ 150018 h 169069"/>
                <a:gd name="connsiteX3" fmla="*/ 49718 w 325943"/>
                <a:gd name="connsiteY3" fmla="*/ 169069 h 169069"/>
                <a:gd name="connsiteX4" fmla="*/ 325943 w 325943"/>
                <a:gd name="connsiteY4" fmla="*/ 47625 h 169069"/>
                <a:gd name="connsiteX0" fmla="*/ 302131 w 325943"/>
                <a:gd name="connsiteY0" fmla="*/ 0 h 164306"/>
                <a:gd name="connsiteX1" fmla="*/ 6856 w 325943"/>
                <a:gd name="connsiteY1" fmla="*/ 95253 h 164306"/>
                <a:gd name="connsiteX2" fmla="*/ 18762 w 325943"/>
                <a:gd name="connsiteY2" fmla="*/ 150018 h 164306"/>
                <a:gd name="connsiteX3" fmla="*/ 37812 w 325943"/>
                <a:gd name="connsiteY3" fmla="*/ 164306 h 164306"/>
                <a:gd name="connsiteX4" fmla="*/ 325943 w 325943"/>
                <a:gd name="connsiteY4" fmla="*/ 47625 h 164306"/>
                <a:gd name="connsiteX0" fmla="*/ 316042 w 339854"/>
                <a:gd name="connsiteY0" fmla="*/ 0 h 176906"/>
                <a:gd name="connsiteX1" fmla="*/ 20767 w 339854"/>
                <a:gd name="connsiteY1" fmla="*/ 95253 h 176906"/>
                <a:gd name="connsiteX2" fmla="*/ 1717 w 339854"/>
                <a:gd name="connsiteY2" fmla="*/ 171449 h 176906"/>
                <a:gd name="connsiteX3" fmla="*/ 51723 w 339854"/>
                <a:gd name="connsiteY3" fmla="*/ 164306 h 176906"/>
                <a:gd name="connsiteX4" fmla="*/ 339854 w 339854"/>
                <a:gd name="connsiteY4" fmla="*/ 47625 h 176906"/>
                <a:gd name="connsiteX0" fmla="*/ 316042 w 339854"/>
                <a:gd name="connsiteY0" fmla="*/ 0 h 188119"/>
                <a:gd name="connsiteX1" fmla="*/ 20767 w 339854"/>
                <a:gd name="connsiteY1" fmla="*/ 95253 h 188119"/>
                <a:gd name="connsiteX2" fmla="*/ 1717 w 339854"/>
                <a:gd name="connsiteY2" fmla="*/ 171449 h 188119"/>
                <a:gd name="connsiteX3" fmla="*/ 73154 w 339854"/>
                <a:gd name="connsiteY3" fmla="*/ 188119 h 188119"/>
                <a:gd name="connsiteX4" fmla="*/ 339854 w 339854"/>
                <a:gd name="connsiteY4" fmla="*/ 47625 h 188119"/>
                <a:gd name="connsiteX0" fmla="*/ 316042 w 339854"/>
                <a:gd name="connsiteY0" fmla="*/ 0 h 202406"/>
                <a:gd name="connsiteX1" fmla="*/ 20767 w 339854"/>
                <a:gd name="connsiteY1" fmla="*/ 95253 h 202406"/>
                <a:gd name="connsiteX2" fmla="*/ 1717 w 339854"/>
                <a:gd name="connsiteY2" fmla="*/ 171449 h 202406"/>
                <a:gd name="connsiteX3" fmla="*/ 51722 w 339854"/>
                <a:gd name="connsiteY3" fmla="*/ 202406 h 202406"/>
                <a:gd name="connsiteX4" fmla="*/ 339854 w 339854"/>
                <a:gd name="connsiteY4" fmla="*/ 47625 h 202406"/>
                <a:gd name="connsiteX0" fmla="*/ 309061 w 332873"/>
                <a:gd name="connsiteY0" fmla="*/ 0 h 202406"/>
                <a:gd name="connsiteX1" fmla="*/ 13786 w 332873"/>
                <a:gd name="connsiteY1" fmla="*/ 95253 h 202406"/>
                <a:gd name="connsiteX2" fmla="*/ 4261 w 332873"/>
                <a:gd name="connsiteY2" fmla="*/ 161924 h 202406"/>
                <a:gd name="connsiteX3" fmla="*/ 44741 w 332873"/>
                <a:gd name="connsiteY3" fmla="*/ 202406 h 202406"/>
                <a:gd name="connsiteX4" fmla="*/ 332873 w 332873"/>
                <a:gd name="connsiteY4" fmla="*/ 47625 h 202406"/>
                <a:gd name="connsiteX0" fmla="*/ 309061 w 332873"/>
                <a:gd name="connsiteY0" fmla="*/ 0 h 169360"/>
                <a:gd name="connsiteX1" fmla="*/ 13786 w 332873"/>
                <a:gd name="connsiteY1" fmla="*/ 95253 h 169360"/>
                <a:gd name="connsiteX2" fmla="*/ 4261 w 332873"/>
                <a:gd name="connsiteY2" fmla="*/ 161924 h 169360"/>
                <a:gd name="connsiteX3" fmla="*/ 78079 w 332873"/>
                <a:gd name="connsiteY3" fmla="*/ 166688 h 169360"/>
                <a:gd name="connsiteX4" fmla="*/ 332873 w 332873"/>
                <a:gd name="connsiteY4" fmla="*/ 47625 h 169360"/>
                <a:gd name="connsiteX0" fmla="*/ 300341 w 324153"/>
                <a:gd name="connsiteY0" fmla="*/ 0 h 166688"/>
                <a:gd name="connsiteX1" fmla="*/ 5066 w 324153"/>
                <a:gd name="connsiteY1" fmla="*/ 95253 h 166688"/>
                <a:gd name="connsiteX2" fmla="*/ 31260 w 324153"/>
                <a:gd name="connsiteY2" fmla="*/ 154781 h 166688"/>
                <a:gd name="connsiteX3" fmla="*/ 69359 w 324153"/>
                <a:gd name="connsiteY3" fmla="*/ 166688 h 166688"/>
                <a:gd name="connsiteX4" fmla="*/ 324153 w 324153"/>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1455 w 296249"/>
                <a:gd name="connsiteY3" fmla="*/ 166688 h 166688"/>
                <a:gd name="connsiteX4" fmla="*/ 296249 w 296249"/>
                <a:gd name="connsiteY4" fmla="*/ 47625 h 166688"/>
                <a:gd name="connsiteX0" fmla="*/ 272437 w 296249"/>
                <a:gd name="connsiteY0" fmla="*/ 0 h 166688"/>
                <a:gd name="connsiteX1" fmla="*/ 15262 w 296249"/>
                <a:gd name="connsiteY1" fmla="*/ 114303 h 166688"/>
                <a:gd name="connsiteX2" fmla="*/ 3356 w 296249"/>
                <a:gd name="connsiteY2" fmla="*/ 154781 h 166688"/>
                <a:gd name="connsiteX3" fmla="*/ 48599 w 296249"/>
                <a:gd name="connsiteY3" fmla="*/ 166688 h 166688"/>
                <a:gd name="connsiteX4" fmla="*/ 296249 w 296249"/>
                <a:gd name="connsiteY4" fmla="*/ 47625 h 166688"/>
                <a:gd name="connsiteX0" fmla="*/ 272437 w 296249"/>
                <a:gd name="connsiteY0" fmla="*/ 0 h 168097"/>
                <a:gd name="connsiteX1" fmla="*/ 15262 w 296249"/>
                <a:gd name="connsiteY1" fmla="*/ 114303 h 168097"/>
                <a:gd name="connsiteX2" fmla="*/ 3356 w 296249"/>
                <a:gd name="connsiteY2" fmla="*/ 154781 h 168097"/>
                <a:gd name="connsiteX3" fmla="*/ 48599 w 296249"/>
                <a:gd name="connsiteY3" fmla="*/ 166688 h 168097"/>
                <a:gd name="connsiteX4" fmla="*/ 296249 w 296249"/>
                <a:gd name="connsiteY4" fmla="*/ 47625 h 168097"/>
                <a:gd name="connsiteX0" fmla="*/ 272437 w 296249"/>
                <a:gd name="connsiteY0" fmla="*/ 0 h 166700"/>
                <a:gd name="connsiteX1" fmla="*/ 15262 w 296249"/>
                <a:gd name="connsiteY1" fmla="*/ 114303 h 166700"/>
                <a:gd name="connsiteX2" fmla="*/ 3356 w 296249"/>
                <a:gd name="connsiteY2" fmla="*/ 154781 h 166700"/>
                <a:gd name="connsiteX3" fmla="*/ 48599 w 296249"/>
                <a:gd name="connsiteY3" fmla="*/ 164307 h 166700"/>
                <a:gd name="connsiteX4" fmla="*/ 296249 w 296249"/>
                <a:gd name="connsiteY4" fmla="*/ 47625 h 1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49" h="166700">
                  <a:moveTo>
                    <a:pt x="272437" y="0"/>
                  </a:moveTo>
                  <a:lnTo>
                    <a:pt x="15262" y="114303"/>
                  </a:lnTo>
                  <a:cubicBezTo>
                    <a:pt x="-3790" y="124621"/>
                    <a:pt x="-1406" y="137319"/>
                    <a:pt x="3356" y="154781"/>
                  </a:cubicBezTo>
                  <a:cubicBezTo>
                    <a:pt x="23993" y="173037"/>
                    <a:pt x="23200" y="165101"/>
                    <a:pt x="48599" y="164307"/>
                  </a:cubicBezTo>
                  <a:cubicBezTo>
                    <a:pt x="59712" y="161926"/>
                    <a:pt x="204174" y="88106"/>
                    <a:pt x="296249" y="47625"/>
                  </a:cubicBezTo>
                </a:path>
              </a:pathLst>
            </a:cu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151">
              <a:extLst>
                <a:ext uri="{FF2B5EF4-FFF2-40B4-BE49-F238E27FC236}">
                  <a16:creationId xmlns:a16="http://schemas.microsoft.com/office/drawing/2014/main" id="{29177DCA-47D2-42E5-9062-819D996795CF}"/>
                </a:ext>
              </a:extLst>
            </p:cNvPr>
            <p:cNvSpPr/>
            <p:nvPr/>
          </p:nvSpPr>
          <p:spPr>
            <a:xfrm rot="20291728">
              <a:off x="3610588" y="1860161"/>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152">
              <a:extLst>
                <a:ext uri="{FF2B5EF4-FFF2-40B4-BE49-F238E27FC236}">
                  <a16:creationId xmlns:a16="http://schemas.microsoft.com/office/drawing/2014/main" id="{2FD09A5F-773B-4103-9600-98BD2D0386D5}"/>
                </a:ext>
              </a:extLst>
            </p:cNvPr>
            <p:cNvSpPr/>
            <p:nvPr/>
          </p:nvSpPr>
          <p:spPr>
            <a:xfrm rot="14776973">
              <a:off x="3868503" y="1204974"/>
              <a:ext cx="186402" cy="162000"/>
            </a:xfrm>
            <a:prstGeom prst="rect">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3" name="Nadpis 1">
            <a:extLst>
              <a:ext uri="{FF2B5EF4-FFF2-40B4-BE49-F238E27FC236}">
                <a16:creationId xmlns:a16="http://schemas.microsoft.com/office/drawing/2014/main" id="{D88C05AE-99DE-433D-A479-510A0BF8F524}"/>
              </a:ext>
            </a:extLst>
          </p:cNvPr>
          <p:cNvSpPr txBox="1">
            <a:spLocks/>
          </p:cNvSpPr>
          <p:nvPr/>
        </p:nvSpPr>
        <p:spPr>
          <a:xfrm>
            <a:off x="681115" y="3652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err="1">
                <a:solidFill>
                  <a:srgbClr val="002060"/>
                </a:solidFill>
                <a:effectLst>
                  <a:outerShdw blurRad="38100" dist="38100" dir="2700000" algn="tl">
                    <a:srgbClr val="000000">
                      <a:alpha val="43137"/>
                    </a:srgbClr>
                  </a:outerShdw>
                </a:effectLst>
              </a:rPr>
              <a:t>Dupilumab</a:t>
            </a:r>
            <a:r>
              <a:rPr lang="cs-CZ" b="1" dirty="0">
                <a:solidFill>
                  <a:srgbClr val="002060"/>
                </a:solidFill>
                <a:effectLst>
                  <a:outerShdw blurRad="38100" dist="38100" dir="2700000" algn="tl">
                    <a:srgbClr val="000000">
                      <a:alpha val="43137"/>
                    </a:srgbClr>
                  </a:outerShdw>
                </a:effectLst>
              </a:rPr>
              <a:t> – mechanismus působení	</a:t>
            </a:r>
          </a:p>
        </p:txBody>
      </p:sp>
      <p:sp>
        <p:nvSpPr>
          <p:cNvPr id="74" name="Obdélník 73"/>
          <p:cNvSpPr/>
          <p:nvPr/>
        </p:nvSpPr>
        <p:spPr>
          <a:xfrm>
            <a:off x="418963" y="4094679"/>
            <a:ext cx="5751503" cy="1200329"/>
          </a:xfrm>
          <a:prstGeom prst="rect">
            <a:avLst/>
          </a:prstGeom>
          <a:solidFill>
            <a:srgbClr val="99FF99"/>
          </a:solidFill>
        </p:spPr>
        <p:txBody>
          <a:bodyPr wrap="square">
            <a:spAutoFit/>
          </a:bodyPr>
          <a:lstStyle/>
          <a:p>
            <a:pPr marL="0" lvl="1" algn="ctr"/>
            <a:r>
              <a:rPr lang="cs-CZ" dirty="0"/>
              <a:t>nepřímo inhibice tvorby </a:t>
            </a:r>
            <a:r>
              <a:rPr lang="cs-CZ" dirty="0" err="1"/>
              <a:t>IgE</a:t>
            </a:r>
            <a:endParaRPr lang="cs-CZ" dirty="0"/>
          </a:p>
          <a:p>
            <a:pPr marL="0" lvl="1" algn="ctr"/>
            <a:r>
              <a:rPr lang="cs-CZ" dirty="0"/>
              <a:t>snížení produkce IL-5 z Th-2 lymfocytů a mastocytů</a:t>
            </a:r>
          </a:p>
          <a:p>
            <a:pPr marL="0" lvl="1" algn="ctr"/>
            <a:r>
              <a:rPr lang="cs-CZ" dirty="0"/>
              <a:t>snížení </a:t>
            </a:r>
            <a:r>
              <a:rPr lang="cs-CZ" dirty="0" err="1"/>
              <a:t>chemoatrakci</a:t>
            </a:r>
            <a:r>
              <a:rPr lang="cs-CZ" dirty="0"/>
              <a:t> eozinofilů </a:t>
            </a:r>
          </a:p>
          <a:p>
            <a:pPr marL="0" lvl="1" algn="ctr"/>
            <a:r>
              <a:rPr lang="cs-CZ" dirty="0"/>
              <a:t>blokuje NKT buňky (další zdroj IL-5, podobně jako ILC2)</a:t>
            </a:r>
          </a:p>
        </p:txBody>
      </p:sp>
    </p:spTree>
    <p:extLst>
      <p:ext uri="{BB962C8B-B14F-4D97-AF65-F5344CB8AC3E}">
        <p14:creationId xmlns:p14="http://schemas.microsoft.com/office/powerpoint/2010/main" val="165349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par>
                                <p:cTn id="8" presetID="42" presetClass="path" presetSubtype="0" accel="50000" decel="50000" fill="hold" nodeType="withEffect">
                                  <p:stCondLst>
                                    <p:cond delay="0"/>
                                  </p:stCondLst>
                                  <p:childTnLst>
                                    <p:animMotion origin="layout" path="M -4.16667E-7 -2.96296E-6 L -0.01146 0.16945 " pathEditMode="relative" rAng="0" ptsTypes="AA">
                                      <p:cBhvr>
                                        <p:cTn id="9" dur="2500" fill="hold"/>
                                        <p:tgtEl>
                                          <p:spTgt spid="52"/>
                                        </p:tgtEl>
                                        <p:attrNameLst>
                                          <p:attrName>ppt_x</p:attrName>
                                          <p:attrName>ppt_y</p:attrName>
                                        </p:attrNameLst>
                                      </p:cBhvr>
                                      <p:rCtr x="-573" y="8472"/>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42" presetClass="path" presetSubtype="0" accel="50000" decel="50000" fill="hold" nodeType="withEffect">
                                  <p:stCondLst>
                                    <p:cond delay="0"/>
                                  </p:stCondLst>
                                  <p:childTnLst>
                                    <p:animMotion origin="layout" path="M -1.04167E-6 2.59259E-6 L 0.20208 0.1662 " pathEditMode="relative" rAng="0" ptsTypes="AA">
                                      <p:cBhvr>
                                        <p:cTn id="14" dur="2500" fill="hold"/>
                                        <p:tgtEl>
                                          <p:spTgt spid="15"/>
                                        </p:tgtEl>
                                        <p:attrNameLst>
                                          <p:attrName>ppt_x</p:attrName>
                                          <p:attrName>ppt_y</p:attrName>
                                        </p:attrNameLst>
                                      </p:cBhvr>
                                      <p:rCtr x="10104" y="8310"/>
                                    </p:animMotion>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childTnLst>
                                </p:cTn>
                              </p:par>
                              <p:par>
                                <p:cTn id="18" presetID="42" presetClass="path" presetSubtype="0" accel="50000" decel="50000" fill="hold" nodeType="withEffect">
                                  <p:stCondLst>
                                    <p:cond delay="0"/>
                                  </p:stCondLst>
                                  <p:childTnLst>
                                    <p:animMotion origin="layout" path="M 3.75E-6 -3.7037E-6 L 0.10299 0.11528 " pathEditMode="relative" rAng="0" ptsTypes="AA">
                                      <p:cBhvr>
                                        <p:cTn id="19" dur="2500" fill="hold"/>
                                        <p:tgtEl>
                                          <p:spTgt spid="53"/>
                                        </p:tgtEl>
                                        <p:attrNameLst>
                                          <p:attrName>ppt_x</p:attrName>
                                          <p:attrName>ppt_y</p:attrName>
                                        </p:attrNameLst>
                                      </p:cBhvr>
                                      <p:rCtr x="5143" y="5764"/>
                                    </p:animMotion>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500"/>
                                        <p:tgtEl>
                                          <p:spTgt spid="55"/>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15"/>
                                        </p:tgtEl>
                                      </p:cBhvr>
                                    </p:animEffect>
                                    <p:set>
                                      <p:cBhvr>
                                        <p:cTn id="30" dur="1" fill="hold">
                                          <p:stCondLst>
                                            <p:cond delay="999"/>
                                          </p:stCondLst>
                                        </p:cTn>
                                        <p:tgtEl>
                                          <p:spTgt spid="1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1000"/>
                                        <p:tgtEl>
                                          <p:spTgt spid="53"/>
                                        </p:tgtEl>
                                      </p:cBhvr>
                                    </p:animEffect>
                                    <p:set>
                                      <p:cBhvr>
                                        <p:cTn id="33" dur="1" fill="hold">
                                          <p:stCondLst>
                                            <p:cond delay="999"/>
                                          </p:stCondLst>
                                        </p:cTn>
                                        <p:tgtEl>
                                          <p:spTgt spid="5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52"/>
                                        </p:tgtEl>
                                      </p:cBhvr>
                                    </p:animEffect>
                                    <p:set>
                                      <p:cBhvr>
                                        <p:cTn id="36" dur="1" fill="hold">
                                          <p:stCondLst>
                                            <p:cond delay="999"/>
                                          </p:stCondLst>
                                        </p:cTn>
                                        <p:tgtEl>
                                          <p:spTgt spid="52"/>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childTnLst>
                                </p:cTn>
                              </p:par>
                              <p:par>
                                <p:cTn id="40" presetID="42" presetClass="path" presetSubtype="0" accel="50000" decel="50000" fill="hold" nodeType="withEffect">
                                  <p:stCondLst>
                                    <p:cond delay="0"/>
                                  </p:stCondLst>
                                  <p:childTnLst>
                                    <p:animMotion origin="layout" path="M -2.5E-6 1.85185E-6 L -0.3082 0.1 " pathEditMode="relative" rAng="0" ptsTypes="AA">
                                      <p:cBhvr>
                                        <p:cTn id="41" dur="2500" fill="hold"/>
                                        <p:tgtEl>
                                          <p:spTgt spid="28"/>
                                        </p:tgtEl>
                                        <p:attrNameLst>
                                          <p:attrName>ppt_x</p:attrName>
                                          <p:attrName>ppt_y</p:attrName>
                                        </p:attrNameLst>
                                      </p:cBhvr>
                                      <p:rCtr x="-15417" y="5000"/>
                                    </p:animMotion>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childTnLst>
                                </p:cTn>
                              </p:par>
                              <p:par>
                                <p:cTn id="45" presetID="42" presetClass="path" presetSubtype="0" accel="50000" decel="50000" fill="hold" nodeType="withEffect">
                                  <p:stCondLst>
                                    <p:cond delay="0"/>
                                  </p:stCondLst>
                                  <p:childTnLst>
                                    <p:animMotion origin="layout" path="M -2.29167E-6 4.81481E-6 L -0.08216 0.10532 " pathEditMode="relative" rAng="0" ptsTypes="AA">
                                      <p:cBhvr>
                                        <p:cTn id="46" dur="2500" fill="hold"/>
                                        <p:tgtEl>
                                          <p:spTgt spid="19"/>
                                        </p:tgtEl>
                                        <p:attrNameLst>
                                          <p:attrName>ppt_x</p:attrName>
                                          <p:attrName>ppt_y</p:attrName>
                                        </p:attrNameLst>
                                      </p:cBhvr>
                                      <p:rCtr x="-4115" y="5255"/>
                                    </p:animMotion>
                                  </p:childTnLst>
                                </p:cTn>
                              </p:par>
                              <p:par>
                                <p:cTn id="47" presetID="10"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500"/>
                                        <p:tgtEl>
                                          <p:spTgt spid="56"/>
                                        </p:tgtEl>
                                      </p:cBhvr>
                                    </p:animEffect>
                                  </p:childTnLst>
                                </p:cTn>
                              </p:par>
                              <p:par>
                                <p:cTn id="50" presetID="10"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590925" y="170407"/>
            <a:ext cx="10560050" cy="741347"/>
          </a:xfrm>
        </p:spPr>
        <p:txBody>
          <a:bodyPr/>
          <a:lstStyle/>
          <a:p>
            <a:r>
              <a:rPr lang="cs-CZ" b="1" dirty="0">
                <a:solidFill>
                  <a:srgbClr val="002060"/>
                </a:solidFill>
                <a:effectLst>
                  <a:outerShdw blurRad="38100" dist="38100" dir="2700000" algn="tl">
                    <a:srgbClr val="000000">
                      <a:alpha val="43137"/>
                    </a:srgbClr>
                  </a:outerShdw>
                </a:effectLst>
              </a:rPr>
              <a:t>Klinické zkušenosti s </a:t>
            </a:r>
            <a:r>
              <a:rPr lang="cs-CZ" b="1" dirty="0" err="1">
                <a:solidFill>
                  <a:srgbClr val="002060"/>
                </a:solidFill>
                <a:effectLst>
                  <a:outerShdw blurRad="38100" dist="38100" dir="2700000" algn="tl">
                    <a:srgbClr val="000000">
                      <a:alpha val="43137"/>
                    </a:srgbClr>
                  </a:outerShdw>
                </a:effectLst>
              </a:rPr>
              <a:t>dupilumabem</a:t>
            </a:r>
            <a:endParaRPr lang="it-IT" b="1" dirty="0">
              <a:solidFill>
                <a:srgbClr val="002060"/>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B0BFB574-2BB5-498C-9306-0A4209990694}"/>
              </a:ext>
            </a:extLst>
          </p:cNvPr>
          <p:cNvSpPr>
            <a:spLocks noGrp="1"/>
          </p:cNvSpPr>
          <p:nvPr>
            <p:ph type="sldNum" sz="quarter" idx="4"/>
          </p:nvPr>
        </p:nvSpPr>
        <p:spPr/>
        <p:txBody>
          <a:bodyPr/>
          <a:lstStyle/>
          <a:p>
            <a:fld id="{91974DF9-AD47-4691-BA21-BBFCE3637A9A}" type="slidenum">
              <a:rPr lang="en-US" smtClean="0"/>
              <a:pPr/>
              <a:t>14</a:t>
            </a:fld>
            <a:endParaRPr lang="en-US" dirty="0"/>
          </a:p>
        </p:txBody>
      </p:sp>
      <p:sp>
        <p:nvSpPr>
          <p:cNvPr id="3" name="TextovéPole 2">
            <a:extLst>
              <a:ext uri="{FF2B5EF4-FFF2-40B4-BE49-F238E27FC236}">
                <a16:creationId xmlns:a16="http://schemas.microsoft.com/office/drawing/2014/main" id="{70A84933-FDD3-4F89-A2DF-CC073F945813}"/>
              </a:ext>
            </a:extLst>
          </p:cNvPr>
          <p:cNvSpPr txBox="1"/>
          <p:nvPr/>
        </p:nvSpPr>
        <p:spPr>
          <a:xfrm>
            <a:off x="235208" y="4335528"/>
            <a:ext cx="290506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cs-CZ" b="1" u="sng" dirty="0"/>
              <a:t>Fáze 2A - Funguje to ?</a:t>
            </a:r>
            <a:r>
              <a:rPr lang="cs-CZ" dirty="0"/>
              <a:t> </a:t>
            </a:r>
          </a:p>
          <a:p>
            <a:pPr algn="ctr"/>
            <a:r>
              <a:rPr lang="cs-CZ" dirty="0"/>
              <a:t>(n=104, 12 týdnů, středně</a:t>
            </a:r>
          </a:p>
          <a:p>
            <a:pPr algn="ctr"/>
            <a:r>
              <a:rPr lang="cs-CZ" dirty="0"/>
              <a:t>těžké perzistující astma</a:t>
            </a:r>
          </a:p>
          <a:p>
            <a:pPr algn="ctr"/>
            <a:r>
              <a:rPr lang="cs-CZ" dirty="0"/>
              <a:t>NEJM 2013</a:t>
            </a:r>
            <a:r>
              <a:rPr lang="cs-CZ" baseline="30000" dirty="0"/>
              <a:t>1</a:t>
            </a:r>
            <a:endParaRPr lang="cs-CZ" dirty="0"/>
          </a:p>
        </p:txBody>
      </p:sp>
      <p:graphicFrame>
        <p:nvGraphicFramePr>
          <p:cNvPr id="8" name="Diagram 7">
            <a:extLst>
              <a:ext uri="{FF2B5EF4-FFF2-40B4-BE49-F238E27FC236}">
                <a16:creationId xmlns:a16="http://schemas.microsoft.com/office/drawing/2014/main" id="{664D56CA-CE60-4E88-B85E-98655E60E9DA}"/>
              </a:ext>
            </a:extLst>
          </p:cNvPr>
          <p:cNvGraphicFramePr/>
          <p:nvPr>
            <p:extLst>
              <p:ext uri="{D42A27DB-BD31-4B8C-83A1-F6EECF244321}">
                <p14:modId xmlns:p14="http://schemas.microsoft.com/office/powerpoint/2010/main" val="1444429581"/>
              </p:ext>
            </p:extLst>
          </p:nvPr>
        </p:nvGraphicFramePr>
        <p:xfrm>
          <a:off x="1975730" y="1406184"/>
          <a:ext cx="10216270" cy="5281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testo 4"/>
          <p:cNvSpPr>
            <a:spLocks noGrp="1"/>
          </p:cNvSpPr>
          <p:nvPr>
            <p:ph type="body" sz="quarter" idx="10"/>
          </p:nvPr>
        </p:nvSpPr>
        <p:spPr>
          <a:xfrm>
            <a:off x="169653" y="6387569"/>
            <a:ext cx="10514012" cy="369332"/>
          </a:xfrm>
        </p:spPr>
        <p:txBody>
          <a:bodyPr/>
          <a:lstStyle/>
          <a:p>
            <a:r>
              <a:rPr lang="it-IT" dirty="0"/>
              <a:t>1. </a:t>
            </a:r>
            <a:r>
              <a:rPr lang="it-IT" dirty="0" err="1"/>
              <a:t>Wenzel</a:t>
            </a:r>
            <a:r>
              <a:rPr lang="it-IT" dirty="0"/>
              <a:t> S, et al. N </a:t>
            </a:r>
            <a:r>
              <a:rPr lang="it-IT" dirty="0" err="1"/>
              <a:t>Engl</a:t>
            </a:r>
            <a:r>
              <a:rPr lang="it-IT" dirty="0"/>
              <a:t> J </a:t>
            </a:r>
            <a:r>
              <a:rPr lang="it-IT" dirty="0" err="1"/>
              <a:t>Med</a:t>
            </a:r>
            <a:r>
              <a:rPr lang="it-IT" dirty="0"/>
              <a:t>. 2013;368(26):2455-2466. 2. </a:t>
            </a:r>
            <a:r>
              <a:rPr lang="it-IT" dirty="0" err="1"/>
              <a:t>Wenzel</a:t>
            </a:r>
            <a:r>
              <a:rPr lang="it-IT" dirty="0"/>
              <a:t> S, et al. Lancet. 2016;388:31-44. 3. Castro M, et al. N </a:t>
            </a:r>
            <a:r>
              <a:rPr lang="it-IT" dirty="0" err="1"/>
              <a:t>Engl</a:t>
            </a:r>
            <a:r>
              <a:rPr lang="it-IT" dirty="0"/>
              <a:t> J </a:t>
            </a:r>
            <a:r>
              <a:rPr lang="it-IT" dirty="0" err="1"/>
              <a:t>Med</a:t>
            </a:r>
            <a:r>
              <a:rPr lang="it-IT" dirty="0"/>
              <a:t>. 2018;378(26):2486-2496.</a:t>
            </a:r>
            <a:br>
              <a:rPr lang="it-IT" dirty="0"/>
            </a:br>
            <a:r>
              <a:rPr lang="it-IT" dirty="0"/>
              <a:t>4. </a:t>
            </a:r>
            <a:r>
              <a:rPr lang="it-IT" dirty="0" err="1"/>
              <a:t>Rabe</a:t>
            </a:r>
            <a:r>
              <a:rPr lang="it-IT" dirty="0"/>
              <a:t> KF, et al. N </a:t>
            </a:r>
            <a:r>
              <a:rPr lang="it-IT" dirty="0" err="1"/>
              <a:t>Engl</a:t>
            </a:r>
            <a:r>
              <a:rPr lang="it-IT" dirty="0"/>
              <a:t> J </a:t>
            </a:r>
            <a:r>
              <a:rPr lang="it-IT" dirty="0" err="1"/>
              <a:t>Med</a:t>
            </a:r>
            <a:r>
              <a:rPr lang="it-IT" dirty="0"/>
              <a:t>. 2018;378(26):2475-2485. 5. ClinicalTrials.gov. Long-Term Safety Evaluation of Dupilumab in Patients With Asthma (LIBERTY ASTHMA TRAVERSE). </a:t>
            </a:r>
          </a:p>
        </p:txBody>
      </p:sp>
    </p:spTree>
    <p:extLst>
      <p:ext uri="{BB962C8B-B14F-4D97-AF65-F5344CB8AC3E}">
        <p14:creationId xmlns:p14="http://schemas.microsoft.com/office/powerpoint/2010/main" val="35117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F368D32-A1A5-4752-8A5A-7EBDB01447A4}"/>
              </a:ext>
            </a:extLst>
          </p:cNvPr>
          <p:cNvPicPr>
            <a:picLocks noChangeAspect="1" noChangeArrowheads="1"/>
          </p:cNvPicPr>
          <p:nvPr/>
        </p:nvPicPr>
        <p:blipFill rotWithShape="1">
          <a:blip r:embed="rId2"/>
          <a:srcRect l="27933" t="21543" r="34336" b="40615"/>
          <a:stretch/>
        </p:blipFill>
        <p:spPr bwMode="auto">
          <a:xfrm>
            <a:off x="-68317" y="0"/>
            <a:ext cx="12156587" cy="6858000"/>
          </a:xfrm>
          <a:prstGeom prst="rect">
            <a:avLst/>
          </a:prstGeom>
          <a:noFill/>
          <a:ln w="9525">
            <a:noFill/>
            <a:miter lim="800000"/>
            <a:headEnd/>
            <a:tailEnd/>
          </a:ln>
          <a:effectLst/>
        </p:spPr>
      </p:pic>
      <p:sp>
        <p:nvSpPr>
          <p:cNvPr id="3" name="TextovéPole 2">
            <a:extLst>
              <a:ext uri="{FF2B5EF4-FFF2-40B4-BE49-F238E27FC236}">
                <a16:creationId xmlns:a16="http://schemas.microsoft.com/office/drawing/2014/main" id="{065370F1-E8E0-45BF-87B6-909457BA5D07}"/>
              </a:ext>
            </a:extLst>
          </p:cNvPr>
          <p:cNvSpPr txBox="1"/>
          <p:nvPr/>
        </p:nvSpPr>
        <p:spPr>
          <a:xfrm rot="20862843">
            <a:off x="2822026" y="462624"/>
            <a:ext cx="4464098" cy="1077218"/>
          </a:xfrm>
          <a:prstGeom prst="rect">
            <a:avLst/>
          </a:prstGeom>
          <a:effectLst>
            <a:outerShdw blurRad="50800" dist="38100" algn="l" rotWithShape="0">
              <a:prstClr val="black">
                <a:alpha val="40000"/>
              </a:prstClr>
            </a:outerShdw>
          </a:effectLst>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cs-CZ" sz="3200" dirty="0"/>
              <a:t>Potřebujeme ještě vůbec IKS na léčbu astmatu ?</a:t>
            </a:r>
          </a:p>
        </p:txBody>
      </p:sp>
    </p:spTree>
    <p:extLst>
      <p:ext uri="{BB962C8B-B14F-4D97-AF65-F5344CB8AC3E}">
        <p14:creationId xmlns:p14="http://schemas.microsoft.com/office/powerpoint/2010/main" val="35073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590925" y="170407"/>
            <a:ext cx="10560050" cy="741347"/>
          </a:xfrm>
        </p:spPr>
        <p:txBody>
          <a:bodyPr/>
          <a:lstStyle/>
          <a:p>
            <a:r>
              <a:rPr lang="cs-CZ" b="1" dirty="0">
                <a:solidFill>
                  <a:srgbClr val="002060"/>
                </a:solidFill>
                <a:effectLst>
                  <a:outerShdw blurRad="38100" dist="38100" dir="2700000" algn="tl">
                    <a:srgbClr val="000000">
                      <a:alpha val="43137"/>
                    </a:srgbClr>
                  </a:outerShdw>
                </a:effectLst>
              </a:rPr>
              <a:t>Klinické zkušenosti s </a:t>
            </a:r>
            <a:r>
              <a:rPr lang="cs-CZ" b="1" dirty="0" err="1">
                <a:solidFill>
                  <a:srgbClr val="002060"/>
                </a:solidFill>
                <a:effectLst>
                  <a:outerShdw blurRad="38100" dist="38100" dir="2700000" algn="tl">
                    <a:srgbClr val="000000">
                      <a:alpha val="43137"/>
                    </a:srgbClr>
                  </a:outerShdw>
                </a:effectLst>
              </a:rPr>
              <a:t>dupilumabem</a:t>
            </a:r>
            <a:endParaRPr lang="it-IT" b="1" dirty="0">
              <a:solidFill>
                <a:srgbClr val="002060"/>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B0BFB574-2BB5-498C-9306-0A4209990694}"/>
              </a:ext>
            </a:extLst>
          </p:cNvPr>
          <p:cNvSpPr>
            <a:spLocks noGrp="1"/>
          </p:cNvSpPr>
          <p:nvPr>
            <p:ph type="sldNum" sz="quarter" idx="4"/>
          </p:nvPr>
        </p:nvSpPr>
        <p:spPr/>
        <p:txBody>
          <a:bodyPr/>
          <a:lstStyle/>
          <a:p>
            <a:fld id="{91974DF9-AD47-4691-BA21-BBFCE3637A9A}" type="slidenum">
              <a:rPr lang="en-US" smtClean="0"/>
              <a:pPr/>
              <a:t>16</a:t>
            </a:fld>
            <a:endParaRPr lang="en-US" dirty="0"/>
          </a:p>
        </p:txBody>
      </p:sp>
      <p:sp>
        <p:nvSpPr>
          <p:cNvPr id="3" name="TextovéPole 2">
            <a:extLst>
              <a:ext uri="{FF2B5EF4-FFF2-40B4-BE49-F238E27FC236}">
                <a16:creationId xmlns:a16="http://schemas.microsoft.com/office/drawing/2014/main" id="{70A84933-FDD3-4F89-A2DF-CC073F945813}"/>
              </a:ext>
            </a:extLst>
          </p:cNvPr>
          <p:cNvSpPr txBox="1"/>
          <p:nvPr/>
        </p:nvSpPr>
        <p:spPr>
          <a:xfrm>
            <a:off x="235208" y="4335528"/>
            <a:ext cx="2905067"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cs-CZ" b="1" u="sng" dirty="0"/>
              <a:t>Fáze 2A - Funguje to ?</a:t>
            </a:r>
            <a:r>
              <a:rPr lang="cs-CZ" dirty="0"/>
              <a:t> </a:t>
            </a:r>
          </a:p>
          <a:p>
            <a:pPr algn="ctr"/>
            <a:r>
              <a:rPr lang="cs-CZ" dirty="0"/>
              <a:t>(n=104, 12 týdnů, středně</a:t>
            </a:r>
          </a:p>
          <a:p>
            <a:pPr algn="ctr"/>
            <a:r>
              <a:rPr lang="cs-CZ" dirty="0"/>
              <a:t>těžké perzistující astma</a:t>
            </a:r>
          </a:p>
          <a:p>
            <a:pPr algn="ctr"/>
            <a:r>
              <a:rPr lang="cs-CZ" dirty="0"/>
              <a:t>NEJM 2013</a:t>
            </a:r>
            <a:r>
              <a:rPr lang="cs-CZ" baseline="30000" dirty="0"/>
              <a:t>1</a:t>
            </a:r>
            <a:endParaRPr lang="cs-CZ" dirty="0"/>
          </a:p>
        </p:txBody>
      </p:sp>
      <p:sp>
        <p:nvSpPr>
          <p:cNvPr id="4" name="TextovéPole 3">
            <a:extLst>
              <a:ext uri="{FF2B5EF4-FFF2-40B4-BE49-F238E27FC236}">
                <a16:creationId xmlns:a16="http://schemas.microsoft.com/office/drawing/2014/main" id="{0E1CA656-0C69-4EF0-8A7A-2B1B1B91AA56}"/>
              </a:ext>
            </a:extLst>
          </p:cNvPr>
          <p:cNvSpPr txBox="1"/>
          <p:nvPr/>
        </p:nvSpPr>
        <p:spPr>
          <a:xfrm>
            <a:off x="3198416" y="3064225"/>
            <a:ext cx="2672862"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cs-CZ" b="1" u="sng" dirty="0"/>
              <a:t>Fáze 2b – Jaká dávka ? </a:t>
            </a:r>
          </a:p>
          <a:p>
            <a:pPr algn="ctr"/>
            <a:r>
              <a:rPr lang="cs-CZ" b="1" dirty="0"/>
              <a:t>(n=776, 24  týdnů, nekontrolované</a:t>
            </a:r>
          </a:p>
          <a:p>
            <a:pPr algn="ctr"/>
            <a:r>
              <a:rPr lang="cs-CZ" b="1" dirty="0"/>
              <a:t>astma na IKS/LABA</a:t>
            </a:r>
          </a:p>
          <a:p>
            <a:pPr algn="ctr"/>
            <a:r>
              <a:rPr lang="cs-CZ" b="1" dirty="0"/>
              <a:t>Lancet 2016</a:t>
            </a:r>
            <a:r>
              <a:rPr lang="cs-CZ" b="1" baseline="30000" dirty="0"/>
              <a:t>2</a:t>
            </a:r>
            <a:endParaRPr lang="cs-CZ" b="1" dirty="0"/>
          </a:p>
        </p:txBody>
      </p:sp>
      <p:sp>
        <p:nvSpPr>
          <p:cNvPr id="71" name="TextovéPole 70">
            <a:extLst>
              <a:ext uri="{FF2B5EF4-FFF2-40B4-BE49-F238E27FC236}">
                <a16:creationId xmlns:a16="http://schemas.microsoft.com/office/drawing/2014/main" id="{B4544CD4-539E-4B7B-8A11-6CBD01A2FD86}"/>
              </a:ext>
            </a:extLst>
          </p:cNvPr>
          <p:cNvSpPr txBox="1"/>
          <p:nvPr/>
        </p:nvSpPr>
        <p:spPr>
          <a:xfrm>
            <a:off x="5920468" y="2070276"/>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graphicFrame>
        <p:nvGraphicFramePr>
          <p:cNvPr id="8" name="Diagram 7">
            <a:extLst>
              <a:ext uri="{FF2B5EF4-FFF2-40B4-BE49-F238E27FC236}">
                <a16:creationId xmlns:a16="http://schemas.microsoft.com/office/drawing/2014/main" id="{664D56CA-CE60-4E88-B85E-98655E60E9DA}"/>
              </a:ext>
            </a:extLst>
          </p:cNvPr>
          <p:cNvGraphicFramePr/>
          <p:nvPr/>
        </p:nvGraphicFramePr>
        <p:xfrm>
          <a:off x="2206080" y="2146575"/>
          <a:ext cx="10216270" cy="5281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egnaposto testo 4"/>
          <p:cNvSpPr>
            <a:spLocks noGrp="1"/>
          </p:cNvSpPr>
          <p:nvPr>
            <p:ph type="body" sz="quarter" idx="10"/>
          </p:nvPr>
        </p:nvSpPr>
        <p:spPr>
          <a:xfrm>
            <a:off x="169653" y="6387569"/>
            <a:ext cx="10514012" cy="369332"/>
          </a:xfrm>
        </p:spPr>
        <p:txBody>
          <a:bodyPr/>
          <a:lstStyle/>
          <a:p>
            <a:r>
              <a:rPr lang="it-IT" dirty="0"/>
              <a:t>1. </a:t>
            </a:r>
            <a:r>
              <a:rPr lang="it-IT" dirty="0" err="1"/>
              <a:t>Wenzel</a:t>
            </a:r>
            <a:r>
              <a:rPr lang="it-IT" dirty="0"/>
              <a:t> S, et al. N </a:t>
            </a:r>
            <a:r>
              <a:rPr lang="it-IT" dirty="0" err="1"/>
              <a:t>Engl</a:t>
            </a:r>
            <a:r>
              <a:rPr lang="it-IT" dirty="0"/>
              <a:t> J </a:t>
            </a:r>
            <a:r>
              <a:rPr lang="it-IT" dirty="0" err="1"/>
              <a:t>Med</a:t>
            </a:r>
            <a:r>
              <a:rPr lang="it-IT" dirty="0"/>
              <a:t>. 2013;368(26):2455-2466. 2. </a:t>
            </a:r>
            <a:r>
              <a:rPr lang="it-IT" dirty="0" err="1"/>
              <a:t>Wenzel</a:t>
            </a:r>
            <a:r>
              <a:rPr lang="it-IT" dirty="0"/>
              <a:t> S, et al. Lancet. 2016;388:31-44. 3. Castro M, et al. N </a:t>
            </a:r>
            <a:r>
              <a:rPr lang="it-IT" dirty="0" err="1"/>
              <a:t>Engl</a:t>
            </a:r>
            <a:r>
              <a:rPr lang="it-IT" dirty="0"/>
              <a:t> J </a:t>
            </a:r>
            <a:r>
              <a:rPr lang="it-IT" dirty="0" err="1"/>
              <a:t>Med</a:t>
            </a:r>
            <a:r>
              <a:rPr lang="it-IT" dirty="0"/>
              <a:t>. 2018;378(26):2486-2496.</a:t>
            </a:r>
            <a:br>
              <a:rPr lang="it-IT" dirty="0"/>
            </a:br>
            <a:r>
              <a:rPr lang="it-IT" dirty="0"/>
              <a:t>4. </a:t>
            </a:r>
            <a:r>
              <a:rPr lang="it-IT" dirty="0" err="1"/>
              <a:t>Rabe</a:t>
            </a:r>
            <a:r>
              <a:rPr lang="it-IT" dirty="0"/>
              <a:t> KF, et al. N </a:t>
            </a:r>
            <a:r>
              <a:rPr lang="it-IT" dirty="0" err="1"/>
              <a:t>Engl</a:t>
            </a:r>
            <a:r>
              <a:rPr lang="it-IT" dirty="0"/>
              <a:t> J </a:t>
            </a:r>
            <a:r>
              <a:rPr lang="it-IT" dirty="0" err="1"/>
              <a:t>Med</a:t>
            </a:r>
            <a:r>
              <a:rPr lang="it-IT" dirty="0"/>
              <a:t>. 2018;378(26):2475-2485. 5. ClinicalTrials.gov. Long-Term Safety Evaluation of Dupilumab in Patients With Asthma (LIBERTY ASTHMA TRAVERSE). </a:t>
            </a:r>
          </a:p>
        </p:txBody>
      </p:sp>
      <p:sp>
        <p:nvSpPr>
          <p:cNvPr id="72" name="TextovéPole 71">
            <a:extLst>
              <a:ext uri="{FF2B5EF4-FFF2-40B4-BE49-F238E27FC236}">
                <a16:creationId xmlns:a16="http://schemas.microsoft.com/office/drawing/2014/main" id="{662FAE1D-4D45-4943-865D-061FC4FE3081}"/>
              </a:ext>
            </a:extLst>
          </p:cNvPr>
          <p:cNvSpPr txBox="1"/>
          <p:nvPr/>
        </p:nvSpPr>
        <p:spPr>
          <a:xfrm>
            <a:off x="8784132" y="974610"/>
            <a:ext cx="3252964"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cs-CZ" b="1" u="sng" dirty="0">
                <a:solidFill>
                  <a:srgbClr val="FFFF00"/>
                </a:solidFill>
              </a:rPr>
              <a:t>Fáze III – OKS studie</a:t>
            </a:r>
          </a:p>
          <a:p>
            <a:pPr algn="ctr"/>
            <a:r>
              <a:rPr lang="cs-CZ" dirty="0">
                <a:solidFill>
                  <a:srgbClr val="FFFF00"/>
                </a:solidFill>
              </a:rPr>
              <a:t>24 týdnů, nekontrolované </a:t>
            </a:r>
          </a:p>
          <a:p>
            <a:pPr algn="ctr"/>
            <a:r>
              <a:rPr lang="cs-CZ" dirty="0">
                <a:solidFill>
                  <a:srgbClr val="FFFF00"/>
                </a:solidFill>
              </a:rPr>
              <a:t>kortikodependentní těžké astma </a:t>
            </a:r>
          </a:p>
          <a:p>
            <a:pPr algn="ctr"/>
            <a:r>
              <a:rPr lang="cs-CZ" dirty="0">
                <a:solidFill>
                  <a:srgbClr val="FFFF00"/>
                </a:solidFill>
              </a:rPr>
              <a:t>na IKS/LABA (NEJM 2018)</a:t>
            </a:r>
          </a:p>
        </p:txBody>
      </p:sp>
      <p:sp>
        <p:nvSpPr>
          <p:cNvPr id="75" name="Zástupný obsah 2">
            <a:extLst>
              <a:ext uri="{FF2B5EF4-FFF2-40B4-BE49-F238E27FC236}">
                <a16:creationId xmlns:a16="http://schemas.microsoft.com/office/drawing/2014/main" id="{62716002-998B-4179-A342-F3EB2F63A3B9}"/>
              </a:ext>
            </a:extLst>
          </p:cNvPr>
          <p:cNvSpPr txBox="1">
            <a:spLocks/>
          </p:cNvSpPr>
          <p:nvPr/>
        </p:nvSpPr>
        <p:spPr>
          <a:xfrm>
            <a:off x="635375" y="911754"/>
            <a:ext cx="10515600" cy="23170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a:t>F2A</a:t>
            </a:r>
          </a:p>
          <a:p>
            <a:pPr marL="228600" lvl="1"/>
            <a:r>
              <a:rPr lang="cs-CZ" dirty="0"/>
              <a:t>snížení IgE a snížení biomarkerů Th-2 zánětu (FeNO !!!)</a:t>
            </a:r>
          </a:p>
          <a:p>
            <a:pPr marL="228600" lvl="1"/>
            <a:r>
              <a:rPr lang="cs-CZ" dirty="0"/>
              <a:t>efekt koreloval s eozinofilií (krev/sputum)</a:t>
            </a:r>
          </a:p>
          <a:p>
            <a:pPr marL="0" indent="0">
              <a:buNone/>
            </a:pPr>
            <a:r>
              <a:rPr lang="cs-CZ" dirty="0"/>
              <a:t>F2B</a:t>
            </a:r>
          </a:p>
          <a:p>
            <a:r>
              <a:rPr lang="cs-CZ" sz="2400" dirty="0"/>
              <a:t>zlepšení plicních funkcí, snížení AE</a:t>
            </a:r>
          </a:p>
        </p:txBody>
      </p:sp>
    </p:spTree>
    <p:extLst>
      <p:ext uri="{BB962C8B-B14F-4D97-AF65-F5344CB8AC3E}">
        <p14:creationId xmlns:p14="http://schemas.microsoft.com/office/powerpoint/2010/main" val="7768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xEl>
                                              <p:pRg st="0" end="0"/>
                                            </p:txEl>
                                          </p:spTgt>
                                        </p:tgtEl>
                                        <p:attrNameLst>
                                          <p:attrName>style.visibility</p:attrName>
                                        </p:attrNameLst>
                                      </p:cBhvr>
                                      <p:to>
                                        <p:strVal val="visible"/>
                                      </p:to>
                                    </p:set>
                                    <p:animEffect transition="in" filter="fade">
                                      <p:cBhvr>
                                        <p:cTn id="17" dur="500"/>
                                        <p:tgtEl>
                                          <p:spTgt spid="7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5">
                                            <p:txEl>
                                              <p:pRg st="1" end="1"/>
                                            </p:txEl>
                                          </p:spTgt>
                                        </p:tgtEl>
                                        <p:attrNameLst>
                                          <p:attrName>style.visibility</p:attrName>
                                        </p:attrNameLst>
                                      </p:cBhvr>
                                      <p:to>
                                        <p:strVal val="visible"/>
                                      </p:to>
                                    </p:set>
                                    <p:animEffect transition="in" filter="fade">
                                      <p:cBhvr>
                                        <p:cTn id="20" dur="500"/>
                                        <p:tgtEl>
                                          <p:spTgt spid="7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5">
                                            <p:txEl>
                                              <p:pRg st="2" end="2"/>
                                            </p:txEl>
                                          </p:spTgt>
                                        </p:tgtEl>
                                        <p:attrNameLst>
                                          <p:attrName>style.visibility</p:attrName>
                                        </p:attrNameLst>
                                      </p:cBhvr>
                                      <p:to>
                                        <p:strVal val="visible"/>
                                      </p:to>
                                    </p:set>
                                    <p:animEffect transition="in" filter="fade">
                                      <p:cBhvr>
                                        <p:cTn id="23" dur="500"/>
                                        <p:tgtEl>
                                          <p:spTgt spid="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1" grpId="0" animBg="1"/>
      <p:bldGraphic spid="8" grpId="0">
        <p:bldAsOne/>
      </p:bldGraphic>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3910C7DD-7D50-426E-95B5-18A498727FBE}"/>
              </a:ext>
            </a:extLst>
          </p:cNvPr>
          <p:cNvPicPr>
            <a:picLocks noChangeAspect="1"/>
          </p:cNvPicPr>
          <p:nvPr/>
        </p:nvPicPr>
        <p:blipFill rotWithShape="1">
          <a:blip r:embed="rId2"/>
          <a:srcRect b="972"/>
          <a:stretch/>
        </p:blipFill>
        <p:spPr>
          <a:xfrm>
            <a:off x="3067361" y="0"/>
            <a:ext cx="6057277" cy="2391508"/>
          </a:xfrm>
          <a:prstGeom prst="rect">
            <a:avLst/>
          </a:prstGeom>
        </p:spPr>
      </p:pic>
      <p:pic>
        <p:nvPicPr>
          <p:cNvPr id="3" name="Obrázek 2">
            <a:extLst>
              <a:ext uri="{FF2B5EF4-FFF2-40B4-BE49-F238E27FC236}">
                <a16:creationId xmlns:a16="http://schemas.microsoft.com/office/drawing/2014/main" id="{C1B685CE-9532-4C74-989E-A6C0162224D9}"/>
              </a:ext>
            </a:extLst>
          </p:cNvPr>
          <p:cNvPicPr>
            <a:picLocks noChangeAspect="1"/>
          </p:cNvPicPr>
          <p:nvPr/>
        </p:nvPicPr>
        <p:blipFill>
          <a:blip r:embed="rId3"/>
          <a:stretch>
            <a:fillRect/>
          </a:stretch>
        </p:blipFill>
        <p:spPr>
          <a:xfrm>
            <a:off x="10267776" y="6531887"/>
            <a:ext cx="1644510" cy="124688"/>
          </a:xfrm>
          <a:prstGeom prst="rect">
            <a:avLst/>
          </a:prstGeom>
        </p:spPr>
      </p:pic>
      <p:pic>
        <p:nvPicPr>
          <p:cNvPr id="4" name="Obrázek 3">
            <a:extLst>
              <a:ext uri="{FF2B5EF4-FFF2-40B4-BE49-F238E27FC236}">
                <a16:creationId xmlns:a16="http://schemas.microsoft.com/office/drawing/2014/main" id="{14E9C984-476E-4B20-976A-E35068CABB59}"/>
              </a:ext>
            </a:extLst>
          </p:cNvPr>
          <p:cNvPicPr>
            <a:picLocks noChangeAspect="1"/>
          </p:cNvPicPr>
          <p:nvPr/>
        </p:nvPicPr>
        <p:blipFill>
          <a:blip r:embed="rId4"/>
          <a:stretch>
            <a:fillRect/>
          </a:stretch>
        </p:blipFill>
        <p:spPr>
          <a:xfrm>
            <a:off x="279714" y="6426887"/>
            <a:ext cx="2110454" cy="334688"/>
          </a:xfrm>
          <a:prstGeom prst="rect">
            <a:avLst/>
          </a:prstGeom>
        </p:spPr>
      </p:pic>
      <p:pic>
        <p:nvPicPr>
          <p:cNvPr id="5" name="Obrázek 4">
            <a:extLst>
              <a:ext uri="{FF2B5EF4-FFF2-40B4-BE49-F238E27FC236}">
                <a16:creationId xmlns:a16="http://schemas.microsoft.com/office/drawing/2014/main" id="{8105230F-0E75-4174-A9F4-0E72AC0F4CC5}"/>
              </a:ext>
            </a:extLst>
          </p:cNvPr>
          <p:cNvPicPr>
            <a:picLocks noChangeAspect="1"/>
          </p:cNvPicPr>
          <p:nvPr/>
        </p:nvPicPr>
        <p:blipFill>
          <a:blip r:embed="rId5"/>
          <a:stretch>
            <a:fillRect/>
          </a:stretch>
        </p:blipFill>
        <p:spPr>
          <a:xfrm>
            <a:off x="374557" y="2880197"/>
            <a:ext cx="8750081" cy="2690609"/>
          </a:xfrm>
          <a:prstGeom prst="rect">
            <a:avLst/>
          </a:prstGeom>
        </p:spPr>
      </p:pic>
      <p:sp>
        <p:nvSpPr>
          <p:cNvPr id="6" name="TextovéPole 5">
            <a:extLst>
              <a:ext uri="{FF2B5EF4-FFF2-40B4-BE49-F238E27FC236}">
                <a16:creationId xmlns:a16="http://schemas.microsoft.com/office/drawing/2014/main" id="{F5DCEF5D-C6AA-46AB-86A8-B6F01279F6E6}"/>
              </a:ext>
            </a:extLst>
          </p:cNvPr>
          <p:cNvSpPr txBox="1"/>
          <p:nvPr/>
        </p:nvSpPr>
        <p:spPr>
          <a:xfrm>
            <a:off x="9292898" y="2206842"/>
            <a:ext cx="2603598" cy="3108543"/>
          </a:xfrm>
          <a:prstGeom prst="rect">
            <a:avLst/>
          </a:prstGeom>
          <a:noFill/>
        </p:spPr>
        <p:txBody>
          <a:bodyPr wrap="none" rtlCol="0">
            <a:spAutoFit/>
          </a:bodyPr>
          <a:lstStyle/>
          <a:p>
            <a:pPr marL="285750" indent="-285750">
              <a:buFont typeface="Arial" panose="020B0604020202020204" pitchFamily="34" charset="0"/>
              <a:buChar char="•"/>
            </a:pPr>
            <a:r>
              <a:rPr lang="cs-CZ" sz="2800" dirty="0"/>
              <a:t>1902 pacientů</a:t>
            </a:r>
          </a:p>
          <a:p>
            <a:pPr marL="285750" indent="-285750">
              <a:buFont typeface="Arial" panose="020B0604020202020204" pitchFamily="34" charset="0"/>
              <a:buChar char="•"/>
            </a:pPr>
            <a:r>
              <a:rPr lang="cs-CZ" sz="2800" dirty="0"/>
              <a:t>200 vs 300mg</a:t>
            </a:r>
          </a:p>
          <a:p>
            <a:pPr marL="285750" indent="-285750">
              <a:buFont typeface="Arial" panose="020B0604020202020204" pitchFamily="34" charset="0"/>
              <a:buChar char="•"/>
            </a:pPr>
            <a:r>
              <a:rPr lang="cs-CZ" sz="2800" dirty="0"/>
              <a:t>vs placebo</a:t>
            </a:r>
          </a:p>
          <a:p>
            <a:pPr marL="285750" indent="-285750">
              <a:buFont typeface="Arial" panose="020B0604020202020204" pitchFamily="34" charset="0"/>
              <a:buChar char="•"/>
            </a:pPr>
            <a:r>
              <a:rPr lang="cs-CZ" sz="2800" dirty="0"/>
              <a:t>52 týdnů</a:t>
            </a:r>
          </a:p>
          <a:p>
            <a:pPr marL="285750" indent="-285750">
              <a:buFont typeface="Arial" panose="020B0604020202020204" pitchFamily="34" charset="0"/>
              <a:buChar char="•"/>
            </a:pPr>
            <a:r>
              <a:rPr lang="cs-CZ" sz="2800" dirty="0"/>
              <a:t>1. AE ?</a:t>
            </a:r>
          </a:p>
          <a:p>
            <a:pPr marL="285750" indent="-285750">
              <a:buFont typeface="Arial" panose="020B0604020202020204" pitchFamily="34" charset="0"/>
              <a:buChar char="•"/>
            </a:pPr>
            <a:r>
              <a:rPr lang="cs-CZ" sz="2800" dirty="0"/>
              <a:t>2. změna FEV1</a:t>
            </a:r>
          </a:p>
          <a:p>
            <a:pPr marL="285750" indent="-285750">
              <a:buFont typeface="Arial" panose="020B0604020202020204" pitchFamily="34" charset="0"/>
              <a:buChar char="•"/>
            </a:pPr>
            <a:r>
              <a:rPr lang="cs-CZ" sz="2800" dirty="0"/>
              <a:t>3. </a:t>
            </a:r>
            <a:r>
              <a:rPr lang="cs-CZ" sz="2800" dirty="0" err="1"/>
              <a:t>Eos</a:t>
            </a:r>
            <a:r>
              <a:rPr lang="en-GB" sz="2800" dirty="0"/>
              <a:t>&gt;</a:t>
            </a:r>
            <a:r>
              <a:rPr lang="cs-CZ" sz="2800" dirty="0"/>
              <a:t>300/</a:t>
            </a:r>
            <a:r>
              <a:rPr lang="cs-CZ" sz="2800" dirty="0" err="1"/>
              <a:t>uL</a:t>
            </a:r>
            <a:endParaRPr lang="cs-CZ" sz="2800" dirty="0"/>
          </a:p>
        </p:txBody>
      </p:sp>
      <p:sp>
        <p:nvSpPr>
          <p:cNvPr id="7" name="Obdélník 6">
            <a:extLst>
              <a:ext uri="{FF2B5EF4-FFF2-40B4-BE49-F238E27FC236}">
                <a16:creationId xmlns:a16="http://schemas.microsoft.com/office/drawing/2014/main" id="{09F64FFE-F916-4377-9CE8-3116C1B69DF9}"/>
              </a:ext>
            </a:extLst>
          </p:cNvPr>
          <p:cNvSpPr/>
          <p:nvPr/>
        </p:nvSpPr>
        <p:spPr>
          <a:xfrm>
            <a:off x="3709181" y="6438409"/>
            <a:ext cx="6096000" cy="646331"/>
          </a:xfrm>
          <a:prstGeom prst="rect">
            <a:avLst/>
          </a:prstGeom>
        </p:spPr>
        <p:txBody>
          <a:bodyPr>
            <a:spAutoFit/>
          </a:bodyPr>
          <a:lstStyle/>
          <a:p>
            <a:r>
              <a:rPr lang="it-IT" dirty="0"/>
              <a:t>Castro M, et al. N Engl J Med. 2018;378(26):2486-2496.</a:t>
            </a:r>
            <a:br>
              <a:rPr lang="it-IT" dirty="0"/>
            </a:br>
            <a:endParaRPr lang="cs-CZ" dirty="0"/>
          </a:p>
        </p:txBody>
      </p:sp>
      <p:sp>
        <p:nvSpPr>
          <p:cNvPr id="8" name="TextovéPole 7">
            <a:extLst>
              <a:ext uri="{FF2B5EF4-FFF2-40B4-BE49-F238E27FC236}">
                <a16:creationId xmlns:a16="http://schemas.microsoft.com/office/drawing/2014/main" id="{3B81FA2A-D195-40F4-B5AE-F5A67339DA9D}"/>
              </a:ext>
            </a:extLst>
          </p:cNvPr>
          <p:cNvSpPr txBox="1"/>
          <p:nvPr/>
        </p:nvSpPr>
        <p:spPr>
          <a:xfrm>
            <a:off x="348173" y="567943"/>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spTree>
    <p:extLst>
      <p:ext uri="{BB962C8B-B14F-4D97-AF65-F5344CB8AC3E}">
        <p14:creationId xmlns:p14="http://schemas.microsoft.com/office/powerpoint/2010/main" val="44203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430229" y="1103887"/>
            <a:ext cx="11112408" cy="5248501"/>
          </a:xfrm>
          <a:prstGeom prst="rect">
            <a:avLst/>
          </a:prstGeom>
        </p:spPr>
      </p:pic>
      <p:pic>
        <p:nvPicPr>
          <p:cNvPr id="3" name="Obrázek 2">
            <a:extLst>
              <a:ext uri="{FF2B5EF4-FFF2-40B4-BE49-F238E27FC236}">
                <a16:creationId xmlns:a16="http://schemas.microsoft.com/office/drawing/2014/main" id="{3910C7DD-7D50-426E-95B5-18A498727FBE}"/>
              </a:ext>
            </a:extLst>
          </p:cNvPr>
          <p:cNvPicPr>
            <a:picLocks noChangeAspect="1"/>
          </p:cNvPicPr>
          <p:nvPr/>
        </p:nvPicPr>
        <p:blipFill rotWithShape="1">
          <a:blip r:embed="rId3"/>
          <a:srcRect b="972"/>
          <a:stretch/>
        </p:blipFill>
        <p:spPr>
          <a:xfrm>
            <a:off x="4585386" y="0"/>
            <a:ext cx="2802095" cy="1106311"/>
          </a:xfrm>
          <a:prstGeom prst="rect">
            <a:avLst/>
          </a:prstGeom>
        </p:spPr>
      </p:pic>
      <p:sp>
        <p:nvSpPr>
          <p:cNvPr id="4" name="Obdélník 3">
            <a:extLst>
              <a:ext uri="{FF2B5EF4-FFF2-40B4-BE49-F238E27FC236}">
                <a16:creationId xmlns:a16="http://schemas.microsoft.com/office/drawing/2014/main" id="{8B6AD96B-5CC1-4977-AF04-AA0A5E805922}"/>
              </a:ext>
            </a:extLst>
          </p:cNvPr>
          <p:cNvSpPr/>
          <p:nvPr/>
        </p:nvSpPr>
        <p:spPr>
          <a:xfrm>
            <a:off x="3416735" y="6352388"/>
            <a:ext cx="6096000" cy="646331"/>
          </a:xfrm>
          <a:prstGeom prst="rect">
            <a:avLst/>
          </a:prstGeom>
        </p:spPr>
        <p:txBody>
          <a:bodyPr>
            <a:spAutoFit/>
          </a:bodyPr>
          <a:lstStyle/>
          <a:p>
            <a:r>
              <a:rPr lang="it-IT" dirty="0"/>
              <a:t>Castro M, et al. N Engl J Med. 2018;378(26):2486-2496.</a:t>
            </a:r>
            <a:br>
              <a:rPr lang="it-IT" dirty="0"/>
            </a:br>
            <a:endParaRPr lang="cs-CZ" dirty="0"/>
          </a:p>
        </p:txBody>
      </p:sp>
      <p:sp>
        <p:nvSpPr>
          <p:cNvPr id="5" name="TextovéPole 4">
            <a:extLst>
              <a:ext uri="{FF2B5EF4-FFF2-40B4-BE49-F238E27FC236}">
                <a16:creationId xmlns:a16="http://schemas.microsoft.com/office/drawing/2014/main" id="{2721CFFE-C863-48B3-A0F0-54E90919E47B}"/>
              </a:ext>
            </a:extLst>
          </p:cNvPr>
          <p:cNvSpPr txBox="1"/>
          <p:nvPr/>
        </p:nvSpPr>
        <p:spPr>
          <a:xfrm>
            <a:off x="222049" y="189570"/>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spTree>
    <p:extLst>
      <p:ext uri="{BB962C8B-B14F-4D97-AF65-F5344CB8AC3E}">
        <p14:creationId xmlns:p14="http://schemas.microsoft.com/office/powerpoint/2010/main" val="31955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6EBF2ED-0A74-4E1F-9714-0A5A5BD98726}"/>
              </a:ext>
            </a:extLst>
          </p:cNvPr>
          <p:cNvPicPr>
            <a:picLocks noChangeAspect="1"/>
          </p:cNvPicPr>
          <p:nvPr/>
        </p:nvPicPr>
        <p:blipFill>
          <a:blip r:embed="rId2"/>
          <a:stretch>
            <a:fillRect/>
          </a:stretch>
        </p:blipFill>
        <p:spPr>
          <a:xfrm>
            <a:off x="0" y="329141"/>
            <a:ext cx="11974452" cy="5551154"/>
          </a:xfrm>
          <a:prstGeom prst="rect">
            <a:avLst/>
          </a:prstGeom>
        </p:spPr>
      </p:pic>
      <p:sp>
        <p:nvSpPr>
          <p:cNvPr id="3" name="TextovéPole 2">
            <a:extLst>
              <a:ext uri="{FF2B5EF4-FFF2-40B4-BE49-F238E27FC236}">
                <a16:creationId xmlns:a16="http://schemas.microsoft.com/office/drawing/2014/main" id="{5313B0C9-494E-461E-9A15-9C21945239EB}"/>
              </a:ext>
            </a:extLst>
          </p:cNvPr>
          <p:cNvSpPr txBox="1"/>
          <p:nvPr/>
        </p:nvSpPr>
        <p:spPr>
          <a:xfrm>
            <a:off x="1593613" y="5780782"/>
            <a:ext cx="9004773" cy="107721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cs-CZ" sz="3200" b="1" dirty="0"/>
              <a:t>FEV1 kolem 58%, více než 2 AE/rok, ¼ nosní polypy, </a:t>
            </a:r>
          </a:p>
          <a:p>
            <a:pPr algn="ctr"/>
            <a:r>
              <a:rPr lang="cs-CZ" sz="3200" b="1" dirty="0"/>
              <a:t>1/5 bývalí kuřáci, vysoké příznakové </a:t>
            </a:r>
            <a:r>
              <a:rPr lang="cs-CZ" sz="3200" b="1" dirty="0" err="1"/>
              <a:t>skore</a:t>
            </a:r>
            <a:r>
              <a:rPr lang="cs-CZ" sz="3200" b="1" dirty="0"/>
              <a:t> ACQ 2,70</a:t>
            </a:r>
          </a:p>
        </p:txBody>
      </p:sp>
      <p:pic>
        <p:nvPicPr>
          <p:cNvPr id="4" name="Obrázek 3">
            <a:extLst>
              <a:ext uri="{FF2B5EF4-FFF2-40B4-BE49-F238E27FC236}">
                <a16:creationId xmlns:a16="http://schemas.microsoft.com/office/drawing/2014/main" id="{0C59E70F-6979-4888-AE78-95A56CA3A73A}"/>
              </a:ext>
            </a:extLst>
          </p:cNvPr>
          <p:cNvPicPr>
            <a:picLocks noChangeAspect="1"/>
          </p:cNvPicPr>
          <p:nvPr/>
        </p:nvPicPr>
        <p:blipFill rotWithShape="1">
          <a:blip r:embed="rId3"/>
          <a:srcRect t="56504" b="973"/>
          <a:stretch/>
        </p:blipFill>
        <p:spPr>
          <a:xfrm>
            <a:off x="9927706" y="137198"/>
            <a:ext cx="2264294" cy="383885"/>
          </a:xfrm>
          <a:prstGeom prst="rect">
            <a:avLst/>
          </a:prstGeom>
        </p:spPr>
      </p:pic>
    </p:spTree>
    <p:extLst>
      <p:ext uri="{BB962C8B-B14F-4D97-AF65-F5344CB8AC3E}">
        <p14:creationId xmlns:p14="http://schemas.microsoft.com/office/powerpoint/2010/main" val="28579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ounded Rectangle 2"/>
          <p:cNvSpPr>
            <a:spLocks/>
          </p:cNvSpPr>
          <p:nvPr/>
        </p:nvSpPr>
        <p:spPr bwMode="auto">
          <a:xfrm>
            <a:off x="2208214" y="117475"/>
            <a:ext cx="1152525" cy="4895850"/>
          </a:xfrm>
          <a:custGeom>
            <a:avLst/>
            <a:gdLst>
              <a:gd name="T0" fmla="*/ 0 w 968638"/>
              <a:gd name="T1" fmla="*/ 526523 h 3537065"/>
              <a:gd name="T2" fmla="*/ 1024186 w 968638"/>
              <a:gd name="T3" fmla="*/ 0 h 3537065"/>
              <a:gd name="T4" fmla="*/ 1024186 w 968638"/>
              <a:gd name="T5" fmla="*/ 5458950 h 3537065"/>
              <a:gd name="T6" fmla="*/ 855371 w 968638"/>
              <a:gd name="T7" fmla="*/ 5717009 h 3537065"/>
              <a:gd name="T8" fmla="*/ 180124 w 968638"/>
              <a:gd name="T9" fmla="*/ 5717009 h 3537065"/>
              <a:gd name="T10" fmla="*/ 11307 w 968638"/>
              <a:gd name="T11" fmla="*/ 5458950 h 3537065"/>
              <a:gd name="T12" fmla="*/ 0 w 968638"/>
              <a:gd name="T13" fmla="*/ 526523 h 3537065"/>
              <a:gd name="T14" fmla="*/ 0 60000 65536"/>
              <a:gd name="T15" fmla="*/ 0 60000 65536"/>
              <a:gd name="T16" fmla="*/ 0 60000 65536"/>
              <a:gd name="T17" fmla="*/ 0 60000 65536"/>
              <a:gd name="T18" fmla="*/ 0 60000 65536"/>
              <a:gd name="T19" fmla="*/ 0 60000 65536"/>
              <a:gd name="T20" fmla="*/ 0 60000 65536"/>
              <a:gd name="T21" fmla="*/ 0 w 968638"/>
              <a:gd name="T22" fmla="*/ 0 h 3537065"/>
              <a:gd name="T23" fmla="*/ 968638 w 968638"/>
              <a:gd name="T24" fmla="*/ 3537065 h 35370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8638" h="3537065">
                <a:moveTo>
                  <a:pt x="0" y="325755"/>
                </a:moveTo>
                <a:lnTo>
                  <a:pt x="968638" y="0"/>
                </a:lnTo>
                <a:lnTo>
                  <a:pt x="968638" y="3377405"/>
                </a:lnTo>
                <a:cubicBezTo>
                  <a:pt x="968638" y="3465583"/>
                  <a:pt x="897156" y="3537065"/>
                  <a:pt x="808978" y="3537065"/>
                </a:cubicBezTo>
                <a:lnTo>
                  <a:pt x="170355" y="3537065"/>
                </a:lnTo>
                <a:cubicBezTo>
                  <a:pt x="82177" y="3537065"/>
                  <a:pt x="10695" y="3465583"/>
                  <a:pt x="10695" y="3377405"/>
                </a:cubicBezTo>
                <a:cubicBezTo>
                  <a:pt x="10695" y="2251603"/>
                  <a:pt x="0" y="1451557"/>
                  <a:pt x="0" y="325755"/>
                </a:cubicBezTo>
                <a:close/>
              </a:path>
            </a:pathLst>
          </a:custGeom>
          <a:solidFill>
            <a:srgbClr val="FF9933"/>
          </a:solidFill>
          <a:ln w="50800" cap="flat" cmpd="sng" algn="ctr">
            <a:solidFill>
              <a:srgbClr val="134679"/>
            </a:solidFill>
            <a:prstDash val="solid"/>
            <a:round/>
            <a:headEnd/>
            <a:tailEnd/>
          </a:ln>
        </p:spPr>
        <p:txBody>
          <a:bodyPr anchor="ctr"/>
          <a:lstStyle/>
          <a:p>
            <a:endParaRPr lang="cs-CZ"/>
          </a:p>
        </p:txBody>
      </p:sp>
      <p:sp>
        <p:nvSpPr>
          <p:cNvPr id="69634" name="Rectangle 15"/>
          <p:cNvSpPr>
            <a:spLocks/>
          </p:cNvSpPr>
          <p:nvPr/>
        </p:nvSpPr>
        <p:spPr bwMode="auto">
          <a:xfrm>
            <a:off x="2227263" y="693739"/>
            <a:ext cx="1128712" cy="396875"/>
          </a:xfrm>
          <a:prstGeom prst="rect">
            <a:avLst/>
          </a:prstGeom>
          <a:noFill/>
          <a:ln w="9525">
            <a:noFill/>
            <a:miter lim="800000"/>
            <a:headEnd/>
            <a:tailEnd/>
          </a:ln>
        </p:spPr>
        <p:txBody>
          <a:bodyPr lIns="0" tIns="0" rIns="0" bIns="0"/>
          <a:lstStyle/>
          <a:p>
            <a:pPr algn="ctr" defTabSz="912813">
              <a:lnSpc>
                <a:spcPct val="120000"/>
              </a:lnSpc>
            </a:pPr>
            <a:r>
              <a:rPr lang="cs-CZ" altLang="en-US" sz="2100">
                <a:latin typeface="Calibri" pitchFamily="34" charset="0"/>
                <a:sym typeface="Arial Bold"/>
              </a:rPr>
              <a:t>KROK</a:t>
            </a:r>
            <a:r>
              <a:rPr lang="en-US" altLang="en-US" sz="2100">
                <a:latin typeface="Calibri" pitchFamily="34" charset="0"/>
                <a:ea typeface="MS PGothic" pitchFamily="34" charset="-128"/>
                <a:sym typeface="Arial Bold"/>
              </a:rPr>
              <a:t> 5</a:t>
            </a:r>
          </a:p>
        </p:txBody>
      </p:sp>
      <p:sp>
        <p:nvSpPr>
          <p:cNvPr id="69635" name="Rectangle 26"/>
          <p:cNvSpPr>
            <a:spLocks/>
          </p:cNvSpPr>
          <p:nvPr/>
        </p:nvSpPr>
        <p:spPr bwMode="auto">
          <a:xfrm>
            <a:off x="2208214" y="1281114"/>
            <a:ext cx="1068387" cy="1373187"/>
          </a:xfrm>
          <a:prstGeom prst="rect">
            <a:avLst/>
          </a:prstGeom>
          <a:noFill/>
          <a:ln w="9525">
            <a:noFill/>
            <a:miter lim="800000"/>
            <a:headEnd/>
            <a:tailEnd/>
          </a:ln>
        </p:spPr>
        <p:txBody>
          <a:bodyPr lIns="0" tIns="0" rIns="0" bIns="0"/>
          <a:lstStyle/>
          <a:p>
            <a:pPr algn="ctr" defTabSz="912813">
              <a:lnSpc>
                <a:spcPct val="85000"/>
              </a:lnSpc>
              <a:spcBef>
                <a:spcPts val="100"/>
              </a:spcBef>
            </a:pPr>
            <a:r>
              <a:rPr lang="cs-CZ" altLang="cs-CZ" sz="1600" b="1" dirty="0">
                <a:latin typeface="Calibri" pitchFamily="34" charset="0"/>
                <a:ea typeface="MS PGothic" pitchFamily="34" charset="-128"/>
              </a:rPr>
              <a:t>NCTA</a:t>
            </a:r>
          </a:p>
          <a:p>
            <a:pPr algn="ctr" defTabSz="912813">
              <a:lnSpc>
                <a:spcPct val="85000"/>
              </a:lnSpc>
              <a:spcBef>
                <a:spcPts val="100"/>
              </a:spcBef>
            </a:pPr>
            <a:r>
              <a:rPr lang="cs-CZ" altLang="cs-CZ" sz="1600" b="1" dirty="0">
                <a:latin typeface="Calibri" pitchFamily="34" charset="0"/>
                <a:ea typeface="MS PGothic" pitchFamily="34" charset="-128"/>
              </a:rPr>
              <a:t>Anti-IgE</a:t>
            </a:r>
          </a:p>
          <a:p>
            <a:pPr algn="ctr" defTabSz="912813">
              <a:lnSpc>
                <a:spcPct val="85000"/>
              </a:lnSpc>
              <a:spcBef>
                <a:spcPts val="100"/>
              </a:spcBef>
            </a:pPr>
            <a:r>
              <a:rPr lang="cs-CZ" altLang="cs-CZ" sz="1600" b="1" dirty="0">
                <a:latin typeface="Calibri" pitchFamily="34" charset="0"/>
                <a:ea typeface="MS PGothic" pitchFamily="34" charset="-128"/>
              </a:rPr>
              <a:t>Anti-IL-5/5R</a:t>
            </a:r>
          </a:p>
          <a:p>
            <a:pPr algn="ctr" defTabSz="912813">
              <a:lnSpc>
                <a:spcPct val="85000"/>
              </a:lnSpc>
              <a:spcBef>
                <a:spcPts val="100"/>
              </a:spcBef>
            </a:pPr>
            <a:r>
              <a:rPr lang="cs-CZ" altLang="cs-CZ" sz="1600" b="1" dirty="0" err="1">
                <a:latin typeface="Calibri" pitchFamily="34" charset="0"/>
                <a:ea typeface="MS PGothic" pitchFamily="34" charset="-128"/>
              </a:rPr>
              <a:t>Makrolid</a:t>
            </a:r>
            <a:endParaRPr lang="cs-CZ" altLang="cs-CZ" sz="1600" b="1" dirty="0">
              <a:latin typeface="Calibri" pitchFamily="34" charset="0"/>
              <a:ea typeface="MS PGothic" pitchFamily="34" charset="-128"/>
            </a:endParaRPr>
          </a:p>
          <a:p>
            <a:pPr algn="ctr" defTabSz="912813">
              <a:lnSpc>
                <a:spcPct val="85000"/>
              </a:lnSpc>
              <a:spcBef>
                <a:spcPts val="100"/>
              </a:spcBef>
            </a:pPr>
            <a:r>
              <a:rPr lang="cs-CZ" altLang="cs-CZ" sz="1600" b="1" dirty="0">
                <a:latin typeface="Calibri" pitchFamily="34" charset="0"/>
                <a:ea typeface="MS PGothic" pitchFamily="34" charset="-128"/>
              </a:rPr>
              <a:t>BT</a:t>
            </a:r>
          </a:p>
          <a:p>
            <a:pPr algn="ctr" defTabSz="912813">
              <a:lnSpc>
                <a:spcPct val="85000"/>
              </a:lnSpc>
              <a:spcBef>
                <a:spcPts val="100"/>
              </a:spcBef>
            </a:pPr>
            <a:r>
              <a:rPr lang="cs-CZ" altLang="cs-CZ" sz="1600" b="1" dirty="0" err="1">
                <a:latin typeface="Calibri" pitchFamily="34" charset="0"/>
                <a:ea typeface="MS PGothic" pitchFamily="34" charset="-128"/>
              </a:rPr>
              <a:t>IgEnIO</a:t>
            </a:r>
            <a:endParaRPr lang="cs-CZ" altLang="cs-CZ" sz="1600" b="1" dirty="0">
              <a:latin typeface="Calibri" pitchFamily="34" charset="0"/>
              <a:ea typeface="MS PGothic" pitchFamily="34" charset="-128"/>
            </a:endParaRPr>
          </a:p>
          <a:p>
            <a:pPr algn="ctr" defTabSz="912813">
              <a:lnSpc>
                <a:spcPct val="85000"/>
              </a:lnSpc>
              <a:spcBef>
                <a:spcPts val="100"/>
              </a:spcBef>
            </a:pPr>
            <a:endParaRPr lang="en-US" altLang="cs-CZ" sz="1600" b="1" dirty="0">
              <a:latin typeface="Calibri" pitchFamily="34" charset="0"/>
              <a:ea typeface="MS PGothic" pitchFamily="34" charset="-128"/>
            </a:endParaRPr>
          </a:p>
        </p:txBody>
      </p:sp>
      <p:sp>
        <p:nvSpPr>
          <p:cNvPr id="69636" name="Rectangle 21"/>
          <p:cNvSpPr>
            <a:spLocks/>
          </p:cNvSpPr>
          <p:nvPr/>
        </p:nvSpPr>
        <p:spPr bwMode="auto">
          <a:xfrm>
            <a:off x="2281238" y="3368675"/>
            <a:ext cx="1020762" cy="547688"/>
          </a:xfrm>
          <a:prstGeom prst="rect">
            <a:avLst/>
          </a:prstGeom>
          <a:noFill/>
          <a:ln w="9525">
            <a:noFill/>
            <a:miter lim="800000"/>
            <a:headEnd/>
            <a:tailEnd/>
          </a:ln>
        </p:spPr>
        <p:txBody>
          <a:bodyPr lIns="0" tIns="0" rIns="0" bIns="0"/>
          <a:lstStyle/>
          <a:p>
            <a:pPr algn="ctr" defTabSz="912813">
              <a:lnSpc>
                <a:spcPct val="90000"/>
              </a:lnSpc>
            </a:pPr>
            <a:r>
              <a:rPr lang="cs-CZ" altLang="cs-CZ" sz="1400" i="1">
                <a:latin typeface="Calibri" pitchFamily="34" charset="0"/>
                <a:ea typeface="MS PGothic" pitchFamily="34" charset="-128"/>
                <a:sym typeface="Arial Italic"/>
              </a:rPr>
              <a:t>TIO</a:t>
            </a:r>
            <a:endParaRPr lang="en-US" altLang="cs-CZ" sz="1400" i="1">
              <a:latin typeface="Calibri" pitchFamily="34" charset="0"/>
              <a:ea typeface="MS PGothic" pitchFamily="34" charset="-128"/>
              <a:sym typeface="Arial Italic"/>
            </a:endParaRPr>
          </a:p>
          <a:p>
            <a:pPr algn="ctr" defTabSz="912813">
              <a:lnSpc>
                <a:spcPct val="90000"/>
              </a:lnSpc>
            </a:pPr>
            <a:r>
              <a:rPr lang="cs-CZ" altLang="cs-CZ" sz="1400" i="1">
                <a:latin typeface="Calibri" pitchFamily="34" charset="0"/>
                <a:ea typeface="MS PGothic" pitchFamily="34" charset="-128"/>
                <a:sym typeface="Arial Italic"/>
              </a:rPr>
              <a:t>Steroidy</a:t>
            </a:r>
            <a:endParaRPr lang="en-US" altLang="cs-CZ" sz="1400" i="1">
              <a:latin typeface="Calibri" pitchFamily="34" charset="0"/>
              <a:ea typeface="MS PGothic" pitchFamily="34" charset="-128"/>
              <a:sym typeface="Arial Italic"/>
            </a:endParaRPr>
          </a:p>
        </p:txBody>
      </p:sp>
      <p:grpSp>
        <p:nvGrpSpPr>
          <p:cNvPr id="69653" name="Group 5"/>
          <p:cNvGrpSpPr>
            <a:grpSpLocks/>
          </p:cNvGrpSpPr>
          <p:nvPr/>
        </p:nvGrpSpPr>
        <p:grpSpPr bwMode="auto">
          <a:xfrm>
            <a:off x="208750" y="4981575"/>
            <a:ext cx="1800225" cy="1655762"/>
            <a:chOff x="3696" y="860"/>
            <a:chExt cx="1906" cy="1520"/>
          </a:xfrm>
        </p:grpSpPr>
        <p:grpSp>
          <p:nvGrpSpPr>
            <p:cNvPr id="69654" name="Skupina 5"/>
            <p:cNvGrpSpPr>
              <a:grpSpLocks/>
            </p:cNvGrpSpPr>
            <p:nvPr/>
          </p:nvGrpSpPr>
          <p:grpSpPr bwMode="auto">
            <a:xfrm>
              <a:off x="3696" y="860"/>
              <a:ext cx="1906" cy="1520"/>
              <a:chOff x="5725299" y="4348453"/>
              <a:chExt cx="2500311" cy="2514332"/>
            </a:xfrm>
          </p:grpSpPr>
          <p:pic>
            <p:nvPicPr>
              <p:cNvPr id="69656" name="Picture 1" descr="SLIDE 46.jpg"/>
              <p:cNvPicPr>
                <a:picLocks noChangeAspect="1"/>
              </p:cNvPicPr>
              <p:nvPr/>
            </p:nvPicPr>
            <p:blipFill>
              <a:blip r:embed="rId2"/>
              <a:srcRect/>
              <a:stretch>
                <a:fillRect/>
              </a:stretch>
            </p:blipFill>
            <p:spPr bwMode="auto">
              <a:xfrm>
                <a:off x="5725299" y="4348453"/>
                <a:ext cx="2500311" cy="2514332"/>
              </a:xfrm>
              <a:prstGeom prst="rect">
                <a:avLst/>
              </a:prstGeom>
              <a:noFill/>
              <a:ln w="9525">
                <a:noFill/>
                <a:miter lim="800000"/>
                <a:headEnd/>
                <a:tailEnd/>
              </a:ln>
            </p:spPr>
          </p:pic>
          <p:sp>
            <p:nvSpPr>
              <p:cNvPr id="8" name="Rectangle 8"/>
              <p:cNvSpPr/>
              <p:nvPr/>
            </p:nvSpPr>
            <p:spPr>
              <a:xfrm rot="18616622">
                <a:off x="5998691" y="4874087"/>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a:defRPr/>
                </a:pPr>
                <a:r>
                  <a:rPr lang="en-AU" sz="900" kern="1100" dirty="0">
                    <a:ln w="12700">
                      <a:noFill/>
                      <a:prstDash val="solid"/>
                    </a:ln>
                    <a:solidFill>
                      <a:schemeClr val="bg1"/>
                    </a:solidFill>
                    <a:cs typeface="Arial"/>
                  </a:rPr>
                  <a:t>REVIEW RESPONSE</a:t>
                </a:r>
              </a:p>
            </p:txBody>
          </p:sp>
          <p:sp>
            <p:nvSpPr>
              <p:cNvPr id="2" name="Rectangle 9"/>
              <p:cNvSpPr/>
              <p:nvPr/>
            </p:nvSpPr>
            <p:spPr>
              <a:xfrm rot="3533141">
                <a:off x="6175649" y="4855626"/>
                <a:ext cx="1563056"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defTabSz="914248">
                  <a:defRPr/>
                </a:pPr>
                <a:r>
                  <a:rPr lang="en-AU" sz="900" dirty="0">
                    <a:ln w="12700">
                      <a:noFill/>
                      <a:prstDash val="solid"/>
                    </a:ln>
                    <a:solidFill>
                      <a:schemeClr val="bg1"/>
                    </a:solidFill>
                    <a:cs typeface="Arial"/>
                  </a:rPr>
                  <a:t>ASSESS</a:t>
                </a:r>
              </a:p>
            </p:txBody>
          </p:sp>
          <p:sp>
            <p:nvSpPr>
              <p:cNvPr id="11" name="Rectangle 10"/>
              <p:cNvSpPr/>
              <p:nvPr/>
            </p:nvSpPr>
            <p:spPr>
              <a:xfrm rot="21356104">
                <a:off x="6174447" y="5333139"/>
                <a:ext cx="1492013" cy="1214002"/>
              </a:xfrm>
              <a:prstGeom prst="rect">
                <a:avLst/>
              </a:prstGeom>
              <a:noFill/>
            </p:spPr>
            <p:txBody>
              <a:bodyPr spcFirstLastPara="1" wrap="none">
                <a:prstTxWarp prst="textArchDown">
                  <a:avLst>
                    <a:gd name="adj" fmla="val 16604063"/>
                  </a:avLst>
                </a:prstTxWarp>
                <a:spAutoFit/>
              </a:bodyPr>
              <a:lstStyle/>
              <a:p>
                <a:pPr algn="ctr" defTabSz="914248">
                  <a:defRPr/>
                </a:pPr>
                <a:r>
                  <a:rPr lang="en-AU" sz="900" kern="1100" dirty="0">
                    <a:ln w="12700">
                      <a:noFill/>
                      <a:prstDash val="solid"/>
                    </a:ln>
                    <a:solidFill>
                      <a:schemeClr val="bg1"/>
                    </a:solidFill>
                    <a:latin typeface="Arial"/>
                    <a:ea typeface="ＭＳ Ｐゴシック" charset="0"/>
                    <a:cs typeface="Arial"/>
                  </a:rPr>
                  <a:t>ADJUST TREATMENT</a:t>
                </a:r>
                <a:endParaRPr lang="en-US" sz="900" kern="1100" dirty="0">
                  <a:ln w="12700">
                    <a:noFill/>
                    <a:prstDash val="solid"/>
                  </a:ln>
                  <a:solidFill>
                    <a:schemeClr val="bg1"/>
                  </a:solidFill>
                  <a:ea typeface="ＭＳ Ｐゴシック" charset="0"/>
                  <a:cs typeface="ＭＳ Ｐゴシック" charset="0"/>
                </a:endParaRPr>
              </a:p>
            </p:txBody>
          </p:sp>
        </p:grpSp>
        <p:pic>
          <p:nvPicPr>
            <p:cNvPr id="69655" name="Picture 5"/>
            <p:cNvPicPr>
              <a:picLocks noChangeArrowheads="1"/>
            </p:cNvPicPr>
            <p:nvPr/>
          </p:nvPicPr>
          <p:blipFill>
            <a:blip r:embed="rId3"/>
            <a:srcRect/>
            <a:stretch>
              <a:fillRect/>
            </a:stretch>
          </p:blipFill>
          <p:spPr bwMode="auto">
            <a:xfrm>
              <a:off x="4241" y="1376"/>
              <a:ext cx="680" cy="510"/>
            </a:xfrm>
            <a:prstGeom prst="rect">
              <a:avLst/>
            </a:prstGeom>
            <a:noFill/>
            <a:ln w="9525">
              <a:noFill/>
              <a:miter lim="800000"/>
              <a:headEnd/>
              <a:tailEnd/>
            </a:ln>
          </p:spPr>
        </p:pic>
      </p:grpSp>
      <p:pic>
        <p:nvPicPr>
          <p:cNvPr id="21" name="Picture 4" descr="Výsledek obrázku pro NUCALA">
            <a:extLst>
              <a:ext uri="{FF2B5EF4-FFF2-40B4-BE49-F238E27FC236}">
                <a16:creationId xmlns:a16="http://schemas.microsoft.com/office/drawing/2014/main" id="{D9714AB2-D545-422F-B852-BF19A3D158EC}"/>
              </a:ext>
            </a:extLst>
          </p:cNvPr>
          <p:cNvPicPr>
            <a:picLocks noChangeAspect="1" noChangeArrowheads="1"/>
          </p:cNvPicPr>
          <p:nvPr/>
        </p:nvPicPr>
        <p:blipFill>
          <a:blip r:embed="rId4"/>
          <a:srcRect/>
          <a:stretch>
            <a:fillRect/>
          </a:stretch>
        </p:blipFill>
        <p:spPr bwMode="auto">
          <a:xfrm>
            <a:off x="5447953" y="600076"/>
            <a:ext cx="1743075" cy="981075"/>
          </a:xfrm>
          <a:prstGeom prst="rect">
            <a:avLst/>
          </a:prstGeom>
          <a:noFill/>
        </p:spPr>
      </p:pic>
      <p:pic>
        <p:nvPicPr>
          <p:cNvPr id="22" name="Picture 5" descr="Výsledek obrázku pro CINQAERO">
            <a:extLst>
              <a:ext uri="{FF2B5EF4-FFF2-40B4-BE49-F238E27FC236}">
                <a16:creationId xmlns:a16="http://schemas.microsoft.com/office/drawing/2014/main" id="{0D9C5FA1-1A74-4BEF-A20B-BD04C85DB349}"/>
              </a:ext>
            </a:extLst>
          </p:cNvPr>
          <p:cNvPicPr>
            <a:picLocks noChangeAspect="1" noChangeArrowheads="1"/>
          </p:cNvPicPr>
          <p:nvPr/>
        </p:nvPicPr>
        <p:blipFill>
          <a:blip r:embed="rId5"/>
          <a:srcRect/>
          <a:stretch>
            <a:fillRect/>
          </a:stretch>
        </p:blipFill>
        <p:spPr bwMode="auto">
          <a:xfrm>
            <a:off x="9129018" y="4745038"/>
            <a:ext cx="1458912" cy="1458912"/>
          </a:xfrm>
          <a:prstGeom prst="rect">
            <a:avLst/>
          </a:prstGeom>
          <a:noFill/>
        </p:spPr>
      </p:pic>
      <p:pic>
        <p:nvPicPr>
          <p:cNvPr id="23" name="Picture 6" descr="Výsledek obrázku pro fasenra">
            <a:extLst>
              <a:ext uri="{FF2B5EF4-FFF2-40B4-BE49-F238E27FC236}">
                <a16:creationId xmlns:a16="http://schemas.microsoft.com/office/drawing/2014/main" id="{27FF2B2F-0227-429D-B231-49526EC57070}"/>
              </a:ext>
            </a:extLst>
          </p:cNvPr>
          <p:cNvPicPr>
            <a:picLocks noChangeAspect="1" noChangeArrowheads="1"/>
          </p:cNvPicPr>
          <p:nvPr/>
        </p:nvPicPr>
        <p:blipFill>
          <a:blip r:embed="rId6"/>
          <a:srcRect/>
          <a:stretch>
            <a:fillRect/>
          </a:stretch>
        </p:blipFill>
        <p:spPr bwMode="auto">
          <a:xfrm>
            <a:off x="3733825" y="2169321"/>
            <a:ext cx="1871662" cy="496887"/>
          </a:xfrm>
          <a:prstGeom prst="rect">
            <a:avLst/>
          </a:prstGeom>
          <a:noFill/>
        </p:spPr>
      </p:pic>
      <p:pic>
        <p:nvPicPr>
          <p:cNvPr id="24" name="Picture 7" descr="Výsledek obrázku pro Dupixent">
            <a:extLst>
              <a:ext uri="{FF2B5EF4-FFF2-40B4-BE49-F238E27FC236}">
                <a16:creationId xmlns:a16="http://schemas.microsoft.com/office/drawing/2014/main" id="{2520D83C-8B8D-403D-A138-8A1E84BB6807}"/>
              </a:ext>
            </a:extLst>
          </p:cNvPr>
          <p:cNvPicPr>
            <a:picLocks noChangeAspect="1" noChangeArrowheads="1"/>
          </p:cNvPicPr>
          <p:nvPr/>
        </p:nvPicPr>
        <p:blipFill>
          <a:blip r:embed="rId7"/>
          <a:srcRect/>
          <a:stretch>
            <a:fillRect/>
          </a:stretch>
        </p:blipFill>
        <p:spPr bwMode="auto">
          <a:xfrm>
            <a:off x="6445342" y="5572146"/>
            <a:ext cx="1584325" cy="474621"/>
          </a:xfrm>
          <a:prstGeom prst="rect">
            <a:avLst/>
          </a:prstGeom>
          <a:noFill/>
        </p:spPr>
      </p:pic>
      <p:pic>
        <p:nvPicPr>
          <p:cNvPr id="25" name="Picture 11" descr="Výsledek obrázku pro alair">
            <a:extLst>
              <a:ext uri="{FF2B5EF4-FFF2-40B4-BE49-F238E27FC236}">
                <a16:creationId xmlns:a16="http://schemas.microsoft.com/office/drawing/2014/main" id="{1E06EC61-7823-447F-BABE-BA1B4CE1B5FA}"/>
              </a:ext>
            </a:extLst>
          </p:cNvPr>
          <p:cNvPicPr>
            <a:picLocks noChangeAspect="1" noChangeArrowheads="1"/>
          </p:cNvPicPr>
          <p:nvPr/>
        </p:nvPicPr>
        <p:blipFill>
          <a:blip r:embed="rId8"/>
          <a:srcRect/>
          <a:stretch>
            <a:fillRect/>
          </a:stretch>
        </p:blipFill>
        <p:spPr bwMode="auto">
          <a:xfrm>
            <a:off x="10182494" y="386557"/>
            <a:ext cx="1598613" cy="1011238"/>
          </a:xfrm>
          <a:prstGeom prst="rect">
            <a:avLst/>
          </a:prstGeom>
          <a:noFill/>
        </p:spPr>
      </p:pic>
      <p:grpSp>
        <p:nvGrpSpPr>
          <p:cNvPr id="4" name="Skupina 3">
            <a:extLst>
              <a:ext uri="{FF2B5EF4-FFF2-40B4-BE49-F238E27FC236}">
                <a16:creationId xmlns:a16="http://schemas.microsoft.com/office/drawing/2014/main" id="{F0BAA602-89A6-4D37-A82A-FE7DA5D178E3}"/>
              </a:ext>
            </a:extLst>
          </p:cNvPr>
          <p:cNvGrpSpPr/>
          <p:nvPr/>
        </p:nvGrpSpPr>
        <p:grpSpPr>
          <a:xfrm>
            <a:off x="6022482" y="1781969"/>
            <a:ext cx="4565650" cy="2878214"/>
            <a:chOff x="5448300" y="1866825"/>
            <a:chExt cx="4565650" cy="2878214"/>
          </a:xfrm>
        </p:grpSpPr>
        <p:pic>
          <p:nvPicPr>
            <p:cNvPr id="69652" name="Picture 29" descr="z-NamIcymkXGgzTSv-MQQUcyaUKVgBa78znWiQCUIbPUVVpkaw7Im3tulTG_bmnzy5gxpRxbTCZqL7ep-EqKOD1aB-wCW0NBDO-Z2g7jnDPQ6BM-iZrBwqfVtxI62v5bPobIQZXa4kHOF5rciBxTO8IVTpcgZvJ4NeufXgrQMBaR8BaXSQQsd3_1r0wgs3Z4grPXsq7WQe9_cni57tSnVK-VBIhBq_AeE5UMyI9TMjlk4AvdMpPzyLmnnJdozrpSIXK-nAo8t8B89Ay8s6VZq7Y71p7Z5CLRv0iOSEPZ0vMxmb0ardjciG3o6XzcQdji-icB_KvC6X-b1wwtjkVYDXoIsUOLn86TnYMiEx897l2Jwp596x8f94hLWzm4Ay0c3fjB1tFNqA-bG1bG3UZEUVSiqYi4-rU5hUkUdzEy5z_vnvtlo8EpY9DLsjkR9BOZAZcUIl0WfpBDLzFnKiMwtJ3cVQcwo-TTSHGTe0XFZqhhyBFPPsuO21MkALuqQgPFwXehuKL9pqftHIjuYR3SE0Api-SaiBwekeOhJRt2DcHlkbourFXRigYrt2Lk5q1C02v5yzLw7yhKdF8qy0tsaMzMIfXdNs04U12udvJ14vg=w1110-h640-no"/>
            <p:cNvPicPr>
              <a:picLocks noChangeAspect="1" noChangeArrowheads="1"/>
            </p:cNvPicPr>
            <p:nvPr/>
          </p:nvPicPr>
          <p:blipFill>
            <a:blip r:embed="rId9"/>
            <a:srcRect/>
            <a:stretch>
              <a:fillRect/>
            </a:stretch>
          </p:blipFill>
          <p:spPr bwMode="auto">
            <a:xfrm>
              <a:off x="5448300" y="2112964"/>
              <a:ext cx="4565650" cy="2632075"/>
            </a:xfrm>
            <a:prstGeom prst="rect">
              <a:avLst/>
            </a:prstGeom>
            <a:noFill/>
            <a:ln w="9525">
              <a:noFill/>
              <a:miter lim="800000"/>
              <a:headEnd/>
              <a:tailEnd/>
            </a:ln>
          </p:spPr>
        </p:pic>
        <p:sp>
          <p:nvSpPr>
            <p:cNvPr id="27" name="TextovéPole 26">
              <a:extLst>
                <a:ext uri="{FF2B5EF4-FFF2-40B4-BE49-F238E27FC236}">
                  <a16:creationId xmlns:a16="http://schemas.microsoft.com/office/drawing/2014/main" id="{44D67B8D-75DC-4C17-896D-4BEC55E37290}"/>
                </a:ext>
              </a:extLst>
            </p:cNvPr>
            <p:cNvSpPr txBox="1"/>
            <p:nvPr/>
          </p:nvSpPr>
          <p:spPr>
            <a:xfrm>
              <a:off x="8275074" y="1866825"/>
              <a:ext cx="1076000" cy="369332"/>
            </a:xfrm>
            <a:prstGeom prst="rect">
              <a:avLst/>
            </a:prstGeom>
            <a:noFill/>
          </p:spPr>
          <p:txBody>
            <a:bodyPr wrap="none" rtlCol="0">
              <a:spAutoFit/>
            </a:bodyPr>
            <a:lstStyle/>
            <a:p>
              <a:r>
                <a:rPr lang="cs-CZ" dirty="0"/>
                <a:t>Alergolog</a:t>
              </a:r>
            </a:p>
          </p:txBody>
        </p:sp>
      </p:grpSp>
      <p:pic>
        <p:nvPicPr>
          <p:cNvPr id="1030" name="Picture 6" descr="VÃ½sledek obrÃ¡zku pro azitromyc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4535" y="3955554"/>
            <a:ext cx="1637396" cy="1637396"/>
          </a:xfrm>
          <a:prstGeom prst="rect">
            <a:avLst/>
          </a:prstGeom>
          <a:noFill/>
          <a:extLst>
            <a:ext uri="{909E8E84-426E-40DD-AFC4-6F175D3DCCD1}">
              <a14:hiddenFill xmlns:a14="http://schemas.microsoft.com/office/drawing/2010/main">
                <a:solidFill>
                  <a:srgbClr val="FFFFFF"/>
                </a:solidFill>
              </a14:hiddenFill>
            </a:ext>
          </a:extLst>
        </p:spPr>
      </p:pic>
      <p:sp>
        <p:nvSpPr>
          <p:cNvPr id="28" name="TextovéPole 27">
            <a:extLst>
              <a:ext uri="{FF2B5EF4-FFF2-40B4-BE49-F238E27FC236}">
                <a16:creationId xmlns:a16="http://schemas.microsoft.com/office/drawing/2014/main" id="{44D67B8D-75DC-4C17-896D-4BEC55E37290}"/>
              </a:ext>
            </a:extLst>
          </p:cNvPr>
          <p:cNvSpPr txBox="1"/>
          <p:nvPr/>
        </p:nvSpPr>
        <p:spPr>
          <a:xfrm>
            <a:off x="6897869" y="1993775"/>
            <a:ext cx="1252266" cy="369332"/>
          </a:xfrm>
          <a:prstGeom prst="rect">
            <a:avLst/>
          </a:prstGeom>
          <a:noFill/>
        </p:spPr>
        <p:txBody>
          <a:bodyPr wrap="none" rtlCol="0">
            <a:spAutoFit/>
          </a:bodyPr>
          <a:lstStyle/>
          <a:p>
            <a:r>
              <a:rPr lang="cs-CZ" dirty="0"/>
              <a:t>Pneumolog</a:t>
            </a:r>
          </a:p>
        </p:txBody>
      </p:sp>
      <p:pic>
        <p:nvPicPr>
          <p:cNvPr id="1032" name="Picture 8" descr="VÃ½sledek obrÃ¡zku pro igenio freseni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5701" y="289699"/>
            <a:ext cx="1782120" cy="100514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78076" y="2481542"/>
            <a:ext cx="652743" cy="369332"/>
          </a:xfrm>
          <a:prstGeom prst="rect">
            <a:avLst/>
          </a:prstGeom>
          <a:noFill/>
        </p:spPr>
        <p:txBody>
          <a:bodyPr wrap="none" rtlCol="0">
            <a:spAutoFit/>
          </a:bodyPr>
          <a:lstStyle/>
          <a:p>
            <a:r>
              <a:rPr lang="cs-CZ" dirty="0"/>
              <a:t>2019</a:t>
            </a:r>
          </a:p>
        </p:txBody>
      </p:sp>
    </p:spTree>
    <p:extLst>
      <p:ext uri="{BB962C8B-B14F-4D97-AF65-F5344CB8AC3E}">
        <p14:creationId xmlns:p14="http://schemas.microsoft.com/office/powerpoint/2010/main" val="12692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7E5ED65-97B9-4E5C-B94B-7C74E5468F24}"/>
              </a:ext>
            </a:extLst>
          </p:cNvPr>
          <p:cNvPicPr>
            <a:picLocks noChangeAspect="1"/>
          </p:cNvPicPr>
          <p:nvPr/>
        </p:nvPicPr>
        <p:blipFill>
          <a:blip r:embed="rId2"/>
          <a:stretch>
            <a:fillRect/>
          </a:stretch>
        </p:blipFill>
        <p:spPr>
          <a:xfrm>
            <a:off x="353494" y="3352894"/>
            <a:ext cx="11446633" cy="1650651"/>
          </a:xfrm>
          <a:prstGeom prst="rect">
            <a:avLst/>
          </a:prstGeom>
        </p:spPr>
      </p:pic>
      <p:sp>
        <p:nvSpPr>
          <p:cNvPr id="3" name="TextovéPole 2">
            <a:extLst>
              <a:ext uri="{FF2B5EF4-FFF2-40B4-BE49-F238E27FC236}">
                <a16:creationId xmlns:a16="http://schemas.microsoft.com/office/drawing/2014/main" id="{9D7EBBDC-BD55-4312-ADBB-BDDC102766CC}"/>
              </a:ext>
            </a:extLst>
          </p:cNvPr>
          <p:cNvSpPr txBox="1"/>
          <p:nvPr/>
        </p:nvSpPr>
        <p:spPr>
          <a:xfrm>
            <a:off x="895387" y="2511460"/>
            <a:ext cx="5550687" cy="58477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cs-CZ"/>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cs-CZ" dirty="0"/>
              <a:t>těžké eozinofilní alergické astma</a:t>
            </a:r>
          </a:p>
        </p:txBody>
      </p:sp>
      <p:pic>
        <p:nvPicPr>
          <p:cNvPr id="4" name="Obrázek 3">
            <a:extLst>
              <a:ext uri="{FF2B5EF4-FFF2-40B4-BE49-F238E27FC236}">
                <a16:creationId xmlns:a16="http://schemas.microsoft.com/office/drawing/2014/main" id="{F4422FDB-15F7-4687-B376-0195AADD37DF}"/>
              </a:ext>
            </a:extLst>
          </p:cNvPr>
          <p:cNvPicPr>
            <a:picLocks noChangeAspect="1"/>
          </p:cNvPicPr>
          <p:nvPr/>
        </p:nvPicPr>
        <p:blipFill>
          <a:blip r:embed="rId3"/>
          <a:stretch>
            <a:fillRect/>
          </a:stretch>
        </p:blipFill>
        <p:spPr>
          <a:xfrm>
            <a:off x="531117" y="403372"/>
            <a:ext cx="11129763" cy="1812880"/>
          </a:xfrm>
          <a:prstGeom prst="rect">
            <a:avLst/>
          </a:prstGeom>
        </p:spPr>
      </p:pic>
      <p:pic>
        <p:nvPicPr>
          <p:cNvPr id="5" name="Obrázek 4">
            <a:extLst>
              <a:ext uri="{FF2B5EF4-FFF2-40B4-BE49-F238E27FC236}">
                <a16:creationId xmlns:a16="http://schemas.microsoft.com/office/drawing/2014/main" id="{C6CB00F3-5F4E-4A3E-B863-9A62FA9826E8}"/>
              </a:ext>
            </a:extLst>
          </p:cNvPr>
          <p:cNvPicPr>
            <a:picLocks noChangeAspect="1"/>
          </p:cNvPicPr>
          <p:nvPr/>
        </p:nvPicPr>
        <p:blipFill rotWithShape="1">
          <a:blip r:embed="rId4"/>
          <a:srcRect t="56504" b="973"/>
          <a:stretch/>
        </p:blipFill>
        <p:spPr>
          <a:xfrm>
            <a:off x="7480261" y="2511460"/>
            <a:ext cx="3670730" cy="622330"/>
          </a:xfrm>
          <a:prstGeom prst="rect">
            <a:avLst/>
          </a:prstGeom>
        </p:spPr>
      </p:pic>
      <p:pic>
        <p:nvPicPr>
          <p:cNvPr id="6" name="Obrázek 5">
            <a:extLst>
              <a:ext uri="{FF2B5EF4-FFF2-40B4-BE49-F238E27FC236}">
                <a16:creationId xmlns:a16="http://schemas.microsoft.com/office/drawing/2014/main" id="{1ADF8394-A7C4-44A3-AEC5-EA300EDB606D}"/>
              </a:ext>
            </a:extLst>
          </p:cNvPr>
          <p:cNvPicPr>
            <a:picLocks noChangeAspect="1"/>
          </p:cNvPicPr>
          <p:nvPr/>
        </p:nvPicPr>
        <p:blipFill>
          <a:blip r:embed="rId5"/>
          <a:stretch>
            <a:fillRect/>
          </a:stretch>
        </p:blipFill>
        <p:spPr>
          <a:xfrm>
            <a:off x="531117" y="5765325"/>
            <a:ext cx="7893647" cy="813750"/>
          </a:xfrm>
          <a:prstGeom prst="rect">
            <a:avLst/>
          </a:prstGeom>
        </p:spPr>
      </p:pic>
      <p:sp>
        <p:nvSpPr>
          <p:cNvPr id="7" name="Obdélník 6">
            <a:extLst>
              <a:ext uri="{FF2B5EF4-FFF2-40B4-BE49-F238E27FC236}">
                <a16:creationId xmlns:a16="http://schemas.microsoft.com/office/drawing/2014/main" id="{567F020A-3AB4-4907-91BC-62D6C1B174F1}"/>
              </a:ext>
            </a:extLst>
          </p:cNvPr>
          <p:cNvSpPr/>
          <p:nvPr/>
        </p:nvSpPr>
        <p:spPr>
          <a:xfrm>
            <a:off x="4823371" y="5103995"/>
            <a:ext cx="2545249" cy="369332"/>
          </a:xfrm>
          <a:prstGeom prst="rect">
            <a:avLst/>
          </a:prstGeom>
        </p:spPr>
        <p:txBody>
          <a:bodyPr wrap="none">
            <a:spAutoFit/>
          </a:bodyPr>
          <a:lstStyle/>
          <a:p>
            <a:r>
              <a:rPr lang="cs-CZ" dirty="0"/>
              <a:t>Minimální vedlejší účinky</a:t>
            </a:r>
          </a:p>
        </p:txBody>
      </p:sp>
      <p:pic>
        <p:nvPicPr>
          <p:cNvPr id="8" name="Obrázek 7">
            <a:extLst>
              <a:ext uri="{FF2B5EF4-FFF2-40B4-BE49-F238E27FC236}">
                <a16:creationId xmlns:a16="http://schemas.microsoft.com/office/drawing/2014/main" id="{AFE4224E-F12A-4F4C-A41D-D51F13D4A212}"/>
              </a:ext>
            </a:extLst>
          </p:cNvPr>
          <p:cNvPicPr>
            <a:picLocks noChangeAspect="1"/>
          </p:cNvPicPr>
          <p:nvPr/>
        </p:nvPicPr>
        <p:blipFill>
          <a:blip r:embed="rId6"/>
          <a:stretch>
            <a:fillRect/>
          </a:stretch>
        </p:blipFill>
        <p:spPr>
          <a:xfrm>
            <a:off x="8672525" y="5525588"/>
            <a:ext cx="3343836" cy="925313"/>
          </a:xfrm>
          <a:prstGeom prst="rect">
            <a:avLst/>
          </a:prstGeom>
        </p:spPr>
      </p:pic>
      <p:sp>
        <p:nvSpPr>
          <p:cNvPr id="9" name="Obdélník 8">
            <a:extLst>
              <a:ext uri="{FF2B5EF4-FFF2-40B4-BE49-F238E27FC236}">
                <a16:creationId xmlns:a16="http://schemas.microsoft.com/office/drawing/2014/main" id="{DCF40393-4893-4FB1-9E85-B243B7FAA2EF}"/>
              </a:ext>
            </a:extLst>
          </p:cNvPr>
          <p:cNvSpPr/>
          <p:nvPr/>
        </p:nvSpPr>
        <p:spPr>
          <a:xfrm>
            <a:off x="3468093" y="6490244"/>
            <a:ext cx="6096000" cy="646331"/>
          </a:xfrm>
          <a:prstGeom prst="rect">
            <a:avLst/>
          </a:prstGeom>
        </p:spPr>
        <p:txBody>
          <a:bodyPr>
            <a:spAutoFit/>
          </a:bodyPr>
          <a:lstStyle/>
          <a:p>
            <a:r>
              <a:rPr lang="it-IT" dirty="0"/>
              <a:t>Castro M, et al. N Engl J Med. 2018;378(26):2486-2496.</a:t>
            </a:r>
            <a:br>
              <a:rPr lang="it-IT" dirty="0"/>
            </a:br>
            <a:endParaRPr lang="cs-CZ" dirty="0"/>
          </a:p>
        </p:txBody>
      </p:sp>
      <p:sp>
        <p:nvSpPr>
          <p:cNvPr id="10" name="Ovál 9">
            <a:extLst>
              <a:ext uri="{FF2B5EF4-FFF2-40B4-BE49-F238E27FC236}">
                <a16:creationId xmlns:a16="http://schemas.microsoft.com/office/drawing/2014/main" id="{912A7053-3602-4F0B-A508-F28AFE0F5F05}"/>
              </a:ext>
            </a:extLst>
          </p:cNvPr>
          <p:cNvSpPr/>
          <p:nvPr/>
        </p:nvSpPr>
        <p:spPr>
          <a:xfrm>
            <a:off x="5534413" y="3352894"/>
            <a:ext cx="1513490" cy="1830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a:extLst>
              <a:ext uri="{FF2B5EF4-FFF2-40B4-BE49-F238E27FC236}">
                <a16:creationId xmlns:a16="http://schemas.microsoft.com/office/drawing/2014/main" id="{F15892C2-012E-4A2E-96EE-9C28E2ADB5A8}"/>
              </a:ext>
            </a:extLst>
          </p:cNvPr>
          <p:cNvSpPr/>
          <p:nvPr/>
        </p:nvSpPr>
        <p:spPr>
          <a:xfrm>
            <a:off x="7159035" y="3392023"/>
            <a:ext cx="1513490" cy="1830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vál 12">
            <a:extLst>
              <a:ext uri="{FF2B5EF4-FFF2-40B4-BE49-F238E27FC236}">
                <a16:creationId xmlns:a16="http://schemas.microsoft.com/office/drawing/2014/main" id="{FE71562E-D43F-4913-A4E7-DF3B36770165}"/>
              </a:ext>
            </a:extLst>
          </p:cNvPr>
          <p:cNvSpPr/>
          <p:nvPr/>
        </p:nvSpPr>
        <p:spPr>
          <a:xfrm>
            <a:off x="8773147" y="3428998"/>
            <a:ext cx="1513490" cy="1830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vál 13">
            <a:extLst>
              <a:ext uri="{FF2B5EF4-FFF2-40B4-BE49-F238E27FC236}">
                <a16:creationId xmlns:a16="http://schemas.microsoft.com/office/drawing/2014/main" id="{23D2AF9B-39E6-4E63-847E-D06B1EAD5741}"/>
              </a:ext>
            </a:extLst>
          </p:cNvPr>
          <p:cNvSpPr/>
          <p:nvPr/>
        </p:nvSpPr>
        <p:spPr>
          <a:xfrm>
            <a:off x="10369944" y="3373166"/>
            <a:ext cx="1513490" cy="18306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vál 14">
            <a:extLst>
              <a:ext uri="{FF2B5EF4-FFF2-40B4-BE49-F238E27FC236}">
                <a16:creationId xmlns:a16="http://schemas.microsoft.com/office/drawing/2014/main" id="{DE882AA5-37EE-465B-AD0A-71D16F1E0C16}"/>
              </a:ext>
            </a:extLst>
          </p:cNvPr>
          <p:cNvSpPr/>
          <p:nvPr/>
        </p:nvSpPr>
        <p:spPr>
          <a:xfrm>
            <a:off x="3720968" y="3373166"/>
            <a:ext cx="1513490" cy="18306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CAD3CA1-A935-4E60-B0CB-950B7B537D62}"/>
              </a:ext>
            </a:extLst>
          </p:cNvPr>
          <p:cNvPicPr>
            <a:picLocks noChangeAspect="1"/>
          </p:cNvPicPr>
          <p:nvPr/>
        </p:nvPicPr>
        <p:blipFill rotWithShape="1">
          <a:blip r:embed="rId2"/>
          <a:srcRect l="16127" r="9985"/>
          <a:stretch/>
        </p:blipFill>
        <p:spPr>
          <a:xfrm>
            <a:off x="295421" y="0"/>
            <a:ext cx="7287065" cy="7040558"/>
          </a:xfrm>
          <a:prstGeom prst="rect">
            <a:avLst/>
          </a:prstGeom>
        </p:spPr>
      </p:pic>
      <p:sp>
        <p:nvSpPr>
          <p:cNvPr id="3" name="TextovéPole 2">
            <a:extLst>
              <a:ext uri="{FF2B5EF4-FFF2-40B4-BE49-F238E27FC236}">
                <a16:creationId xmlns:a16="http://schemas.microsoft.com/office/drawing/2014/main" id="{E893E943-54C8-49FD-84E3-281EB40D5813}"/>
              </a:ext>
            </a:extLst>
          </p:cNvPr>
          <p:cNvSpPr txBox="1"/>
          <p:nvPr/>
        </p:nvSpPr>
        <p:spPr>
          <a:xfrm>
            <a:off x="7582486" y="3207292"/>
            <a:ext cx="449866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cs-CZ"/>
            </a:defPPr>
            <a:lvl1pPr algn="ctr">
              <a:defRPr sz="3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cs-CZ" sz="2400" dirty="0"/>
              <a:t>Role biomarkerů:</a:t>
            </a:r>
          </a:p>
          <a:p>
            <a:r>
              <a:rPr lang="cs-CZ" sz="2400" dirty="0"/>
              <a:t>nejlepší efektu u FeNO</a:t>
            </a:r>
            <a:r>
              <a:rPr lang="en-GB" sz="2400" dirty="0"/>
              <a:t>&gt;</a:t>
            </a:r>
            <a:r>
              <a:rPr lang="cs-CZ" sz="2400" dirty="0"/>
              <a:t>50 ppb</a:t>
            </a:r>
          </a:p>
          <a:p>
            <a:r>
              <a:rPr lang="cs-CZ" sz="2400" dirty="0"/>
              <a:t>nejlepší efekt u </a:t>
            </a:r>
            <a:r>
              <a:rPr lang="cs-CZ" sz="2400" dirty="0" err="1"/>
              <a:t>Eos</a:t>
            </a:r>
            <a:r>
              <a:rPr lang="en-GB" sz="2400" dirty="0"/>
              <a:t>&gt;</a:t>
            </a:r>
            <a:r>
              <a:rPr lang="cs-CZ" sz="2400" dirty="0"/>
              <a:t>300 buněk/ul</a:t>
            </a:r>
          </a:p>
        </p:txBody>
      </p:sp>
      <p:sp>
        <p:nvSpPr>
          <p:cNvPr id="4" name="TextovéPole 3">
            <a:extLst>
              <a:ext uri="{FF2B5EF4-FFF2-40B4-BE49-F238E27FC236}">
                <a16:creationId xmlns:a16="http://schemas.microsoft.com/office/drawing/2014/main" id="{3406D847-A973-45C2-A93A-E858E0821397}"/>
              </a:ext>
            </a:extLst>
          </p:cNvPr>
          <p:cNvSpPr txBox="1"/>
          <p:nvPr/>
        </p:nvSpPr>
        <p:spPr>
          <a:xfrm>
            <a:off x="8438072" y="364758"/>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pic>
        <p:nvPicPr>
          <p:cNvPr id="5" name="Obrázek 4">
            <a:extLst>
              <a:ext uri="{FF2B5EF4-FFF2-40B4-BE49-F238E27FC236}">
                <a16:creationId xmlns:a16="http://schemas.microsoft.com/office/drawing/2014/main" id="{65F1BEAC-1FF5-4A27-B050-3F91F32A7E34}"/>
              </a:ext>
            </a:extLst>
          </p:cNvPr>
          <p:cNvPicPr>
            <a:picLocks noChangeAspect="1"/>
          </p:cNvPicPr>
          <p:nvPr/>
        </p:nvPicPr>
        <p:blipFill rotWithShape="1">
          <a:blip r:embed="rId3"/>
          <a:srcRect b="2918"/>
          <a:stretch/>
        </p:blipFill>
        <p:spPr>
          <a:xfrm>
            <a:off x="7217970" y="4822097"/>
            <a:ext cx="4974030" cy="1671145"/>
          </a:xfrm>
          <a:prstGeom prst="rect">
            <a:avLst/>
          </a:prstGeom>
        </p:spPr>
      </p:pic>
      <p:sp>
        <p:nvSpPr>
          <p:cNvPr id="6" name="TextovéPole 5">
            <a:extLst>
              <a:ext uri="{FF2B5EF4-FFF2-40B4-BE49-F238E27FC236}">
                <a16:creationId xmlns:a16="http://schemas.microsoft.com/office/drawing/2014/main" id="{0E6329F7-BD72-4C0C-9C55-C6456C7C5B51}"/>
              </a:ext>
            </a:extLst>
          </p:cNvPr>
          <p:cNvSpPr txBox="1"/>
          <p:nvPr/>
        </p:nvSpPr>
        <p:spPr>
          <a:xfrm>
            <a:off x="8346188" y="2038859"/>
            <a:ext cx="2971263" cy="523220"/>
          </a:xfrm>
          <a:prstGeom prst="rect">
            <a:avLst/>
          </a:prstGeom>
          <a:solidFill>
            <a:srgbClr val="FF0000"/>
          </a:solidFill>
          <a:effectLst>
            <a:outerShdw blurRad="76200" dir="18900000" sy="23000" kx="-1200000" algn="bl" rotWithShape="0">
              <a:prstClr val="black">
                <a:alpha val="20000"/>
              </a:prstClr>
            </a:outerShdw>
          </a:effectLst>
          <a:scene3d>
            <a:camera prst="orthographicFront"/>
            <a:lightRig rig="threePt" dir="t"/>
          </a:scene3d>
          <a:sp3d>
            <a:bevelT/>
          </a:sp3d>
        </p:spPr>
        <p:style>
          <a:lnRef idx="3">
            <a:schemeClr val="lt1"/>
          </a:lnRef>
          <a:fillRef idx="1">
            <a:schemeClr val="accent2"/>
          </a:fillRef>
          <a:effectRef idx="1">
            <a:schemeClr val="accent2"/>
          </a:effectRef>
          <a:fontRef idx="minor">
            <a:schemeClr val="lt1"/>
          </a:fontRef>
        </p:style>
        <p:txBody>
          <a:bodyPr wrap="none" rtlCol="0">
            <a:spAutoFit/>
          </a:bodyPr>
          <a:lstStyle/>
          <a:p>
            <a:r>
              <a:rPr lang="cs-CZ" sz="2800" dirty="0"/>
              <a:t>redukce exacerbací</a:t>
            </a:r>
          </a:p>
        </p:txBody>
      </p:sp>
    </p:spTree>
    <p:extLst>
      <p:ext uri="{BB962C8B-B14F-4D97-AF65-F5344CB8AC3E}">
        <p14:creationId xmlns:p14="http://schemas.microsoft.com/office/powerpoint/2010/main" val="10406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45893"/>
            <a:ext cx="10687033" cy="741347"/>
          </a:xfrm>
        </p:spPr>
        <p:txBody>
          <a:bodyPr>
            <a:normAutofit fontScale="90000"/>
          </a:bodyPr>
          <a:lstStyle/>
          <a:p>
            <a:r>
              <a:rPr lang="en-GB" sz="2500" dirty="0"/>
              <a:t>Dupilumab provides meaningful improvement in lung function in asthma patients with an evidence of Type 2 inflammation (elevated EOS and/or FeNO)</a:t>
            </a:r>
            <a:endParaRPr lang="en-US" sz="2500" dirty="0"/>
          </a:p>
        </p:txBody>
      </p:sp>
      <p:sp>
        <p:nvSpPr>
          <p:cNvPr id="5" name="Slide Number Placeholder 4">
            <a:extLst>
              <a:ext uri="{FF2B5EF4-FFF2-40B4-BE49-F238E27FC236}">
                <a16:creationId xmlns:a16="http://schemas.microsoft.com/office/drawing/2014/main" id="{79B6D24E-171F-4ABD-B06A-4E58FABBBA5F}"/>
              </a:ext>
            </a:extLst>
          </p:cNvPr>
          <p:cNvSpPr>
            <a:spLocks noGrp="1"/>
          </p:cNvSpPr>
          <p:nvPr>
            <p:ph type="sldNum" sz="quarter" idx="4"/>
          </p:nvPr>
        </p:nvSpPr>
        <p:spPr/>
        <p:txBody>
          <a:bodyPr/>
          <a:lstStyle/>
          <a:p>
            <a:fld id="{91974DF9-AD47-4691-BA21-BBFCE3637A9A}" type="slidenum">
              <a:rPr lang="en-US" smtClean="0"/>
              <a:pPr/>
              <a:t>22</a:t>
            </a:fld>
            <a:endParaRPr lang="en-US" dirty="0"/>
          </a:p>
        </p:txBody>
      </p:sp>
      <p:sp>
        <p:nvSpPr>
          <p:cNvPr id="7" name="Text Placeholder 6">
            <a:extLst>
              <a:ext uri="{FF2B5EF4-FFF2-40B4-BE49-F238E27FC236}">
                <a16:creationId xmlns:a16="http://schemas.microsoft.com/office/drawing/2014/main" id="{1866A054-18AA-433A-8B4C-DA2AFCC74262}"/>
              </a:ext>
            </a:extLst>
          </p:cNvPr>
          <p:cNvSpPr>
            <a:spLocks noGrp="1"/>
          </p:cNvSpPr>
          <p:nvPr>
            <p:ph type="body" sz="quarter" idx="10"/>
          </p:nvPr>
        </p:nvSpPr>
        <p:spPr>
          <a:xfrm>
            <a:off x="587376" y="6390221"/>
            <a:ext cx="10514012" cy="353943"/>
          </a:xfrm>
        </p:spPr>
        <p:txBody>
          <a:bodyPr/>
          <a:lstStyle/>
          <a:p>
            <a:r>
              <a:rPr lang="en-US" dirty="0"/>
              <a:t>BD, bronchodilator; EOS, eosinophils; </a:t>
            </a:r>
            <a:r>
              <a:rPr lang="en-US" dirty="0" err="1"/>
              <a:t>FeNO</a:t>
            </a:r>
            <a:r>
              <a:rPr lang="en-US" dirty="0"/>
              <a:t>, fractional exhaled nitric oxide; FEV</a:t>
            </a:r>
            <a:r>
              <a:rPr lang="en-US" baseline="-25000" dirty="0"/>
              <a:t>1</a:t>
            </a:r>
            <a:r>
              <a:rPr lang="en-US" dirty="0"/>
              <a:t>, forced expiratory volume in 1 second; LS, least square; SE, standard error.</a:t>
            </a:r>
            <a:endParaRPr lang="it-IT" dirty="0"/>
          </a:p>
          <a:p>
            <a:r>
              <a:rPr lang="da-DK" dirty="0"/>
              <a:t>Castro M, et al. N</a:t>
            </a:r>
            <a:r>
              <a:rPr lang="it-IT" dirty="0"/>
              <a:t> Engl J Med. 2018;378(26):2486-2496.</a:t>
            </a:r>
            <a:r>
              <a:rPr lang="en-US" dirty="0"/>
              <a:t> </a:t>
            </a:r>
            <a:endParaRPr lang="it-IT" dirty="0"/>
          </a:p>
        </p:txBody>
      </p:sp>
      <p:grpSp>
        <p:nvGrpSpPr>
          <p:cNvPr id="83" name="Gruppo 116">
            <a:extLst>
              <a:ext uri="{FF2B5EF4-FFF2-40B4-BE49-F238E27FC236}">
                <a16:creationId xmlns:a16="http://schemas.microsoft.com/office/drawing/2014/main" id="{622ACEF7-72E2-4A62-B83E-E2C8F088A6A6}"/>
              </a:ext>
            </a:extLst>
          </p:cNvPr>
          <p:cNvGrpSpPr/>
          <p:nvPr/>
        </p:nvGrpSpPr>
        <p:grpSpPr>
          <a:xfrm>
            <a:off x="587374" y="1540261"/>
            <a:ext cx="5409278" cy="2301381"/>
            <a:chOff x="587373" y="1810315"/>
            <a:chExt cx="11088690" cy="2301381"/>
          </a:xfrm>
        </p:grpSpPr>
        <p:sp>
          <p:nvSpPr>
            <p:cNvPr id="84" name="Graf Area">
              <a:extLst>
                <a:ext uri="{FF2B5EF4-FFF2-40B4-BE49-F238E27FC236}">
                  <a16:creationId xmlns:a16="http://schemas.microsoft.com/office/drawing/2014/main" id="{F23EAA4B-EAF4-4316-8B37-788CCD649F9F}"/>
                </a:ext>
              </a:extLst>
            </p:cNvPr>
            <p:cNvSpPr/>
            <p:nvPr/>
          </p:nvSpPr>
          <p:spPr>
            <a:xfrm rot="10800000">
              <a:off x="587373" y="2044941"/>
              <a:ext cx="11088688" cy="2066755"/>
            </a:xfrm>
            <a:prstGeom prst="round2SameRect">
              <a:avLst>
                <a:gd name="adj1" fmla="val 3311"/>
                <a:gd name="adj2" fmla="val 0"/>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Graf Testata">
              <a:extLst>
                <a:ext uri="{FF2B5EF4-FFF2-40B4-BE49-F238E27FC236}">
                  <a16:creationId xmlns:a16="http://schemas.microsoft.com/office/drawing/2014/main" id="{38E89FD4-50C3-4265-B902-991B2EBB4122}"/>
                </a:ext>
              </a:extLst>
            </p:cNvPr>
            <p:cNvSpPr/>
            <p:nvPr/>
          </p:nvSpPr>
          <p:spPr>
            <a:xfrm>
              <a:off x="587375" y="1810315"/>
              <a:ext cx="11088688" cy="288000"/>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EOS &lt;150 + FeNO &lt;25: 19.9%</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3" name="Gruppo 136">
            <a:extLst>
              <a:ext uri="{FF2B5EF4-FFF2-40B4-BE49-F238E27FC236}">
                <a16:creationId xmlns:a16="http://schemas.microsoft.com/office/drawing/2014/main" id="{22A3FE88-533C-4C22-9450-E29286DACF5B}"/>
              </a:ext>
            </a:extLst>
          </p:cNvPr>
          <p:cNvGrpSpPr/>
          <p:nvPr/>
        </p:nvGrpSpPr>
        <p:grpSpPr>
          <a:xfrm>
            <a:off x="587374" y="3912066"/>
            <a:ext cx="5409278" cy="2301381"/>
            <a:chOff x="587373" y="1810315"/>
            <a:chExt cx="11088690" cy="2301381"/>
          </a:xfrm>
        </p:grpSpPr>
        <p:sp>
          <p:nvSpPr>
            <p:cNvPr id="96" name="Graf Area">
              <a:extLst>
                <a:ext uri="{FF2B5EF4-FFF2-40B4-BE49-F238E27FC236}">
                  <a16:creationId xmlns:a16="http://schemas.microsoft.com/office/drawing/2014/main" id="{62772AE3-352C-48BF-BFBC-73B4C36ABFBE}"/>
                </a:ext>
              </a:extLst>
            </p:cNvPr>
            <p:cNvSpPr/>
            <p:nvPr/>
          </p:nvSpPr>
          <p:spPr>
            <a:xfrm rot="10800000">
              <a:off x="587373" y="2044941"/>
              <a:ext cx="11088688" cy="2066755"/>
            </a:xfrm>
            <a:prstGeom prst="round2SameRect">
              <a:avLst>
                <a:gd name="adj1" fmla="val 3311"/>
                <a:gd name="adj2" fmla="val 0"/>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Graf Testata">
              <a:extLst>
                <a:ext uri="{FF2B5EF4-FFF2-40B4-BE49-F238E27FC236}">
                  <a16:creationId xmlns:a16="http://schemas.microsoft.com/office/drawing/2014/main" id="{AEB06D70-D46C-4CE5-A624-07BF807310DB}"/>
                </a:ext>
              </a:extLst>
            </p:cNvPr>
            <p:cNvSpPr/>
            <p:nvPr/>
          </p:nvSpPr>
          <p:spPr>
            <a:xfrm>
              <a:off x="587375" y="1810315"/>
              <a:ext cx="11088688" cy="288000"/>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EOS ≥150 + FeNO &lt;25: 29.9%</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8" name="Gruppo 139">
            <a:extLst>
              <a:ext uri="{FF2B5EF4-FFF2-40B4-BE49-F238E27FC236}">
                <a16:creationId xmlns:a16="http://schemas.microsoft.com/office/drawing/2014/main" id="{97EAFA44-6CE5-4C0A-BB14-9A9889A3726B}"/>
              </a:ext>
            </a:extLst>
          </p:cNvPr>
          <p:cNvGrpSpPr/>
          <p:nvPr/>
        </p:nvGrpSpPr>
        <p:grpSpPr>
          <a:xfrm>
            <a:off x="6262423" y="1540261"/>
            <a:ext cx="5409278" cy="2301381"/>
            <a:chOff x="587373" y="1810315"/>
            <a:chExt cx="11088690" cy="2301381"/>
          </a:xfrm>
        </p:grpSpPr>
        <p:sp>
          <p:nvSpPr>
            <p:cNvPr id="99" name="Graf Area">
              <a:extLst>
                <a:ext uri="{FF2B5EF4-FFF2-40B4-BE49-F238E27FC236}">
                  <a16:creationId xmlns:a16="http://schemas.microsoft.com/office/drawing/2014/main" id="{26968CA4-9345-4560-B889-5D64CFB5D7B3}"/>
                </a:ext>
              </a:extLst>
            </p:cNvPr>
            <p:cNvSpPr/>
            <p:nvPr/>
          </p:nvSpPr>
          <p:spPr>
            <a:xfrm rot="10800000">
              <a:off x="587373" y="2044941"/>
              <a:ext cx="11088688" cy="2066755"/>
            </a:xfrm>
            <a:prstGeom prst="round2SameRect">
              <a:avLst>
                <a:gd name="adj1" fmla="val 3311"/>
                <a:gd name="adj2" fmla="val 0"/>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Graf Testata">
              <a:extLst>
                <a:ext uri="{FF2B5EF4-FFF2-40B4-BE49-F238E27FC236}">
                  <a16:creationId xmlns:a16="http://schemas.microsoft.com/office/drawing/2014/main" id="{B92776E6-8EC5-4EE6-ACB1-321339B00A2D}"/>
                </a:ext>
              </a:extLst>
            </p:cNvPr>
            <p:cNvSpPr/>
            <p:nvPr/>
          </p:nvSpPr>
          <p:spPr>
            <a:xfrm>
              <a:off x="587375" y="1810315"/>
              <a:ext cx="11088688" cy="288000"/>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EOS &lt;150 + FeNO ≥25: 8.5%</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1" name="Gruppo 142">
            <a:extLst>
              <a:ext uri="{FF2B5EF4-FFF2-40B4-BE49-F238E27FC236}">
                <a16:creationId xmlns:a16="http://schemas.microsoft.com/office/drawing/2014/main" id="{755B1055-BB35-4051-8D90-24ABF04226D3}"/>
              </a:ext>
            </a:extLst>
          </p:cNvPr>
          <p:cNvGrpSpPr/>
          <p:nvPr/>
        </p:nvGrpSpPr>
        <p:grpSpPr>
          <a:xfrm>
            <a:off x="6262423" y="3912066"/>
            <a:ext cx="5409278" cy="2301381"/>
            <a:chOff x="587373" y="1810315"/>
            <a:chExt cx="11088690" cy="2301381"/>
          </a:xfrm>
        </p:grpSpPr>
        <p:sp>
          <p:nvSpPr>
            <p:cNvPr id="102" name="Graf Area">
              <a:extLst>
                <a:ext uri="{FF2B5EF4-FFF2-40B4-BE49-F238E27FC236}">
                  <a16:creationId xmlns:a16="http://schemas.microsoft.com/office/drawing/2014/main" id="{E175493F-71F6-4E89-A6D3-315C9CE6DACC}"/>
                </a:ext>
              </a:extLst>
            </p:cNvPr>
            <p:cNvSpPr/>
            <p:nvPr/>
          </p:nvSpPr>
          <p:spPr>
            <a:xfrm rot="10800000">
              <a:off x="587373" y="2044941"/>
              <a:ext cx="11088688" cy="2066755"/>
            </a:xfrm>
            <a:prstGeom prst="round2SameRect">
              <a:avLst>
                <a:gd name="adj1" fmla="val 3311"/>
                <a:gd name="adj2" fmla="val 0"/>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Graf Testata">
              <a:extLst>
                <a:ext uri="{FF2B5EF4-FFF2-40B4-BE49-F238E27FC236}">
                  <a16:creationId xmlns:a16="http://schemas.microsoft.com/office/drawing/2014/main" id="{8BBA8C7D-B43D-4AA5-B37E-DBE6FF4320A5}"/>
                </a:ext>
              </a:extLst>
            </p:cNvPr>
            <p:cNvSpPr/>
            <p:nvPr/>
          </p:nvSpPr>
          <p:spPr>
            <a:xfrm>
              <a:off x="587375" y="1810315"/>
              <a:ext cx="11088688" cy="288000"/>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panose="020F0502020204030204"/>
                  <a:ea typeface="+mn-ea"/>
                  <a:cs typeface="+mn-cs"/>
                </a:rPr>
                <a:t>EOS ≥150 + FeNO ≥25: 41.7%</a:t>
              </a:r>
              <a:endPar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104" name="Chart 103">
            <a:extLst>
              <a:ext uri="{FF2B5EF4-FFF2-40B4-BE49-F238E27FC236}">
                <a16:creationId xmlns:a16="http://schemas.microsoft.com/office/drawing/2014/main" id="{C1A82E97-4607-4A59-BEF9-897619072ED4}"/>
              </a:ext>
            </a:extLst>
          </p:cNvPr>
          <p:cNvGraphicFramePr/>
          <p:nvPr/>
        </p:nvGraphicFramePr>
        <p:xfrm>
          <a:off x="587372" y="4200066"/>
          <a:ext cx="5397884" cy="2013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0" name="Chart 109">
            <a:extLst>
              <a:ext uri="{FF2B5EF4-FFF2-40B4-BE49-F238E27FC236}">
                <a16:creationId xmlns:a16="http://schemas.microsoft.com/office/drawing/2014/main" id="{BB9290E8-F9FB-4946-BAF0-0F407719DF58}"/>
              </a:ext>
            </a:extLst>
          </p:cNvPr>
          <p:cNvGraphicFramePr/>
          <p:nvPr/>
        </p:nvGraphicFramePr>
        <p:xfrm>
          <a:off x="6262421" y="4200066"/>
          <a:ext cx="5402530" cy="20133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1" name="Chart 110">
            <a:extLst>
              <a:ext uri="{FF2B5EF4-FFF2-40B4-BE49-F238E27FC236}">
                <a16:creationId xmlns:a16="http://schemas.microsoft.com/office/drawing/2014/main" id="{79387746-332C-4166-BF47-22E376A4478D}"/>
              </a:ext>
            </a:extLst>
          </p:cNvPr>
          <p:cNvGraphicFramePr/>
          <p:nvPr/>
        </p:nvGraphicFramePr>
        <p:xfrm>
          <a:off x="6262421" y="1828262"/>
          <a:ext cx="5402530" cy="20133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2" name="Chart 111">
            <a:extLst>
              <a:ext uri="{FF2B5EF4-FFF2-40B4-BE49-F238E27FC236}">
                <a16:creationId xmlns:a16="http://schemas.microsoft.com/office/drawing/2014/main" id="{8721AEF0-C035-476E-9E05-9A7521DA89B3}"/>
              </a:ext>
            </a:extLst>
          </p:cNvPr>
          <p:cNvGraphicFramePr/>
          <p:nvPr/>
        </p:nvGraphicFramePr>
        <p:xfrm>
          <a:off x="575979" y="1828261"/>
          <a:ext cx="5409277" cy="2013382"/>
        </p:xfrm>
        <a:graphic>
          <a:graphicData uri="http://schemas.openxmlformats.org/drawingml/2006/chart">
            <c:chart xmlns:c="http://schemas.openxmlformats.org/drawingml/2006/chart" xmlns:r="http://schemas.openxmlformats.org/officeDocument/2006/relationships" r:id="rId6"/>
          </a:graphicData>
        </a:graphic>
      </p:graphicFrame>
      <p:grpSp>
        <p:nvGrpSpPr>
          <p:cNvPr id="113" name="Gruppo 11">
            <a:extLst>
              <a:ext uri="{FF2B5EF4-FFF2-40B4-BE49-F238E27FC236}">
                <a16:creationId xmlns:a16="http://schemas.microsoft.com/office/drawing/2014/main" id="{80B8818F-F424-4F87-8043-ADB21B7A31C4}"/>
              </a:ext>
            </a:extLst>
          </p:cNvPr>
          <p:cNvGrpSpPr/>
          <p:nvPr/>
        </p:nvGrpSpPr>
        <p:grpSpPr>
          <a:xfrm>
            <a:off x="1982917" y="1984615"/>
            <a:ext cx="2375017" cy="160214"/>
            <a:chOff x="1982917" y="2997862"/>
            <a:chExt cx="2375017" cy="160214"/>
          </a:xfrm>
        </p:grpSpPr>
        <p:sp>
          <p:nvSpPr>
            <p:cNvPr id="114" name="TextBox 113">
              <a:extLst>
                <a:ext uri="{FF2B5EF4-FFF2-40B4-BE49-F238E27FC236}">
                  <a16:creationId xmlns:a16="http://schemas.microsoft.com/office/drawing/2014/main" id="{4DA11326-B4FC-4975-9863-BCDD8B8AC1EA}"/>
                </a:ext>
              </a:extLst>
            </p:cNvPr>
            <p:cNvSpPr txBox="1"/>
            <p:nvPr/>
          </p:nvSpPr>
          <p:spPr>
            <a:xfrm>
              <a:off x="3522770" y="2997862"/>
              <a:ext cx="835164"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0.08</a:t>
              </a:r>
            </a:p>
          </p:txBody>
        </p:sp>
        <p:cxnSp>
          <p:nvCxnSpPr>
            <p:cNvPr id="115" name="Straight Connector 114">
              <a:extLst>
                <a:ext uri="{FF2B5EF4-FFF2-40B4-BE49-F238E27FC236}">
                  <a16:creationId xmlns:a16="http://schemas.microsoft.com/office/drawing/2014/main" id="{EDEE6F6E-67AD-47DE-B977-D29C4DF9BC47}"/>
                </a:ext>
              </a:extLst>
            </p:cNvPr>
            <p:cNvCxnSpPr>
              <a:cxnSpLocks/>
            </p:cNvCxnSpPr>
            <p:nvPr/>
          </p:nvCxnSpPr>
          <p:spPr>
            <a:xfrm>
              <a:off x="3555617" y="3158076"/>
              <a:ext cx="76571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6FF6776-DAE2-41C5-856C-7BFF9C4EF38B}"/>
                </a:ext>
              </a:extLst>
            </p:cNvPr>
            <p:cNvSpPr txBox="1"/>
            <p:nvPr/>
          </p:nvSpPr>
          <p:spPr>
            <a:xfrm>
              <a:off x="1982917" y="2997862"/>
              <a:ext cx="864018"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0.04 </a:t>
              </a:r>
            </a:p>
          </p:txBody>
        </p:sp>
        <p:cxnSp>
          <p:nvCxnSpPr>
            <p:cNvPr id="120" name="Straight Connector 119">
              <a:extLst>
                <a:ext uri="{FF2B5EF4-FFF2-40B4-BE49-F238E27FC236}">
                  <a16:creationId xmlns:a16="http://schemas.microsoft.com/office/drawing/2014/main" id="{28EE06AE-D998-41EF-B6B9-36337565B5C8}"/>
                </a:ext>
              </a:extLst>
            </p:cNvPr>
            <p:cNvCxnSpPr>
              <a:cxnSpLocks/>
            </p:cNvCxnSpPr>
            <p:nvPr/>
          </p:nvCxnSpPr>
          <p:spPr>
            <a:xfrm>
              <a:off x="2012386" y="3158076"/>
              <a:ext cx="76662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grpSp>
      <p:grpSp>
        <p:nvGrpSpPr>
          <p:cNvPr id="121" name="Gruppo 166">
            <a:extLst>
              <a:ext uri="{FF2B5EF4-FFF2-40B4-BE49-F238E27FC236}">
                <a16:creationId xmlns:a16="http://schemas.microsoft.com/office/drawing/2014/main" id="{EF2935A1-0662-4A82-859B-784A84AF6A0D}"/>
              </a:ext>
            </a:extLst>
          </p:cNvPr>
          <p:cNvGrpSpPr/>
          <p:nvPr/>
        </p:nvGrpSpPr>
        <p:grpSpPr>
          <a:xfrm>
            <a:off x="1982917" y="4354892"/>
            <a:ext cx="2375017" cy="160214"/>
            <a:chOff x="1982917" y="2997862"/>
            <a:chExt cx="2375017" cy="160214"/>
          </a:xfrm>
        </p:grpSpPr>
        <p:sp>
          <p:nvSpPr>
            <p:cNvPr id="122" name="TextBox 126">
              <a:extLst>
                <a:ext uri="{FF2B5EF4-FFF2-40B4-BE49-F238E27FC236}">
                  <a16:creationId xmlns:a16="http://schemas.microsoft.com/office/drawing/2014/main" id="{B5EE3E63-0EE4-452D-BE58-70AECE5FEBC5}"/>
                </a:ext>
              </a:extLst>
            </p:cNvPr>
            <p:cNvSpPr txBox="1"/>
            <p:nvPr/>
          </p:nvSpPr>
          <p:spPr>
            <a:xfrm>
              <a:off x="3522770" y="2997862"/>
              <a:ext cx="835164"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0.01</a:t>
              </a:r>
            </a:p>
          </p:txBody>
        </p:sp>
        <p:cxnSp>
          <p:nvCxnSpPr>
            <p:cNvPr id="123" name="Straight Connector 127">
              <a:extLst>
                <a:ext uri="{FF2B5EF4-FFF2-40B4-BE49-F238E27FC236}">
                  <a16:creationId xmlns:a16="http://schemas.microsoft.com/office/drawing/2014/main" id="{4146A6CB-18C6-40C7-A337-68D022F39F88}"/>
                </a:ext>
              </a:extLst>
            </p:cNvPr>
            <p:cNvCxnSpPr>
              <a:cxnSpLocks/>
            </p:cNvCxnSpPr>
            <p:nvPr/>
          </p:nvCxnSpPr>
          <p:spPr>
            <a:xfrm>
              <a:off x="3555617" y="3158076"/>
              <a:ext cx="76571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sp>
          <p:nvSpPr>
            <p:cNvPr id="124" name="TextBox 129">
              <a:extLst>
                <a:ext uri="{FF2B5EF4-FFF2-40B4-BE49-F238E27FC236}">
                  <a16:creationId xmlns:a16="http://schemas.microsoft.com/office/drawing/2014/main" id="{48E0207E-3183-4E48-B4DE-17F9CE76A217}"/>
                </a:ext>
              </a:extLst>
            </p:cNvPr>
            <p:cNvSpPr txBox="1"/>
            <p:nvPr/>
          </p:nvSpPr>
          <p:spPr>
            <a:xfrm>
              <a:off x="1982917" y="2997862"/>
              <a:ext cx="864018"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0.06 </a:t>
              </a:r>
            </a:p>
          </p:txBody>
        </p:sp>
        <p:cxnSp>
          <p:nvCxnSpPr>
            <p:cNvPr id="125" name="Straight Connector 135">
              <a:extLst>
                <a:ext uri="{FF2B5EF4-FFF2-40B4-BE49-F238E27FC236}">
                  <a16:creationId xmlns:a16="http://schemas.microsoft.com/office/drawing/2014/main" id="{780B27D8-4917-4B00-8FE9-501A3A2D2E99}"/>
                </a:ext>
              </a:extLst>
            </p:cNvPr>
            <p:cNvCxnSpPr>
              <a:cxnSpLocks/>
            </p:cNvCxnSpPr>
            <p:nvPr/>
          </p:nvCxnSpPr>
          <p:spPr>
            <a:xfrm>
              <a:off x="2012386" y="3158076"/>
              <a:ext cx="76662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grpSp>
      <p:grpSp>
        <p:nvGrpSpPr>
          <p:cNvPr id="126" name="Gruppo 171">
            <a:extLst>
              <a:ext uri="{FF2B5EF4-FFF2-40B4-BE49-F238E27FC236}">
                <a16:creationId xmlns:a16="http://schemas.microsoft.com/office/drawing/2014/main" id="{83DA792D-B686-4DFB-9FBB-DCB1612586E8}"/>
              </a:ext>
            </a:extLst>
          </p:cNvPr>
          <p:cNvGrpSpPr/>
          <p:nvPr/>
        </p:nvGrpSpPr>
        <p:grpSpPr>
          <a:xfrm>
            <a:off x="7659132" y="1984615"/>
            <a:ext cx="2375017" cy="160214"/>
            <a:chOff x="1982917" y="2997862"/>
            <a:chExt cx="2375017" cy="160214"/>
          </a:xfrm>
        </p:grpSpPr>
        <p:sp>
          <p:nvSpPr>
            <p:cNvPr id="129" name="TextBox 126">
              <a:extLst>
                <a:ext uri="{FF2B5EF4-FFF2-40B4-BE49-F238E27FC236}">
                  <a16:creationId xmlns:a16="http://schemas.microsoft.com/office/drawing/2014/main" id="{FE154D44-89A8-45EE-8E28-BAE5CF89969F}"/>
                </a:ext>
              </a:extLst>
            </p:cNvPr>
            <p:cNvSpPr txBox="1"/>
            <p:nvPr/>
          </p:nvSpPr>
          <p:spPr>
            <a:xfrm>
              <a:off x="3522769" y="2997862"/>
              <a:ext cx="835165"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0.12</a:t>
              </a:r>
            </a:p>
          </p:txBody>
        </p:sp>
        <p:cxnSp>
          <p:nvCxnSpPr>
            <p:cNvPr id="166" name="Straight Connector 127">
              <a:extLst>
                <a:ext uri="{FF2B5EF4-FFF2-40B4-BE49-F238E27FC236}">
                  <a16:creationId xmlns:a16="http://schemas.microsoft.com/office/drawing/2014/main" id="{B6FB92C0-8ECC-4BBE-AE7D-5D496641C4FB}"/>
                </a:ext>
              </a:extLst>
            </p:cNvPr>
            <p:cNvCxnSpPr>
              <a:cxnSpLocks/>
            </p:cNvCxnSpPr>
            <p:nvPr/>
          </p:nvCxnSpPr>
          <p:spPr>
            <a:xfrm>
              <a:off x="3555617" y="3158076"/>
              <a:ext cx="76571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sp>
          <p:nvSpPr>
            <p:cNvPr id="182" name="TextBox 129">
              <a:extLst>
                <a:ext uri="{FF2B5EF4-FFF2-40B4-BE49-F238E27FC236}">
                  <a16:creationId xmlns:a16="http://schemas.microsoft.com/office/drawing/2014/main" id="{853AB4EF-E821-43B0-9670-577A27D28677}"/>
                </a:ext>
              </a:extLst>
            </p:cNvPr>
            <p:cNvSpPr txBox="1"/>
            <p:nvPr/>
          </p:nvSpPr>
          <p:spPr>
            <a:xfrm>
              <a:off x="1982917" y="2997862"/>
              <a:ext cx="864018"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0.07 </a:t>
              </a:r>
            </a:p>
          </p:txBody>
        </p:sp>
        <p:cxnSp>
          <p:nvCxnSpPr>
            <p:cNvPr id="183" name="Straight Connector 135">
              <a:extLst>
                <a:ext uri="{FF2B5EF4-FFF2-40B4-BE49-F238E27FC236}">
                  <a16:creationId xmlns:a16="http://schemas.microsoft.com/office/drawing/2014/main" id="{5903E680-3D83-4142-99BE-20DD08428A9F}"/>
                </a:ext>
              </a:extLst>
            </p:cNvPr>
            <p:cNvCxnSpPr>
              <a:cxnSpLocks/>
            </p:cNvCxnSpPr>
            <p:nvPr/>
          </p:nvCxnSpPr>
          <p:spPr>
            <a:xfrm>
              <a:off x="2012386" y="3158076"/>
              <a:ext cx="76662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grpSp>
      <p:grpSp>
        <p:nvGrpSpPr>
          <p:cNvPr id="184" name="Gruppo 176">
            <a:extLst>
              <a:ext uri="{FF2B5EF4-FFF2-40B4-BE49-F238E27FC236}">
                <a16:creationId xmlns:a16="http://schemas.microsoft.com/office/drawing/2014/main" id="{F85279CD-845A-4B80-8B05-CED0B5C7D57D}"/>
              </a:ext>
            </a:extLst>
          </p:cNvPr>
          <p:cNvGrpSpPr/>
          <p:nvPr/>
        </p:nvGrpSpPr>
        <p:grpSpPr>
          <a:xfrm>
            <a:off x="7659131" y="4354892"/>
            <a:ext cx="2375018" cy="160214"/>
            <a:chOff x="1982916" y="2997862"/>
            <a:chExt cx="2375018" cy="160214"/>
          </a:xfrm>
        </p:grpSpPr>
        <p:sp>
          <p:nvSpPr>
            <p:cNvPr id="185" name="TextBox 126">
              <a:extLst>
                <a:ext uri="{FF2B5EF4-FFF2-40B4-BE49-F238E27FC236}">
                  <a16:creationId xmlns:a16="http://schemas.microsoft.com/office/drawing/2014/main" id="{FB508C0D-0E24-40CB-A838-3B649E7EAC66}"/>
                </a:ext>
              </a:extLst>
            </p:cNvPr>
            <p:cNvSpPr txBox="1"/>
            <p:nvPr/>
          </p:nvSpPr>
          <p:spPr>
            <a:xfrm>
              <a:off x="3522769" y="2997862"/>
              <a:ext cx="835165"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0.26</a:t>
              </a:r>
            </a:p>
          </p:txBody>
        </p:sp>
        <p:cxnSp>
          <p:nvCxnSpPr>
            <p:cNvPr id="186" name="Straight Connector 127">
              <a:extLst>
                <a:ext uri="{FF2B5EF4-FFF2-40B4-BE49-F238E27FC236}">
                  <a16:creationId xmlns:a16="http://schemas.microsoft.com/office/drawing/2014/main" id="{1C5B6E4F-472B-421C-9BBB-67BF9395EAC4}"/>
                </a:ext>
              </a:extLst>
            </p:cNvPr>
            <p:cNvCxnSpPr>
              <a:cxnSpLocks/>
            </p:cNvCxnSpPr>
            <p:nvPr/>
          </p:nvCxnSpPr>
          <p:spPr>
            <a:xfrm>
              <a:off x="3555617" y="3158076"/>
              <a:ext cx="76571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sp>
          <p:nvSpPr>
            <p:cNvPr id="187" name="TextBox 129">
              <a:extLst>
                <a:ext uri="{FF2B5EF4-FFF2-40B4-BE49-F238E27FC236}">
                  <a16:creationId xmlns:a16="http://schemas.microsoft.com/office/drawing/2014/main" id="{CD994F24-E46E-433C-9E47-DA600C49B4DC}"/>
                </a:ext>
              </a:extLst>
            </p:cNvPr>
            <p:cNvSpPr txBox="1"/>
            <p:nvPr/>
          </p:nvSpPr>
          <p:spPr>
            <a:xfrm>
              <a:off x="1982916" y="2997862"/>
              <a:ext cx="864019" cy="138499"/>
            </a:xfrm>
            <a:prstGeom prst="rect">
              <a:avLst/>
            </a:prstGeom>
            <a:noFill/>
          </p:spPr>
          <p:txBody>
            <a:bodyPr wrap="none" lIns="0" tIns="0" rIns="0" bIns="0" rtlCol="0">
              <a:spAutoFit/>
            </a:bodyPr>
            <a:lstStyle>
              <a:defPPr>
                <a:defRPr lang="en-US"/>
              </a:defPPr>
              <a:lvl1pPr algn="ctr">
                <a:lnSpc>
                  <a:spcPct val="90000"/>
                </a:lnSpc>
                <a:defRPr sz="1000">
                  <a:solidFill>
                    <a:srgbClr val="605854"/>
                  </a:solidFill>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605854"/>
                  </a:solidFill>
                  <a:effectLst/>
                  <a:uLnTx/>
                  <a:uFillTx/>
                  <a:latin typeface="Calibri" panose="020F0502020204030204"/>
                  <a:ea typeface="+mn-ea"/>
                  <a:cs typeface="+mn-cs"/>
                </a:rPr>
                <a:t>Difference: 0.26 </a:t>
              </a:r>
            </a:p>
          </p:txBody>
        </p:sp>
        <p:cxnSp>
          <p:nvCxnSpPr>
            <p:cNvPr id="188" name="Straight Connector 135">
              <a:extLst>
                <a:ext uri="{FF2B5EF4-FFF2-40B4-BE49-F238E27FC236}">
                  <a16:creationId xmlns:a16="http://schemas.microsoft.com/office/drawing/2014/main" id="{CCA8933B-80C6-4A25-BE74-403FBC5AF83D}"/>
                </a:ext>
              </a:extLst>
            </p:cNvPr>
            <p:cNvCxnSpPr>
              <a:cxnSpLocks/>
            </p:cNvCxnSpPr>
            <p:nvPr/>
          </p:nvCxnSpPr>
          <p:spPr>
            <a:xfrm>
              <a:off x="2012386" y="3158076"/>
              <a:ext cx="766627" cy="0"/>
            </a:xfrm>
            <a:prstGeom prst="line">
              <a:avLst/>
            </a:prstGeom>
            <a:ln w="12700" cap="rnd">
              <a:solidFill>
                <a:srgbClr val="605854"/>
              </a:solidFill>
            </a:ln>
          </p:spPr>
          <p:style>
            <a:lnRef idx="1">
              <a:schemeClr val="accent1"/>
            </a:lnRef>
            <a:fillRef idx="0">
              <a:schemeClr val="accent1"/>
            </a:fillRef>
            <a:effectRef idx="0">
              <a:schemeClr val="accent1"/>
            </a:effectRef>
            <a:fontRef idx="minor">
              <a:schemeClr val="tx1"/>
            </a:fontRef>
          </p:style>
        </p:cxnSp>
      </p:grpSp>
      <p:grpSp>
        <p:nvGrpSpPr>
          <p:cNvPr id="189" name="LEGENDA">
            <a:extLst>
              <a:ext uri="{FF2B5EF4-FFF2-40B4-BE49-F238E27FC236}">
                <a16:creationId xmlns:a16="http://schemas.microsoft.com/office/drawing/2014/main" id="{52154075-7639-4B56-B88A-4CA761EA54FD}"/>
              </a:ext>
            </a:extLst>
          </p:cNvPr>
          <p:cNvGrpSpPr/>
          <p:nvPr/>
        </p:nvGrpSpPr>
        <p:grpSpPr>
          <a:xfrm>
            <a:off x="4943894" y="2232747"/>
            <a:ext cx="108000" cy="1227283"/>
            <a:chOff x="4836025" y="2242278"/>
            <a:chExt cx="108000" cy="1227283"/>
          </a:xfrm>
        </p:grpSpPr>
        <p:sp>
          <p:nvSpPr>
            <p:cNvPr id="190" name="Rettangolo 197">
              <a:extLst>
                <a:ext uri="{FF2B5EF4-FFF2-40B4-BE49-F238E27FC236}">
                  <a16:creationId xmlns:a16="http://schemas.microsoft.com/office/drawing/2014/main" id="{B7289FFF-5C2C-4B1B-98F3-A4AF8A9A6794}"/>
                </a:ext>
              </a:extLst>
            </p:cNvPr>
            <p:cNvSpPr>
              <a:spLocks noChangeAspect="1"/>
            </p:cNvSpPr>
            <p:nvPr/>
          </p:nvSpPr>
          <p:spPr>
            <a:xfrm>
              <a:off x="4836025" y="2615330"/>
              <a:ext cx="108000" cy="10812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sp>
          <p:nvSpPr>
            <p:cNvPr id="191" name="Rettangolo 197">
              <a:extLst>
                <a:ext uri="{FF2B5EF4-FFF2-40B4-BE49-F238E27FC236}">
                  <a16:creationId xmlns:a16="http://schemas.microsoft.com/office/drawing/2014/main" id="{35D318F1-89B1-4DC2-A3BD-0B3459A65317}"/>
                </a:ext>
              </a:extLst>
            </p:cNvPr>
            <p:cNvSpPr>
              <a:spLocks noChangeAspect="1"/>
            </p:cNvSpPr>
            <p:nvPr/>
          </p:nvSpPr>
          <p:spPr>
            <a:xfrm>
              <a:off x="4836025" y="2988382"/>
              <a:ext cx="108000" cy="1081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192" name="Rettangolo 197">
              <a:extLst>
                <a:ext uri="{FF2B5EF4-FFF2-40B4-BE49-F238E27FC236}">
                  <a16:creationId xmlns:a16="http://schemas.microsoft.com/office/drawing/2014/main" id="{74A0AFEB-3D2F-4D6B-8ED6-B17E6C52D895}"/>
                </a:ext>
              </a:extLst>
            </p:cNvPr>
            <p:cNvSpPr>
              <a:spLocks noChangeAspect="1"/>
            </p:cNvSpPr>
            <p:nvPr/>
          </p:nvSpPr>
          <p:spPr>
            <a:xfrm>
              <a:off x="4836025" y="3361434"/>
              <a:ext cx="108000" cy="108127"/>
            </a:xfrm>
            <a:prstGeom prst="rect">
              <a:avLst/>
            </a:prstGeom>
            <a:solidFill>
              <a:srgbClr val="0CA9D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193" name="Rettangolo 197">
              <a:extLst>
                <a:ext uri="{FF2B5EF4-FFF2-40B4-BE49-F238E27FC236}">
                  <a16:creationId xmlns:a16="http://schemas.microsoft.com/office/drawing/2014/main" id="{03B0AD56-82F3-4B63-A7BB-018538CD0B52}"/>
                </a:ext>
              </a:extLst>
            </p:cNvPr>
            <p:cNvSpPr>
              <a:spLocks noChangeAspect="1"/>
            </p:cNvSpPr>
            <p:nvPr/>
          </p:nvSpPr>
          <p:spPr>
            <a:xfrm>
              <a:off x="4836025" y="2242278"/>
              <a:ext cx="108000" cy="108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grpSp>
      <p:grpSp>
        <p:nvGrpSpPr>
          <p:cNvPr id="194" name="LEGENDA">
            <a:extLst>
              <a:ext uri="{FF2B5EF4-FFF2-40B4-BE49-F238E27FC236}">
                <a16:creationId xmlns:a16="http://schemas.microsoft.com/office/drawing/2014/main" id="{703997D3-4172-4963-B2D1-4D799814ECE7}"/>
              </a:ext>
            </a:extLst>
          </p:cNvPr>
          <p:cNvGrpSpPr/>
          <p:nvPr/>
        </p:nvGrpSpPr>
        <p:grpSpPr>
          <a:xfrm>
            <a:off x="10631989" y="2232747"/>
            <a:ext cx="108000" cy="1227283"/>
            <a:chOff x="4836025" y="2242278"/>
            <a:chExt cx="108000" cy="1227283"/>
          </a:xfrm>
        </p:grpSpPr>
        <p:sp>
          <p:nvSpPr>
            <p:cNvPr id="195" name="Rettangolo 197">
              <a:extLst>
                <a:ext uri="{FF2B5EF4-FFF2-40B4-BE49-F238E27FC236}">
                  <a16:creationId xmlns:a16="http://schemas.microsoft.com/office/drawing/2014/main" id="{6264A738-B6F4-4388-8821-AF9AA15F0D5E}"/>
                </a:ext>
              </a:extLst>
            </p:cNvPr>
            <p:cNvSpPr>
              <a:spLocks noChangeAspect="1"/>
            </p:cNvSpPr>
            <p:nvPr/>
          </p:nvSpPr>
          <p:spPr>
            <a:xfrm>
              <a:off x="4836025" y="2615330"/>
              <a:ext cx="108000" cy="10812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sp>
          <p:nvSpPr>
            <p:cNvPr id="196" name="Rettangolo 197">
              <a:extLst>
                <a:ext uri="{FF2B5EF4-FFF2-40B4-BE49-F238E27FC236}">
                  <a16:creationId xmlns:a16="http://schemas.microsoft.com/office/drawing/2014/main" id="{2819811F-3D61-45FD-A791-85E9A5505E61}"/>
                </a:ext>
              </a:extLst>
            </p:cNvPr>
            <p:cNvSpPr>
              <a:spLocks noChangeAspect="1"/>
            </p:cNvSpPr>
            <p:nvPr/>
          </p:nvSpPr>
          <p:spPr>
            <a:xfrm>
              <a:off x="4836025" y="2988382"/>
              <a:ext cx="108000" cy="1081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197" name="Rettangolo 197">
              <a:extLst>
                <a:ext uri="{FF2B5EF4-FFF2-40B4-BE49-F238E27FC236}">
                  <a16:creationId xmlns:a16="http://schemas.microsoft.com/office/drawing/2014/main" id="{8F39653D-81ED-4B97-B37B-DEE528142E32}"/>
                </a:ext>
              </a:extLst>
            </p:cNvPr>
            <p:cNvSpPr>
              <a:spLocks noChangeAspect="1"/>
            </p:cNvSpPr>
            <p:nvPr/>
          </p:nvSpPr>
          <p:spPr>
            <a:xfrm>
              <a:off x="4836025" y="3361434"/>
              <a:ext cx="108000" cy="108127"/>
            </a:xfrm>
            <a:prstGeom prst="rect">
              <a:avLst/>
            </a:prstGeom>
            <a:solidFill>
              <a:srgbClr val="0CA9D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198" name="Rettangolo 197">
              <a:extLst>
                <a:ext uri="{FF2B5EF4-FFF2-40B4-BE49-F238E27FC236}">
                  <a16:creationId xmlns:a16="http://schemas.microsoft.com/office/drawing/2014/main" id="{98D02948-4300-4FE0-BCA8-FD3EF63A884C}"/>
                </a:ext>
              </a:extLst>
            </p:cNvPr>
            <p:cNvSpPr>
              <a:spLocks noChangeAspect="1"/>
            </p:cNvSpPr>
            <p:nvPr/>
          </p:nvSpPr>
          <p:spPr>
            <a:xfrm>
              <a:off x="4836025" y="2242278"/>
              <a:ext cx="108000" cy="108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grpSp>
      <p:grpSp>
        <p:nvGrpSpPr>
          <p:cNvPr id="199" name="LEGENDA">
            <a:extLst>
              <a:ext uri="{FF2B5EF4-FFF2-40B4-BE49-F238E27FC236}">
                <a16:creationId xmlns:a16="http://schemas.microsoft.com/office/drawing/2014/main" id="{A45BFEAE-04E6-4C11-8CFF-26F1235AA31F}"/>
              </a:ext>
            </a:extLst>
          </p:cNvPr>
          <p:cNvGrpSpPr/>
          <p:nvPr/>
        </p:nvGrpSpPr>
        <p:grpSpPr>
          <a:xfrm>
            <a:off x="4943894" y="4606897"/>
            <a:ext cx="108000" cy="1227283"/>
            <a:chOff x="4836025" y="2242278"/>
            <a:chExt cx="108000" cy="1227283"/>
          </a:xfrm>
        </p:grpSpPr>
        <p:sp>
          <p:nvSpPr>
            <p:cNvPr id="200" name="Rettangolo 197">
              <a:extLst>
                <a:ext uri="{FF2B5EF4-FFF2-40B4-BE49-F238E27FC236}">
                  <a16:creationId xmlns:a16="http://schemas.microsoft.com/office/drawing/2014/main" id="{525314B2-501B-423D-9D20-7E974417B0EC}"/>
                </a:ext>
              </a:extLst>
            </p:cNvPr>
            <p:cNvSpPr>
              <a:spLocks noChangeAspect="1"/>
            </p:cNvSpPr>
            <p:nvPr/>
          </p:nvSpPr>
          <p:spPr>
            <a:xfrm>
              <a:off x="4836025" y="2615330"/>
              <a:ext cx="108000" cy="10812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sp>
          <p:nvSpPr>
            <p:cNvPr id="201" name="Rettangolo 197">
              <a:extLst>
                <a:ext uri="{FF2B5EF4-FFF2-40B4-BE49-F238E27FC236}">
                  <a16:creationId xmlns:a16="http://schemas.microsoft.com/office/drawing/2014/main" id="{3A061F33-5C3C-42C1-B0F4-2134BEF88E67}"/>
                </a:ext>
              </a:extLst>
            </p:cNvPr>
            <p:cNvSpPr>
              <a:spLocks noChangeAspect="1"/>
            </p:cNvSpPr>
            <p:nvPr/>
          </p:nvSpPr>
          <p:spPr>
            <a:xfrm>
              <a:off x="4836025" y="2988382"/>
              <a:ext cx="108000" cy="1081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202" name="Rettangolo 197">
              <a:extLst>
                <a:ext uri="{FF2B5EF4-FFF2-40B4-BE49-F238E27FC236}">
                  <a16:creationId xmlns:a16="http://schemas.microsoft.com/office/drawing/2014/main" id="{195B4B01-2858-4A28-A126-13143F71850E}"/>
                </a:ext>
              </a:extLst>
            </p:cNvPr>
            <p:cNvSpPr>
              <a:spLocks noChangeAspect="1"/>
            </p:cNvSpPr>
            <p:nvPr/>
          </p:nvSpPr>
          <p:spPr>
            <a:xfrm>
              <a:off x="4836025" y="3361434"/>
              <a:ext cx="108000" cy="108127"/>
            </a:xfrm>
            <a:prstGeom prst="rect">
              <a:avLst/>
            </a:prstGeom>
            <a:solidFill>
              <a:srgbClr val="0CA9D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203" name="Rettangolo 197">
              <a:extLst>
                <a:ext uri="{FF2B5EF4-FFF2-40B4-BE49-F238E27FC236}">
                  <a16:creationId xmlns:a16="http://schemas.microsoft.com/office/drawing/2014/main" id="{A7CEE359-A83D-49ED-AC55-451BA40CBB65}"/>
                </a:ext>
              </a:extLst>
            </p:cNvPr>
            <p:cNvSpPr>
              <a:spLocks noChangeAspect="1"/>
            </p:cNvSpPr>
            <p:nvPr/>
          </p:nvSpPr>
          <p:spPr>
            <a:xfrm>
              <a:off x="4836025" y="2242278"/>
              <a:ext cx="108000" cy="108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grpSp>
      <p:grpSp>
        <p:nvGrpSpPr>
          <p:cNvPr id="204" name="LEGENDA">
            <a:extLst>
              <a:ext uri="{FF2B5EF4-FFF2-40B4-BE49-F238E27FC236}">
                <a16:creationId xmlns:a16="http://schemas.microsoft.com/office/drawing/2014/main" id="{AE2F66E2-E778-450B-9EF3-F0584E65A0E8}"/>
              </a:ext>
            </a:extLst>
          </p:cNvPr>
          <p:cNvGrpSpPr/>
          <p:nvPr/>
        </p:nvGrpSpPr>
        <p:grpSpPr>
          <a:xfrm>
            <a:off x="10631989" y="4606897"/>
            <a:ext cx="108000" cy="1227283"/>
            <a:chOff x="4836025" y="2242278"/>
            <a:chExt cx="108000" cy="1227283"/>
          </a:xfrm>
        </p:grpSpPr>
        <p:sp>
          <p:nvSpPr>
            <p:cNvPr id="205" name="Rettangolo 197">
              <a:extLst>
                <a:ext uri="{FF2B5EF4-FFF2-40B4-BE49-F238E27FC236}">
                  <a16:creationId xmlns:a16="http://schemas.microsoft.com/office/drawing/2014/main" id="{D108045B-46BD-47DA-89B3-E643B8F3D6CB}"/>
                </a:ext>
              </a:extLst>
            </p:cNvPr>
            <p:cNvSpPr>
              <a:spLocks noChangeAspect="1"/>
            </p:cNvSpPr>
            <p:nvPr/>
          </p:nvSpPr>
          <p:spPr>
            <a:xfrm>
              <a:off x="4836025" y="2615330"/>
              <a:ext cx="108000" cy="10812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sp>
          <p:nvSpPr>
            <p:cNvPr id="206" name="Rettangolo 162">
              <a:extLst>
                <a:ext uri="{FF2B5EF4-FFF2-40B4-BE49-F238E27FC236}">
                  <a16:creationId xmlns:a16="http://schemas.microsoft.com/office/drawing/2014/main" id="{CE572328-35D1-4EDD-A537-B6F0927B447A}"/>
                </a:ext>
              </a:extLst>
            </p:cNvPr>
            <p:cNvSpPr>
              <a:spLocks noChangeAspect="1"/>
            </p:cNvSpPr>
            <p:nvPr/>
          </p:nvSpPr>
          <p:spPr>
            <a:xfrm>
              <a:off x="4836025" y="2988382"/>
              <a:ext cx="108000" cy="1081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207" name="Rettangolo 197">
              <a:extLst>
                <a:ext uri="{FF2B5EF4-FFF2-40B4-BE49-F238E27FC236}">
                  <a16:creationId xmlns:a16="http://schemas.microsoft.com/office/drawing/2014/main" id="{ADE4EA8D-6A29-4579-B511-F341B84A60C8}"/>
                </a:ext>
              </a:extLst>
            </p:cNvPr>
            <p:cNvSpPr>
              <a:spLocks noChangeAspect="1"/>
            </p:cNvSpPr>
            <p:nvPr/>
          </p:nvSpPr>
          <p:spPr>
            <a:xfrm>
              <a:off x="4836025" y="3361434"/>
              <a:ext cx="108000" cy="108127"/>
            </a:xfrm>
            <a:prstGeom prst="rect">
              <a:avLst/>
            </a:prstGeom>
            <a:solidFill>
              <a:srgbClr val="0CA9D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Dupilumab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300 mg</a:t>
              </a:r>
            </a:p>
          </p:txBody>
        </p:sp>
        <p:sp>
          <p:nvSpPr>
            <p:cNvPr id="208" name="Rettangolo 197">
              <a:extLst>
                <a:ext uri="{FF2B5EF4-FFF2-40B4-BE49-F238E27FC236}">
                  <a16:creationId xmlns:a16="http://schemas.microsoft.com/office/drawing/2014/main" id="{B11A2EC6-4575-4DD1-9319-226CE8832939}"/>
                </a:ext>
              </a:extLst>
            </p:cNvPr>
            <p:cNvSpPr>
              <a:spLocks noChangeAspect="1"/>
            </p:cNvSpPr>
            <p:nvPr/>
          </p:nvSpPr>
          <p:spPr>
            <a:xfrm>
              <a:off x="4836025" y="2242278"/>
              <a:ext cx="108000" cy="108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88000" tIns="0" rIns="0" bIns="0"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Placebo </a:t>
              </a:r>
              <a:b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br>
              <a:r>
                <a:rPr kumimoji="0" lang="pt-BR" sz="1000" b="0" i="0" u="none" strike="noStrike" kern="1200" cap="none" spc="0" normalizeH="0" baseline="0" noProof="0" dirty="0">
                  <a:ln>
                    <a:noFill/>
                  </a:ln>
                  <a:solidFill>
                    <a:srgbClr val="988984">
                      <a:lumMod val="75000"/>
                    </a:srgbClr>
                  </a:solidFill>
                  <a:effectLst/>
                  <a:uLnTx/>
                  <a:uFillTx/>
                  <a:latin typeface="Calibri" panose="020F0502020204030204"/>
                  <a:ea typeface="+mn-ea"/>
                  <a:cs typeface="+mn-cs"/>
                </a:rPr>
                <a:t>200 mg</a:t>
              </a:r>
            </a:p>
          </p:txBody>
        </p:sp>
      </p:grpSp>
      <p:sp>
        <p:nvSpPr>
          <p:cNvPr id="209" name="TextBox 208">
            <a:extLst>
              <a:ext uri="{FF2B5EF4-FFF2-40B4-BE49-F238E27FC236}">
                <a16:creationId xmlns:a16="http://schemas.microsoft.com/office/drawing/2014/main" id="{00CDDD4E-620A-4C71-8738-DE642D15277B}"/>
              </a:ext>
            </a:extLst>
          </p:cNvPr>
          <p:cNvSpPr txBox="1"/>
          <p:nvPr/>
        </p:nvSpPr>
        <p:spPr>
          <a:xfrm>
            <a:off x="557212" y="1147597"/>
            <a:ext cx="11077576" cy="319446"/>
          </a:xfrm>
          <a:prstGeom prst="rect">
            <a:avLst/>
          </a:prstGeom>
          <a:noFill/>
        </p:spPr>
        <p:txBody>
          <a:bodyPr wrap="square" rtlCol="0">
            <a:spAutoFit/>
          </a:bodyPr>
          <a:lstStyle>
            <a:defPPr>
              <a:defRPr lang="en-US"/>
            </a:defPPr>
            <a:lvl1pPr algn="ctr">
              <a:lnSpc>
                <a:spcPct val="80000"/>
              </a:lnSpc>
              <a:defRPr b="1">
                <a:solidFill>
                  <a:schemeClr val="accent1">
                    <a:lumMod val="50000"/>
                  </a:schemeClr>
                </a:solidFill>
              </a:defRPr>
            </a:lvl1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CC0">
                    <a:lumMod val="50000"/>
                  </a:srgbClr>
                </a:solidFill>
                <a:effectLst/>
                <a:uLnTx/>
                <a:uFillTx/>
                <a:latin typeface="Calibri" panose="020F0502020204030204"/>
                <a:ea typeface="+mn-ea"/>
                <a:cs typeface="+mn-cs"/>
              </a:rPr>
              <a:t>Post-hoc analysis of the effect of dupilumab on lung function according to baseline biomarkers levels </a:t>
            </a:r>
            <a:endParaRPr kumimoji="0" lang="it-IT" sz="1800" b="1" i="0" u="none" strike="noStrike" kern="1200" cap="none" spc="0" normalizeH="0" baseline="0" noProof="0" dirty="0">
              <a:ln>
                <a:noFill/>
              </a:ln>
              <a:solidFill>
                <a:srgbClr val="008CC0">
                  <a:lumMod val="50000"/>
                </a:srgbClr>
              </a:solidFill>
              <a:effectLst/>
              <a:uLnTx/>
              <a:uFillTx/>
              <a:latin typeface="Calibri" panose="020F0502020204030204"/>
              <a:ea typeface="+mn-ea"/>
              <a:cs typeface="+mn-cs"/>
            </a:endParaRPr>
          </a:p>
        </p:txBody>
      </p:sp>
      <p:grpSp>
        <p:nvGrpSpPr>
          <p:cNvPr id="210" name="Gruppo 3">
            <a:extLst>
              <a:ext uri="{FF2B5EF4-FFF2-40B4-BE49-F238E27FC236}">
                <a16:creationId xmlns:a16="http://schemas.microsoft.com/office/drawing/2014/main" id="{4528E11B-A386-48C4-AB75-CB274E4520C8}"/>
              </a:ext>
            </a:extLst>
          </p:cNvPr>
          <p:cNvGrpSpPr/>
          <p:nvPr/>
        </p:nvGrpSpPr>
        <p:grpSpPr>
          <a:xfrm>
            <a:off x="1886116" y="5818445"/>
            <a:ext cx="8279405" cy="153888"/>
            <a:chOff x="1886116" y="5925016"/>
            <a:chExt cx="8279405" cy="153888"/>
          </a:xfrm>
        </p:grpSpPr>
        <p:sp>
          <p:nvSpPr>
            <p:cNvPr id="211" name="TextBox 210">
              <a:extLst>
                <a:ext uri="{FF2B5EF4-FFF2-40B4-BE49-F238E27FC236}">
                  <a16:creationId xmlns:a16="http://schemas.microsoft.com/office/drawing/2014/main" id="{023FB917-26B7-4399-A623-88CC464509F7}"/>
                </a:ext>
              </a:extLst>
            </p:cNvPr>
            <p:cNvSpPr txBox="1"/>
            <p:nvPr/>
          </p:nvSpPr>
          <p:spPr>
            <a:xfrm>
              <a:off x="1886116" y="5925016"/>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n=90</a:t>
              </a:r>
            </a:p>
          </p:txBody>
        </p:sp>
        <p:sp>
          <p:nvSpPr>
            <p:cNvPr id="212" name="TextBox 211">
              <a:extLst>
                <a:ext uri="{FF2B5EF4-FFF2-40B4-BE49-F238E27FC236}">
                  <a16:creationId xmlns:a16="http://schemas.microsoft.com/office/drawing/2014/main" id="{CD949DA6-5F60-48F1-A28F-9EA46D849C63}"/>
                </a:ext>
              </a:extLst>
            </p:cNvPr>
            <p:cNvSpPr txBox="1"/>
            <p:nvPr/>
          </p:nvSpPr>
          <p:spPr>
            <a:xfrm>
              <a:off x="2611005"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n=183</a:t>
              </a:r>
            </a:p>
          </p:txBody>
        </p:sp>
        <p:sp>
          <p:nvSpPr>
            <p:cNvPr id="213" name="TextBox 212">
              <a:extLst>
                <a:ext uri="{FF2B5EF4-FFF2-40B4-BE49-F238E27FC236}">
                  <a16:creationId xmlns:a16="http://schemas.microsoft.com/office/drawing/2014/main" id="{E6874042-FDAB-4C72-9645-0603A4C458DA}"/>
                </a:ext>
              </a:extLst>
            </p:cNvPr>
            <p:cNvSpPr txBox="1"/>
            <p:nvPr/>
          </p:nvSpPr>
          <p:spPr>
            <a:xfrm>
              <a:off x="3444127" y="5925016"/>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n=89</a:t>
              </a:r>
            </a:p>
          </p:txBody>
        </p:sp>
        <p:sp>
          <p:nvSpPr>
            <p:cNvPr id="214" name="TextBox 213">
              <a:extLst>
                <a:ext uri="{FF2B5EF4-FFF2-40B4-BE49-F238E27FC236}">
                  <a16:creationId xmlns:a16="http://schemas.microsoft.com/office/drawing/2014/main" id="{6E7723AC-7872-4CEA-9F0F-948C98BAF4C3}"/>
                </a:ext>
              </a:extLst>
            </p:cNvPr>
            <p:cNvSpPr txBox="1"/>
            <p:nvPr/>
          </p:nvSpPr>
          <p:spPr>
            <a:xfrm>
              <a:off x="4166948"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n=184</a:t>
              </a:r>
            </a:p>
          </p:txBody>
        </p:sp>
        <p:sp>
          <p:nvSpPr>
            <p:cNvPr id="215" name="TextBox 214">
              <a:extLst>
                <a:ext uri="{FF2B5EF4-FFF2-40B4-BE49-F238E27FC236}">
                  <a16:creationId xmlns:a16="http://schemas.microsoft.com/office/drawing/2014/main" id="{E99C24D5-143C-4FEC-B5A3-3940E084111D}"/>
                </a:ext>
              </a:extLst>
            </p:cNvPr>
            <p:cNvSpPr txBox="1"/>
            <p:nvPr/>
          </p:nvSpPr>
          <p:spPr>
            <a:xfrm>
              <a:off x="7517190"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n=130</a:t>
              </a:r>
            </a:p>
          </p:txBody>
        </p:sp>
        <p:sp>
          <p:nvSpPr>
            <p:cNvPr id="216" name="TextBox 215">
              <a:extLst>
                <a:ext uri="{FF2B5EF4-FFF2-40B4-BE49-F238E27FC236}">
                  <a16:creationId xmlns:a16="http://schemas.microsoft.com/office/drawing/2014/main" id="{18332C66-84FA-4FD6-8521-AFEA12427A0A}"/>
                </a:ext>
              </a:extLst>
            </p:cNvPr>
            <p:cNvSpPr txBox="1"/>
            <p:nvPr/>
          </p:nvSpPr>
          <p:spPr>
            <a:xfrm>
              <a:off x="8292273"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n=238</a:t>
              </a:r>
            </a:p>
          </p:txBody>
        </p:sp>
        <p:sp>
          <p:nvSpPr>
            <p:cNvPr id="217" name="TextBox 216">
              <a:extLst>
                <a:ext uri="{FF2B5EF4-FFF2-40B4-BE49-F238E27FC236}">
                  <a16:creationId xmlns:a16="http://schemas.microsoft.com/office/drawing/2014/main" id="{0C31F9DA-1536-4DB0-BE2C-80C7DE84F4F9}"/>
                </a:ext>
              </a:extLst>
            </p:cNvPr>
            <p:cNvSpPr txBox="1"/>
            <p:nvPr/>
          </p:nvSpPr>
          <p:spPr>
            <a:xfrm>
              <a:off x="9067680"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n=137</a:t>
              </a:r>
            </a:p>
          </p:txBody>
        </p:sp>
        <p:sp>
          <p:nvSpPr>
            <p:cNvPr id="218" name="TextBox 217">
              <a:extLst>
                <a:ext uri="{FF2B5EF4-FFF2-40B4-BE49-F238E27FC236}">
                  <a16:creationId xmlns:a16="http://schemas.microsoft.com/office/drawing/2014/main" id="{10C2B8D3-3414-4823-8455-05EDB52E9932}"/>
                </a:ext>
              </a:extLst>
            </p:cNvPr>
            <p:cNvSpPr txBox="1"/>
            <p:nvPr/>
          </p:nvSpPr>
          <p:spPr>
            <a:xfrm>
              <a:off x="9836906" y="5925016"/>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n=245</a:t>
              </a:r>
            </a:p>
          </p:txBody>
        </p:sp>
      </p:grpSp>
      <p:grpSp>
        <p:nvGrpSpPr>
          <p:cNvPr id="219" name="Gruppo 2">
            <a:extLst>
              <a:ext uri="{FF2B5EF4-FFF2-40B4-BE49-F238E27FC236}">
                <a16:creationId xmlns:a16="http://schemas.microsoft.com/office/drawing/2014/main" id="{638B0B02-F32E-45A1-9DFA-12BB83438C67}"/>
              </a:ext>
            </a:extLst>
          </p:cNvPr>
          <p:cNvGrpSpPr/>
          <p:nvPr/>
        </p:nvGrpSpPr>
        <p:grpSpPr>
          <a:xfrm>
            <a:off x="1880319" y="3461302"/>
            <a:ext cx="8252493" cy="153888"/>
            <a:chOff x="1880319" y="3551971"/>
            <a:chExt cx="8252493" cy="153888"/>
          </a:xfrm>
        </p:grpSpPr>
        <p:sp>
          <p:nvSpPr>
            <p:cNvPr id="220" name="TextBox 219">
              <a:extLst>
                <a:ext uri="{FF2B5EF4-FFF2-40B4-BE49-F238E27FC236}">
                  <a16:creationId xmlns:a16="http://schemas.microsoft.com/office/drawing/2014/main" id="{2CC5B3FA-4DEA-4AA8-AAB4-2606E5AF0480}"/>
                </a:ext>
              </a:extLst>
            </p:cNvPr>
            <p:cNvSpPr txBox="1"/>
            <p:nvPr/>
          </p:nvSpPr>
          <p:spPr>
            <a:xfrm>
              <a:off x="8337046"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a:t>
              </a:r>
              <a:r>
                <a:rPr lang="en-GB" dirty="0">
                  <a:solidFill>
                    <a:prstClr val="white"/>
                  </a:solidFill>
                  <a:latin typeface="Calibri" panose="020F0502020204030204"/>
                </a:rPr>
                <a:t>50</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1" name="TextBox 220">
              <a:extLst>
                <a:ext uri="{FF2B5EF4-FFF2-40B4-BE49-F238E27FC236}">
                  <a16:creationId xmlns:a16="http://schemas.microsoft.com/office/drawing/2014/main" id="{C2B61E1F-BE54-4ED4-8F50-170C58274F1A}"/>
                </a:ext>
              </a:extLst>
            </p:cNvPr>
            <p:cNvSpPr txBox="1"/>
            <p:nvPr/>
          </p:nvSpPr>
          <p:spPr>
            <a:xfrm>
              <a:off x="8457869" y="3551971"/>
              <a:ext cx="64"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2" name="TextBox 221">
              <a:extLst>
                <a:ext uri="{FF2B5EF4-FFF2-40B4-BE49-F238E27FC236}">
                  <a16:creationId xmlns:a16="http://schemas.microsoft.com/office/drawing/2014/main" id="{8E157B65-C8D9-4D76-BCDC-D16A0DF6258F}"/>
                </a:ext>
              </a:extLst>
            </p:cNvPr>
            <p:cNvSpPr txBox="1"/>
            <p:nvPr/>
          </p:nvSpPr>
          <p:spPr>
            <a:xfrm>
              <a:off x="9091220"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n=29</a:t>
              </a:r>
            </a:p>
          </p:txBody>
        </p:sp>
        <p:sp>
          <p:nvSpPr>
            <p:cNvPr id="223" name="TextBox 222">
              <a:extLst>
                <a:ext uri="{FF2B5EF4-FFF2-40B4-BE49-F238E27FC236}">
                  <a16:creationId xmlns:a16="http://schemas.microsoft.com/office/drawing/2014/main" id="{0182322E-E652-49DC-9900-2EAFA9674A47}"/>
                </a:ext>
              </a:extLst>
            </p:cNvPr>
            <p:cNvSpPr txBox="1"/>
            <p:nvPr/>
          </p:nvSpPr>
          <p:spPr>
            <a:xfrm>
              <a:off x="9869920"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n=50</a:t>
              </a:r>
            </a:p>
          </p:txBody>
        </p:sp>
        <p:sp>
          <p:nvSpPr>
            <p:cNvPr id="224" name="TextBox 223">
              <a:extLst>
                <a:ext uri="{FF2B5EF4-FFF2-40B4-BE49-F238E27FC236}">
                  <a16:creationId xmlns:a16="http://schemas.microsoft.com/office/drawing/2014/main" id="{48ECA515-E900-4830-BE88-7E4448518C45}"/>
                </a:ext>
              </a:extLst>
            </p:cNvPr>
            <p:cNvSpPr txBox="1"/>
            <p:nvPr/>
          </p:nvSpPr>
          <p:spPr>
            <a:xfrm>
              <a:off x="7539397"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n=27</a:t>
              </a:r>
            </a:p>
          </p:txBody>
        </p:sp>
        <p:sp>
          <p:nvSpPr>
            <p:cNvPr id="225" name="TextBox 224">
              <a:extLst>
                <a:ext uri="{FF2B5EF4-FFF2-40B4-BE49-F238E27FC236}">
                  <a16:creationId xmlns:a16="http://schemas.microsoft.com/office/drawing/2014/main" id="{0AA1FFBF-2F80-4E37-9666-AE3EEA23F92E}"/>
                </a:ext>
              </a:extLst>
            </p:cNvPr>
            <p:cNvSpPr txBox="1"/>
            <p:nvPr/>
          </p:nvSpPr>
          <p:spPr>
            <a:xfrm>
              <a:off x="1880319"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n=54</a:t>
              </a:r>
            </a:p>
          </p:txBody>
        </p:sp>
        <p:sp>
          <p:nvSpPr>
            <p:cNvPr id="226" name="TextBox 225">
              <a:extLst>
                <a:ext uri="{FF2B5EF4-FFF2-40B4-BE49-F238E27FC236}">
                  <a16:creationId xmlns:a16="http://schemas.microsoft.com/office/drawing/2014/main" id="{C8257874-C8E4-47D1-BB1F-410363328B59}"/>
                </a:ext>
              </a:extLst>
            </p:cNvPr>
            <p:cNvSpPr txBox="1"/>
            <p:nvPr/>
          </p:nvSpPr>
          <p:spPr>
            <a:xfrm>
              <a:off x="2634187" y="3551971"/>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n=132</a:t>
              </a:r>
            </a:p>
          </p:txBody>
        </p:sp>
        <p:sp>
          <p:nvSpPr>
            <p:cNvPr id="227" name="TextBox 226">
              <a:extLst>
                <a:ext uri="{FF2B5EF4-FFF2-40B4-BE49-F238E27FC236}">
                  <a16:creationId xmlns:a16="http://schemas.microsoft.com/office/drawing/2014/main" id="{98C1D9C5-1C32-4F16-83DE-DE58926418B3}"/>
                </a:ext>
              </a:extLst>
            </p:cNvPr>
            <p:cNvSpPr txBox="1"/>
            <p:nvPr/>
          </p:nvSpPr>
          <p:spPr>
            <a:xfrm>
              <a:off x="3429515" y="3551971"/>
              <a:ext cx="262892"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n=52</a:t>
              </a:r>
            </a:p>
          </p:txBody>
        </p:sp>
        <p:sp>
          <p:nvSpPr>
            <p:cNvPr id="228" name="TextBox 227">
              <a:extLst>
                <a:ext uri="{FF2B5EF4-FFF2-40B4-BE49-F238E27FC236}">
                  <a16:creationId xmlns:a16="http://schemas.microsoft.com/office/drawing/2014/main" id="{A85E3B08-0E58-4AF2-A387-5AC9EC3939D8}"/>
                </a:ext>
              </a:extLst>
            </p:cNvPr>
            <p:cNvSpPr txBox="1"/>
            <p:nvPr/>
          </p:nvSpPr>
          <p:spPr>
            <a:xfrm>
              <a:off x="4168194" y="3551971"/>
              <a:ext cx="328615" cy="153888"/>
            </a:xfrm>
            <a:prstGeom prst="rect">
              <a:avLst/>
            </a:prstGeom>
            <a:noFill/>
          </p:spPr>
          <p:txBody>
            <a:bodyPr wrap="none" lIns="0" tIns="0" rIns="0" bIns="0" rtlCol="0">
              <a:spAutoFit/>
            </a:bodyPr>
            <a:lstStyle>
              <a:defPPr>
                <a:defRPr lang="en-US"/>
              </a:defPPr>
              <a:lvl1pPr algn="ctr">
                <a:defRPr sz="10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rPr>
                <a:t>n=125</a:t>
              </a:r>
            </a:p>
          </p:txBody>
        </p:sp>
      </p:grpSp>
    </p:spTree>
    <p:extLst>
      <p:ext uri="{BB962C8B-B14F-4D97-AF65-F5344CB8AC3E}">
        <p14:creationId xmlns:p14="http://schemas.microsoft.com/office/powerpoint/2010/main" val="1868970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A0C2-083C-49CB-9051-C0BCEE17244D}"/>
              </a:ext>
            </a:extLst>
          </p:cNvPr>
          <p:cNvSpPr>
            <a:spLocks noGrp="1"/>
          </p:cNvSpPr>
          <p:nvPr>
            <p:ph type="title"/>
          </p:nvPr>
        </p:nvSpPr>
        <p:spPr>
          <a:xfrm>
            <a:off x="846137" y="227773"/>
            <a:ext cx="10560050" cy="741347"/>
          </a:xfrm>
        </p:spPr>
        <p:txBody>
          <a:bodyPr>
            <a:normAutofit/>
          </a:bodyPr>
          <a:lstStyle/>
          <a:p>
            <a:pPr algn="ctr"/>
            <a:r>
              <a:rPr lang="cs-CZ" b="1" dirty="0">
                <a:effectLst>
                  <a:outerShdw blurRad="38100" dist="38100" dir="2700000" algn="tl">
                    <a:srgbClr val="000000">
                      <a:alpha val="43137"/>
                    </a:srgbClr>
                  </a:outerShdw>
                </a:effectLst>
              </a:rPr>
              <a:t>Změna FeNO a celkového IgE při léčbě</a:t>
            </a:r>
            <a:endParaRPr lang="en-US" b="1"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C39F8997-83F5-4EDC-9E7C-9B7334B76224}"/>
              </a:ext>
            </a:extLst>
          </p:cNvPr>
          <p:cNvSpPr>
            <a:spLocks noGrp="1"/>
          </p:cNvSpPr>
          <p:nvPr>
            <p:ph type="sldNum" sz="quarter" idx="4"/>
          </p:nvPr>
        </p:nvSpPr>
        <p:spPr/>
        <p:txBody>
          <a:bodyPr/>
          <a:lstStyle/>
          <a:p>
            <a:fld id="{91974DF9-AD47-4691-BA21-BBFCE3637A9A}" type="slidenum">
              <a:rPr lang="en-US" smtClean="0"/>
              <a:pPr/>
              <a:t>23</a:t>
            </a:fld>
            <a:endParaRPr lang="en-US" dirty="0"/>
          </a:p>
        </p:txBody>
      </p:sp>
      <p:sp>
        <p:nvSpPr>
          <p:cNvPr id="5" name="Text Placeholder 4">
            <a:extLst>
              <a:ext uri="{FF2B5EF4-FFF2-40B4-BE49-F238E27FC236}">
                <a16:creationId xmlns:a16="http://schemas.microsoft.com/office/drawing/2014/main" id="{5457D251-7E50-4715-B329-DE48A3F68AFC}"/>
              </a:ext>
            </a:extLst>
          </p:cNvPr>
          <p:cNvSpPr>
            <a:spLocks noGrp="1"/>
          </p:cNvSpPr>
          <p:nvPr>
            <p:ph type="body" sz="quarter" idx="10"/>
          </p:nvPr>
        </p:nvSpPr>
        <p:spPr>
          <a:xfrm>
            <a:off x="587375" y="5493931"/>
            <a:ext cx="10514012" cy="744819"/>
          </a:xfrm>
        </p:spPr>
        <p:txBody>
          <a:bodyPr/>
          <a:lstStyle/>
          <a:p>
            <a:pPr marL="0" indent="0">
              <a:buNone/>
            </a:pPr>
            <a:r>
              <a:rPr lang="en-US" sz="1200" dirty="0"/>
              <a:t>*Values are mean ± SD.</a:t>
            </a:r>
          </a:p>
          <a:p>
            <a:pPr marL="0" indent="0">
              <a:buNone/>
            </a:pPr>
            <a:r>
              <a:rPr lang="en-US" sz="1200" dirty="0"/>
              <a:t>EOS, eosinophils; FeNO, fractional exhaled nitric oxide; IgE, immunoglobulin E; SD, standard deviation</a:t>
            </a:r>
            <a:endParaRPr lang="cs-CZ" sz="1200" dirty="0"/>
          </a:p>
          <a:p>
            <a:pPr marL="0" indent="0">
              <a:buNone/>
            </a:pPr>
            <a:r>
              <a:rPr lang="da-DK" sz="1200" dirty="0"/>
              <a:t>Castro M, et al. N</a:t>
            </a:r>
            <a:r>
              <a:rPr lang="it-IT" sz="1200" dirty="0"/>
              <a:t> Engl J Med. 2018;378(26):2486-2496.</a:t>
            </a:r>
          </a:p>
        </p:txBody>
      </p:sp>
      <p:graphicFrame>
        <p:nvGraphicFramePr>
          <p:cNvPr id="15" name="Tabella 9">
            <a:extLst>
              <a:ext uri="{FF2B5EF4-FFF2-40B4-BE49-F238E27FC236}">
                <a16:creationId xmlns:a16="http://schemas.microsoft.com/office/drawing/2014/main" id="{F744F787-2C7F-441B-89F0-61E289B34D3A}"/>
              </a:ext>
            </a:extLst>
          </p:cNvPr>
          <p:cNvGraphicFramePr>
            <a:graphicFrameLocks noGrp="1"/>
          </p:cNvGraphicFramePr>
          <p:nvPr>
            <p:extLst>
              <p:ext uri="{D42A27DB-BD31-4B8C-83A1-F6EECF244321}">
                <p14:modId xmlns:p14="http://schemas.microsoft.com/office/powerpoint/2010/main" val="267709565"/>
              </p:ext>
            </p:extLst>
          </p:nvPr>
        </p:nvGraphicFramePr>
        <p:xfrm>
          <a:off x="587375" y="2375817"/>
          <a:ext cx="11077575" cy="2418038"/>
        </p:xfrm>
        <a:graphic>
          <a:graphicData uri="http://schemas.openxmlformats.org/drawingml/2006/table">
            <a:tbl>
              <a:tblPr firstRow="1" bandRow="1">
                <a:tableStyleId>{69012ECD-51FC-41F1-AA8D-1B2483CD663E}</a:tableStyleId>
              </a:tblPr>
              <a:tblGrid>
                <a:gridCol w="2215515">
                  <a:extLst>
                    <a:ext uri="{9D8B030D-6E8A-4147-A177-3AD203B41FA5}">
                      <a16:colId xmlns:a16="http://schemas.microsoft.com/office/drawing/2014/main" val="1505946014"/>
                    </a:ext>
                  </a:extLst>
                </a:gridCol>
                <a:gridCol w="2215515">
                  <a:extLst>
                    <a:ext uri="{9D8B030D-6E8A-4147-A177-3AD203B41FA5}">
                      <a16:colId xmlns:a16="http://schemas.microsoft.com/office/drawing/2014/main" val="504661934"/>
                    </a:ext>
                  </a:extLst>
                </a:gridCol>
                <a:gridCol w="2215515">
                  <a:extLst>
                    <a:ext uri="{9D8B030D-6E8A-4147-A177-3AD203B41FA5}">
                      <a16:colId xmlns:a16="http://schemas.microsoft.com/office/drawing/2014/main" val="768876393"/>
                    </a:ext>
                  </a:extLst>
                </a:gridCol>
                <a:gridCol w="2215515">
                  <a:extLst>
                    <a:ext uri="{9D8B030D-6E8A-4147-A177-3AD203B41FA5}">
                      <a16:colId xmlns:a16="http://schemas.microsoft.com/office/drawing/2014/main" val="564403574"/>
                    </a:ext>
                  </a:extLst>
                </a:gridCol>
                <a:gridCol w="2215515">
                  <a:extLst>
                    <a:ext uri="{9D8B030D-6E8A-4147-A177-3AD203B41FA5}">
                      <a16:colId xmlns:a16="http://schemas.microsoft.com/office/drawing/2014/main" val="190847374"/>
                    </a:ext>
                  </a:extLst>
                </a:gridCol>
              </a:tblGrid>
              <a:tr h="503558">
                <a:tc>
                  <a:txBody>
                    <a:bodyPr/>
                    <a:lstStyle/>
                    <a:p>
                      <a:pPr algn="l">
                        <a:lnSpc>
                          <a:spcPct val="85000"/>
                        </a:lnSpc>
                      </a:pPr>
                      <a:r>
                        <a:rPr lang="en-US" sz="1400" noProof="0" dirty="0">
                          <a:solidFill>
                            <a:schemeClr val="bg2">
                              <a:lumMod val="50000"/>
                            </a:schemeClr>
                          </a:solidFill>
                        </a:rPr>
                        <a:t>Biomarker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F4FD"/>
                    </a:solidFill>
                  </a:tcPr>
                </a:tc>
                <a:tc>
                  <a:txBody>
                    <a:bodyPr/>
                    <a:lstStyle/>
                    <a:p>
                      <a:pPr algn="ctr">
                        <a:lnSpc>
                          <a:spcPct val="85000"/>
                        </a:lnSpc>
                      </a:pPr>
                      <a:r>
                        <a:rPr lang="pt-BR" sz="1400" b="1" i="0" noProof="0" dirty="0">
                          <a:solidFill>
                            <a:schemeClr val="bg1"/>
                          </a:solidFill>
                        </a:rPr>
                        <a:t>Placebo 200 mg</a:t>
                      </a:r>
                    </a:p>
                    <a:p>
                      <a:pPr algn="ctr">
                        <a:lnSpc>
                          <a:spcPct val="85000"/>
                        </a:lnSpc>
                      </a:pPr>
                      <a:r>
                        <a:rPr lang="pt-BR" sz="1400" b="0" i="0" noProof="0" dirty="0">
                          <a:solidFill>
                            <a:schemeClr val="bg1"/>
                          </a:solidFill>
                        </a:rPr>
                        <a:t>(n=313)</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A6A6"/>
                    </a:solidFill>
                  </a:tcPr>
                </a:tc>
                <a:tc>
                  <a:txBody>
                    <a:bodyPr/>
                    <a:lstStyle/>
                    <a:p>
                      <a:pPr algn="ctr">
                        <a:lnSpc>
                          <a:spcPct val="85000"/>
                        </a:lnSpc>
                      </a:pPr>
                      <a:r>
                        <a:rPr lang="pt-BR" sz="1400" b="1" i="0" noProof="0">
                          <a:solidFill>
                            <a:schemeClr val="bg1"/>
                          </a:solidFill>
                        </a:rPr>
                        <a:t>Dupilumab 200 mg</a:t>
                      </a:r>
                    </a:p>
                    <a:p>
                      <a:pPr algn="ctr">
                        <a:lnSpc>
                          <a:spcPct val="85000"/>
                        </a:lnSpc>
                      </a:pPr>
                      <a:r>
                        <a:rPr lang="pt-BR" sz="1400" b="0" i="0" noProof="0">
                          <a:solidFill>
                            <a:schemeClr val="bg1"/>
                          </a:solidFill>
                        </a:rPr>
                        <a:t>(n=631)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a:lnSpc>
                          <a:spcPct val="85000"/>
                        </a:lnSpc>
                      </a:pPr>
                      <a:r>
                        <a:rPr lang="pt-BR" sz="1400" b="1" i="0" noProof="0" dirty="0">
                          <a:solidFill>
                            <a:schemeClr val="bg1"/>
                          </a:solidFill>
                        </a:rPr>
                        <a:t>Placebo 300 mg</a:t>
                      </a:r>
                    </a:p>
                    <a:p>
                      <a:pPr algn="ctr">
                        <a:lnSpc>
                          <a:spcPct val="85000"/>
                        </a:lnSpc>
                      </a:pPr>
                      <a:r>
                        <a:rPr lang="pt-BR" sz="1400" b="0" i="0" noProof="0" dirty="0">
                          <a:solidFill>
                            <a:schemeClr val="bg1"/>
                          </a:solidFill>
                        </a:rPr>
                        <a:t>(n=321)</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7F7F"/>
                    </a:solidFill>
                  </a:tcPr>
                </a:tc>
                <a:tc>
                  <a:txBody>
                    <a:bodyPr/>
                    <a:lstStyle/>
                    <a:p>
                      <a:pPr algn="ctr">
                        <a:lnSpc>
                          <a:spcPct val="85000"/>
                        </a:lnSpc>
                      </a:pPr>
                      <a:r>
                        <a:rPr lang="pt-BR" sz="1400" b="1" i="0" noProof="0">
                          <a:solidFill>
                            <a:schemeClr val="bg1"/>
                          </a:solidFill>
                        </a:rPr>
                        <a:t>Dupilumab 300 mg</a:t>
                      </a:r>
                    </a:p>
                    <a:p>
                      <a:pPr algn="ctr">
                        <a:lnSpc>
                          <a:spcPct val="85000"/>
                        </a:lnSpc>
                      </a:pPr>
                      <a:r>
                        <a:rPr lang="pt-BR" sz="1400" b="0" i="0" noProof="0">
                          <a:solidFill>
                            <a:schemeClr val="bg1"/>
                          </a:solidFill>
                        </a:rPr>
                        <a:t>(n=632)</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9E0"/>
                    </a:solidFill>
                  </a:tcPr>
                </a:tc>
                <a:extLst>
                  <a:ext uri="{0D108BD9-81ED-4DB2-BD59-A6C34878D82A}">
                    <a16:rowId xmlns:a16="http://schemas.microsoft.com/office/drawing/2014/main" val="307930429"/>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Blood EOS,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115.55±876.07</a:t>
                      </a:r>
                    </a:p>
                  </a:txBody>
                  <a:tcPr marL="72000" marR="72000" marT="36000" marB="36000" anchor="ct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28.47±150.26</a:t>
                      </a:r>
                    </a:p>
                  </a:txBody>
                  <a:tcPr marL="72000" marR="72000" marT="36000" marB="3600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33.60±206.26</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43.76±301.61</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55720664"/>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FeNO,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5.35±57.32</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-27.42±47.77</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1.34±62.12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-25.62±57.81</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extLst>
                  <a:ext uri="{0D108BD9-81ED-4DB2-BD59-A6C34878D82A}">
                    <a16:rowId xmlns:a16="http://schemas.microsoft.com/office/drawing/2014/main" val="1371147898"/>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Total IgE,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32.38±428.52</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-60.75±67.12</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9.89±68.11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b="1" kern="1200" dirty="0">
                          <a:solidFill>
                            <a:srgbClr val="FFFF00"/>
                          </a:solidFill>
                          <a:latin typeface="+mn-lt"/>
                          <a:ea typeface="+mn-ea"/>
                          <a:cs typeface="+mn-cs"/>
                        </a:rPr>
                        <a:t>-58.43±158.38</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E4267"/>
                    </a:solidFill>
                  </a:tcPr>
                </a:tc>
                <a:extLst>
                  <a:ext uri="{0D108BD9-81ED-4DB2-BD59-A6C34878D82A}">
                    <a16:rowId xmlns:a16="http://schemas.microsoft.com/office/drawing/2014/main" val="3304479465"/>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Periostin,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-1.78±25.76</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-14.80±31.26</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-2.37±29.82</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-17.80±24.44</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95981159"/>
                  </a:ext>
                </a:extLst>
              </a:tr>
              <a:tr h="380972">
                <a:tc>
                  <a:txBody>
                    <a:bodyPr/>
                    <a:lstStyle/>
                    <a:p>
                      <a:pPr marL="0" lvl="1" algn="l" defTabSz="914400" rtl="0" eaLnBrk="1" fontAlgn="b" latinLnBrk="0" hangingPunct="1">
                        <a:lnSpc>
                          <a:spcPct val="85000"/>
                        </a:lnSpc>
                      </a:pPr>
                      <a:r>
                        <a:rPr lang="en-US" sz="2400" kern="1200" dirty="0">
                          <a:solidFill>
                            <a:schemeClr val="bg2">
                              <a:lumMod val="50000"/>
                            </a:schemeClr>
                          </a:solidFill>
                          <a:latin typeface="+mn-lt"/>
                          <a:ea typeface="+mn-ea"/>
                          <a:cs typeface="+mn-cs"/>
                        </a:rPr>
                        <a:t>ECP, %</a:t>
                      </a:r>
                    </a:p>
                  </a:txBody>
                  <a:tcPr marL="72000" marR="72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22.96±173.49</a:t>
                      </a:r>
                    </a:p>
                  </a:txBody>
                  <a:tcPr marL="72000" marR="72000" marT="36000" marB="36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20.28±125.90</a:t>
                      </a:r>
                    </a:p>
                  </a:txBody>
                  <a:tcPr marL="72000" marR="72000" marT="36000" marB="36000" anchor="ctr">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17.01±106.50</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lnSpc>
                          <a:spcPct val="85000"/>
                        </a:lnSpc>
                      </a:pPr>
                      <a:r>
                        <a:rPr lang="en-US" sz="2400" kern="1200" dirty="0">
                          <a:solidFill>
                            <a:schemeClr val="bg2">
                              <a:lumMod val="50000"/>
                            </a:schemeClr>
                          </a:solidFill>
                          <a:latin typeface="+mn-lt"/>
                          <a:ea typeface="+mn-ea"/>
                          <a:cs typeface="+mn-cs"/>
                        </a:rPr>
                        <a:t>27.92±312.50</a:t>
                      </a:r>
                    </a:p>
                  </a:txBody>
                  <a:tcPr marL="72000" marR="72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88698113"/>
                  </a:ext>
                </a:extLst>
              </a:tr>
            </a:tbl>
          </a:graphicData>
        </a:graphic>
      </p:graphicFrame>
      <p:sp>
        <p:nvSpPr>
          <p:cNvPr id="16" name="Graf Testata">
            <a:extLst>
              <a:ext uri="{FF2B5EF4-FFF2-40B4-BE49-F238E27FC236}">
                <a16:creationId xmlns:a16="http://schemas.microsoft.com/office/drawing/2014/main" id="{AEA32501-1038-49FA-8D83-A22988B40D8E}"/>
              </a:ext>
            </a:extLst>
          </p:cNvPr>
          <p:cNvSpPr/>
          <p:nvPr/>
        </p:nvSpPr>
        <p:spPr>
          <a:xfrm>
            <a:off x="598487" y="1626496"/>
            <a:ext cx="11077576" cy="311673"/>
          </a:xfrm>
          <a:prstGeom prst="round2SameRect">
            <a:avLst/>
          </a:prstGeom>
          <a:solidFill>
            <a:schemeClr val="accent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36000" rtlCol="0" anchor="ctr" anchorCtr="1"/>
          <a:lstStyle/>
          <a:p>
            <a:pPr algn="ctr">
              <a:lnSpc>
                <a:spcPct val="90000"/>
              </a:lnSpc>
            </a:pPr>
            <a:r>
              <a:rPr lang="cs-CZ" sz="1600" b="1" dirty="0">
                <a:latin typeface="+mj-lt"/>
                <a:cs typeface="Arial" panose="020B0604020202020204" pitchFamily="34" charset="0"/>
              </a:rPr>
              <a:t>Průměrná změna v procentech oproti vstupním hodnotám – Th-2 biomarkery (W0 vs W52)</a:t>
            </a:r>
            <a:endParaRPr lang="en-US" sz="1600" b="1" dirty="0">
              <a:latin typeface="+mj-lt"/>
              <a:cs typeface="Arial" panose="020B0604020202020204" pitchFamily="34" charset="0"/>
            </a:endParaRPr>
          </a:p>
        </p:txBody>
      </p:sp>
    </p:spTree>
    <p:extLst>
      <p:ext uri="{BB962C8B-B14F-4D97-AF65-F5344CB8AC3E}">
        <p14:creationId xmlns:p14="http://schemas.microsoft.com/office/powerpoint/2010/main" val="299363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298AB569-166C-4ACB-B433-4CDD6F938538}"/>
              </a:ext>
            </a:extLst>
          </p:cNvPr>
          <p:cNvPicPr>
            <a:picLocks noChangeAspect="1"/>
          </p:cNvPicPr>
          <p:nvPr/>
        </p:nvPicPr>
        <p:blipFill>
          <a:blip r:embed="rId2"/>
          <a:stretch>
            <a:fillRect/>
          </a:stretch>
        </p:blipFill>
        <p:spPr>
          <a:xfrm>
            <a:off x="928114" y="1033995"/>
            <a:ext cx="10335772" cy="5492236"/>
          </a:xfrm>
          <a:prstGeom prst="rect">
            <a:avLst/>
          </a:prstGeom>
        </p:spPr>
      </p:pic>
      <p:sp>
        <p:nvSpPr>
          <p:cNvPr id="3" name="TextovéPole 2">
            <a:extLst>
              <a:ext uri="{FF2B5EF4-FFF2-40B4-BE49-F238E27FC236}">
                <a16:creationId xmlns:a16="http://schemas.microsoft.com/office/drawing/2014/main" id="{C6EFA5A7-8EFB-497A-995A-50113B48AFBE}"/>
              </a:ext>
            </a:extLst>
          </p:cNvPr>
          <p:cNvSpPr txBox="1"/>
          <p:nvPr/>
        </p:nvSpPr>
        <p:spPr>
          <a:xfrm>
            <a:off x="407962" y="331769"/>
            <a:ext cx="9887130" cy="646331"/>
          </a:xfrm>
          <a:prstGeom prst="rect">
            <a:avLst/>
          </a:prstGeom>
          <a:noFill/>
        </p:spPr>
        <p:txBody>
          <a:bodyPr wrap="none" rtlCol="0">
            <a:spAutoFit/>
          </a:bodyPr>
          <a:lstStyle/>
          <a:p>
            <a:r>
              <a:rPr lang="cs-CZ" sz="3600" dirty="0">
                <a:effectLst>
                  <a:outerShdw blurRad="38100" dist="38100" dir="2700000" algn="tl">
                    <a:srgbClr val="000000">
                      <a:alpha val="43137"/>
                    </a:srgbClr>
                  </a:outerShdw>
                </a:effectLst>
              </a:rPr>
              <a:t>Zlepšení plicních funkcí velmi záhy po zahájení léčby</a:t>
            </a:r>
          </a:p>
        </p:txBody>
      </p:sp>
      <p:sp>
        <p:nvSpPr>
          <p:cNvPr id="4" name="Šipka: dolů 3">
            <a:extLst>
              <a:ext uri="{FF2B5EF4-FFF2-40B4-BE49-F238E27FC236}">
                <a16:creationId xmlns:a16="http://schemas.microsoft.com/office/drawing/2014/main" id="{2255B8D2-799E-41A2-9B79-13AF2838CC91}"/>
              </a:ext>
            </a:extLst>
          </p:cNvPr>
          <p:cNvSpPr/>
          <p:nvPr/>
        </p:nvSpPr>
        <p:spPr>
          <a:xfrm>
            <a:off x="3137097" y="2658794"/>
            <a:ext cx="351693" cy="928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B4BE6A69-A293-4B69-BA94-EF7727FA9F5B}"/>
              </a:ext>
            </a:extLst>
          </p:cNvPr>
          <p:cNvPicPr>
            <a:picLocks noChangeAspect="1"/>
          </p:cNvPicPr>
          <p:nvPr/>
        </p:nvPicPr>
        <p:blipFill rotWithShape="1">
          <a:blip r:embed="rId3"/>
          <a:srcRect t="56504" b="973"/>
          <a:stretch/>
        </p:blipFill>
        <p:spPr>
          <a:xfrm>
            <a:off x="9927706" y="137198"/>
            <a:ext cx="2264294" cy="383885"/>
          </a:xfrm>
          <a:prstGeom prst="rect">
            <a:avLst/>
          </a:prstGeom>
        </p:spPr>
      </p:pic>
    </p:spTree>
    <p:extLst>
      <p:ext uri="{BB962C8B-B14F-4D97-AF65-F5344CB8AC3E}">
        <p14:creationId xmlns:p14="http://schemas.microsoft.com/office/powerpoint/2010/main" val="17113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00521 -0.0081 L 0.03412 -0.24004 " pathEditMode="relative" rAng="0" ptsTypes="AA">
                                      <p:cBhvr>
                                        <p:cTn id="6" dur="2000" fill="hold"/>
                                        <p:tgtEl>
                                          <p:spTgt spid="4"/>
                                        </p:tgtEl>
                                        <p:attrNameLst>
                                          <p:attrName>ppt_x</p:attrName>
                                          <p:attrName>ppt_y</p:attrName>
                                        </p:attrNameLst>
                                      </p:cBhvr>
                                      <p:rCtr x="1445" y="-11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7048" y="364758"/>
            <a:ext cx="10515600" cy="1325563"/>
          </a:xfrm>
        </p:spPr>
        <p:txBody>
          <a:bodyPr/>
          <a:lstStyle/>
          <a:p>
            <a:r>
              <a:rPr lang="cs-CZ" b="1" dirty="0">
                <a:solidFill>
                  <a:srgbClr val="002060"/>
                </a:solidFill>
                <a:effectLst>
                  <a:outerShdw blurRad="38100" dist="38100" dir="2700000" algn="tl">
                    <a:srgbClr val="000000">
                      <a:alpha val="43137"/>
                    </a:srgbClr>
                  </a:outerShdw>
                </a:effectLst>
              </a:rPr>
              <a:t>Souhrn studie III (</a:t>
            </a:r>
            <a:r>
              <a:rPr lang="cs-CZ" b="1" dirty="0" err="1">
                <a:solidFill>
                  <a:srgbClr val="002060"/>
                </a:solidFill>
                <a:effectLst>
                  <a:outerShdw blurRad="38100" dist="38100" dir="2700000" algn="tl">
                    <a:srgbClr val="000000">
                      <a:alpha val="43137"/>
                    </a:srgbClr>
                  </a:outerShdw>
                </a:effectLst>
              </a:rPr>
              <a:t>Quest</a:t>
            </a:r>
            <a:r>
              <a:rPr lang="cs-CZ" b="1" dirty="0">
                <a:solidFill>
                  <a:srgbClr val="002060"/>
                </a:solidFill>
                <a:effectLst>
                  <a:outerShdw blurRad="38100" dist="38100" dir="2700000" algn="tl">
                    <a:srgbClr val="000000">
                      <a:alpha val="43137"/>
                    </a:srgbClr>
                  </a:outerShdw>
                </a:effectLst>
              </a:rPr>
              <a:t>) </a:t>
            </a:r>
            <a:endParaRPr lang="en-GB" b="1" dirty="0">
              <a:solidFill>
                <a:srgbClr val="002060"/>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EB3D4C9C-2E9E-4D80-92E9-54E73C8D574E}"/>
              </a:ext>
            </a:extLst>
          </p:cNvPr>
          <p:cNvSpPr>
            <a:spLocks noGrp="1"/>
          </p:cNvSpPr>
          <p:nvPr>
            <p:ph type="sldNum" sz="quarter" idx="4"/>
          </p:nvPr>
        </p:nvSpPr>
        <p:spPr/>
        <p:txBody>
          <a:bodyPr/>
          <a:lstStyle/>
          <a:p>
            <a:fld id="{91974DF9-AD47-4691-BA21-BBFCE3637A9A}" type="slidenum">
              <a:rPr lang="en-US" smtClean="0"/>
              <a:pPr/>
              <a:t>25</a:t>
            </a:fld>
            <a:endParaRPr lang="en-US" dirty="0"/>
          </a:p>
        </p:txBody>
      </p:sp>
      <p:sp>
        <p:nvSpPr>
          <p:cNvPr id="8" name="Text Placeholder 7">
            <a:extLst>
              <a:ext uri="{FF2B5EF4-FFF2-40B4-BE49-F238E27FC236}">
                <a16:creationId xmlns:a16="http://schemas.microsoft.com/office/drawing/2014/main" id="{F549F20F-9A2B-4A2C-BF85-D4C42908F332}"/>
              </a:ext>
            </a:extLst>
          </p:cNvPr>
          <p:cNvSpPr>
            <a:spLocks noGrp="1"/>
          </p:cNvSpPr>
          <p:nvPr>
            <p:ph type="body" sz="quarter" idx="10"/>
          </p:nvPr>
        </p:nvSpPr>
        <p:spPr>
          <a:xfrm>
            <a:off x="587376" y="6503172"/>
            <a:ext cx="10514012" cy="230832"/>
          </a:xfrm>
        </p:spPr>
        <p:txBody>
          <a:bodyPr/>
          <a:lstStyle/>
          <a:p>
            <a:pPr marL="0" indent="0">
              <a:buNone/>
            </a:pPr>
            <a:r>
              <a:rPr lang="da-DK" dirty="0"/>
              <a:t>Castro M, et al. N</a:t>
            </a:r>
            <a:r>
              <a:rPr lang="it-IT" dirty="0"/>
              <a:t> Engl J Med. 2018;378(26):2486-2496.</a:t>
            </a:r>
            <a:r>
              <a:rPr lang="en-US" dirty="0"/>
              <a:t> </a:t>
            </a:r>
          </a:p>
        </p:txBody>
      </p:sp>
      <p:sp>
        <p:nvSpPr>
          <p:cNvPr id="6" name="TextovéPole 5">
            <a:extLst>
              <a:ext uri="{FF2B5EF4-FFF2-40B4-BE49-F238E27FC236}">
                <a16:creationId xmlns:a16="http://schemas.microsoft.com/office/drawing/2014/main" id="{5A931F3E-13A7-436F-936E-069267E767F8}"/>
              </a:ext>
            </a:extLst>
          </p:cNvPr>
          <p:cNvSpPr txBox="1"/>
          <p:nvPr/>
        </p:nvSpPr>
        <p:spPr>
          <a:xfrm>
            <a:off x="8438072" y="364758"/>
            <a:ext cx="2787494" cy="120032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cs-CZ" b="1" u="sng" dirty="0">
                <a:solidFill>
                  <a:srgbClr val="002060"/>
                </a:solidFill>
              </a:rPr>
              <a:t>Fáze III – Roční studie</a:t>
            </a:r>
          </a:p>
          <a:p>
            <a:pPr algn="ctr"/>
            <a:r>
              <a:rPr lang="cs-CZ" dirty="0">
                <a:solidFill>
                  <a:srgbClr val="002060"/>
                </a:solidFill>
              </a:rPr>
              <a:t>52 týdnů, nekontrolované </a:t>
            </a:r>
          </a:p>
          <a:p>
            <a:pPr algn="ctr"/>
            <a:r>
              <a:rPr lang="cs-CZ" dirty="0">
                <a:solidFill>
                  <a:srgbClr val="002060"/>
                </a:solidFill>
              </a:rPr>
              <a:t>středně těžké - těžké astma </a:t>
            </a:r>
          </a:p>
          <a:p>
            <a:pPr algn="ctr"/>
            <a:r>
              <a:rPr lang="cs-CZ" dirty="0">
                <a:solidFill>
                  <a:srgbClr val="002060"/>
                </a:solidFill>
              </a:rPr>
              <a:t>na IKS/LABA (NEJM 2018)</a:t>
            </a:r>
          </a:p>
        </p:txBody>
      </p:sp>
      <p:sp>
        <p:nvSpPr>
          <p:cNvPr id="9" name="Zástupný obsah 8">
            <a:extLst>
              <a:ext uri="{FF2B5EF4-FFF2-40B4-BE49-F238E27FC236}">
                <a16:creationId xmlns:a16="http://schemas.microsoft.com/office/drawing/2014/main" id="{DC8376AA-51F6-45A4-AEDD-DCE52D5D58EC}"/>
              </a:ext>
            </a:extLst>
          </p:cNvPr>
          <p:cNvSpPr>
            <a:spLocks noGrp="1"/>
          </p:cNvSpPr>
          <p:nvPr>
            <p:ph idx="1"/>
          </p:nvPr>
        </p:nvSpPr>
        <p:spPr>
          <a:xfrm>
            <a:off x="527048" y="1840953"/>
            <a:ext cx="11077576" cy="4413507"/>
          </a:xfrm>
        </p:spPr>
        <p:txBody>
          <a:bodyPr>
            <a:normAutofit/>
          </a:bodyPr>
          <a:lstStyle/>
          <a:p>
            <a:pPr marL="285750" indent="-285750"/>
            <a:r>
              <a:rPr lang="cs-CZ" dirty="0"/>
              <a:t>studie na adolescentech a dospělých, kteří byli zařazení bez </a:t>
            </a:r>
            <a:r>
              <a:rPr lang="cs-CZ" dirty="0" err="1"/>
              <a:t>pre</a:t>
            </a:r>
            <a:r>
              <a:rPr lang="cs-CZ" dirty="0"/>
              <a:t>-selekce intenzity Th-2 zánětu </a:t>
            </a:r>
          </a:p>
          <a:p>
            <a:pPr marL="285750" indent="-285750"/>
            <a:r>
              <a:rPr lang="cs-CZ" dirty="0" err="1"/>
              <a:t>dupilumab</a:t>
            </a:r>
            <a:r>
              <a:rPr lang="cs-CZ" dirty="0"/>
              <a:t> zlepšoval astma u všech pacientů</a:t>
            </a:r>
          </a:p>
          <a:p>
            <a:pPr marL="742950" lvl="1" indent="-285750"/>
            <a:r>
              <a:rPr lang="cs-CZ" dirty="0"/>
              <a:t>významně redukoval výskyt exacerbací astmatu (o 47%)</a:t>
            </a:r>
          </a:p>
          <a:p>
            <a:pPr marL="742950" lvl="1" indent="-285750"/>
            <a:r>
              <a:rPr lang="cs-CZ" dirty="0"/>
              <a:t>významně zlepšoval plicní funkce </a:t>
            </a:r>
          </a:p>
          <a:p>
            <a:pPr marL="742950" lvl="1" indent="-285750"/>
            <a:r>
              <a:rPr lang="cs-CZ" dirty="0"/>
              <a:t>výrazně zlepšil kvalitu života</a:t>
            </a:r>
          </a:p>
          <a:p>
            <a:pPr marL="285750" indent="-285750"/>
            <a:r>
              <a:rPr lang="cs-CZ" dirty="0"/>
              <a:t>robustní efekt byl pozorován zejména u pacientů s vyššími hodnotami      Th-2 biomarkerů (FeNO, celkové IgE, eozinofilie periferní krve)</a:t>
            </a:r>
          </a:p>
          <a:p>
            <a:pPr marL="285750" indent="-285750"/>
            <a:r>
              <a:rPr lang="cs-CZ" dirty="0"/>
              <a:t>byla prokázána dobrá snášenlivost léku s nízkým výskytem vedlejších účinků</a:t>
            </a:r>
          </a:p>
        </p:txBody>
      </p:sp>
    </p:spTree>
    <p:extLst>
      <p:ext uri="{BB962C8B-B14F-4D97-AF65-F5344CB8AC3E}">
        <p14:creationId xmlns:p14="http://schemas.microsoft.com/office/powerpoint/2010/main" val="6260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ECB48F6-1C99-4AE0-8693-3C6D27473C53}"/>
              </a:ext>
            </a:extLst>
          </p:cNvPr>
          <p:cNvSpPr txBox="1"/>
          <p:nvPr/>
        </p:nvSpPr>
        <p:spPr>
          <a:xfrm>
            <a:off x="8768367" y="407051"/>
            <a:ext cx="3252964" cy="1200329"/>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cs-CZ" b="1" u="sng" dirty="0">
                <a:solidFill>
                  <a:srgbClr val="FFFF00"/>
                </a:solidFill>
              </a:rPr>
              <a:t>Fáze III – OKS studie</a:t>
            </a:r>
          </a:p>
          <a:p>
            <a:pPr algn="ctr"/>
            <a:r>
              <a:rPr lang="cs-CZ" dirty="0">
                <a:solidFill>
                  <a:srgbClr val="FFFF00"/>
                </a:solidFill>
              </a:rPr>
              <a:t>24 týdnů, nekontrolované </a:t>
            </a:r>
          </a:p>
          <a:p>
            <a:pPr algn="ctr"/>
            <a:r>
              <a:rPr lang="cs-CZ" dirty="0">
                <a:solidFill>
                  <a:srgbClr val="FFFF00"/>
                </a:solidFill>
              </a:rPr>
              <a:t>kortikodependentní těžké astma </a:t>
            </a:r>
          </a:p>
          <a:p>
            <a:pPr algn="ctr"/>
            <a:r>
              <a:rPr lang="cs-CZ" dirty="0">
                <a:solidFill>
                  <a:srgbClr val="FFFF00"/>
                </a:solidFill>
              </a:rPr>
              <a:t>na IKS/LABA (NEJM 2018)</a:t>
            </a:r>
          </a:p>
        </p:txBody>
      </p:sp>
      <p:sp>
        <p:nvSpPr>
          <p:cNvPr id="3" name="Title 4">
            <a:extLst>
              <a:ext uri="{FF2B5EF4-FFF2-40B4-BE49-F238E27FC236}">
                <a16:creationId xmlns:a16="http://schemas.microsoft.com/office/drawing/2014/main" id="{11002321-9D2B-4BD1-857B-D98EED1282E6}"/>
              </a:ext>
            </a:extLst>
          </p:cNvPr>
          <p:cNvSpPr txBox="1">
            <a:spLocks/>
          </p:cNvSpPr>
          <p:nvPr/>
        </p:nvSpPr>
        <p:spPr>
          <a:xfrm>
            <a:off x="527048" y="36475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b="1" dirty="0">
                <a:solidFill>
                  <a:srgbClr val="002060"/>
                </a:solidFill>
                <a:effectLst>
                  <a:outerShdw blurRad="38100" dist="38100" dir="2700000" algn="tl">
                    <a:srgbClr val="000000">
                      <a:alpha val="43137"/>
                    </a:srgbClr>
                  </a:outerShdw>
                </a:effectLst>
              </a:rPr>
              <a:t>Efekt u OKS těžkého astmatu</a:t>
            </a:r>
            <a:endParaRPr lang="en-GB" b="1" dirty="0">
              <a:solidFill>
                <a:srgbClr val="002060"/>
              </a:solidFill>
              <a:effectLst>
                <a:outerShdw blurRad="38100" dist="38100" dir="2700000" algn="tl">
                  <a:srgbClr val="000000">
                    <a:alpha val="43137"/>
                  </a:srgbClr>
                </a:outerShdw>
              </a:effectLst>
            </a:endParaRPr>
          </a:p>
        </p:txBody>
      </p:sp>
      <p:sp>
        <p:nvSpPr>
          <p:cNvPr id="4" name="Obdélník 3">
            <a:extLst>
              <a:ext uri="{FF2B5EF4-FFF2-40B4-BE49-F238E27FC236}">
                <a16:creationId xmlns:a16="http://schemas.microsoft.com/office/drawing/2014/main" id="{7B22F0FA-5D6A-4752-B141-ED03DBCA40DC}"/>
              </a:ext>
            </a:extLst>
          </p:cNvPr>
          <p:cNvSpPr/>
          <p:nvPr/>
        </p:nvSpPr>
        <p:spPr>
          <a:xfrm>
            <a:off x="6943640" y="6450949"/>
            <a:ext cx="5248360" cy="369332"/>
          </a:xfrm>
          <a:prstGeom prst="rect">
            <a:avLst/>
          </a:prstGeom>
        </p:spPr>
        <p:txBody>
          <a:bodyPr wrap="none">
            <a:spAutoFit/>
          </a:bodyPr>
          <a:lstStyle/>
          <a:p>
            <a:r>
              <a:rPr lang="it-IT" dirty="0"/>
              <a:t>Rabe KF, et al. </a:t>
            </a:r>
            <a:r>
              <a:rPr lang="en-US" dirty="0"/>
              <a:t>N </a:t>
            </a:r>
            <a:r>
              <a:rPr lang="en-US" dirty="0" err="1"/>
              <a:t>Engl</a:t>
            </a:r>
            <a:r>
              <a:rPr lang="en-US" dirty="0"/>
              <a:t> J Med. 2018;378(26):2475-2485</a:t>
            </a:r>
            <a:r>
              <a:rPr lang="it-IT" dirty="0"/>
              <a:t>.</a:t>
            </a:r>
            <a:endParaRPr lang="cs-CZ" dirty="0"/>
          </a:p>
        </p:txBody>
      </p:sp>
      <p:pic>
        <p:nvPicPr>
          <p:cNvPr id="5" name="Obrázek 4">
            <a:extLst>
              <a:ext uri="{FF2B5EF4-FFF2-40B4-BE49-F238E27FC236}">
                <a16:creationId xmlns:a16="http://schemas.microsoft.com/office/drawing/2014/main" id="{D87ABE83-E3D0-4131-B5F5-D3F5D769BAC7}"/>
              </a:ext>
            </a:extLst>
          </p:cNvPr>
          <p:cNvPicPr>
            <a:picLocks noChangeAspect="1"/>
          </p:cNvPicPr>
          <p:nvPr/>
        </p:nvPicPr>
        <p:blipFill>
          <a:blip r:embed="rId2"/>
          <a:stretch>
            <a:fillRect/>
          </a:stretch>
        </p:blipFill>
        <p:spPr>
          <a:xfrm>
            <a:off x="527048" y="2288231"/>
            <a:ext cx="6084686" cy="3195938"/>
          </a:xfrm>
          <a:prstGeom prst="rect">
            <a:avLst/>
          </a:prstGeom>
        </p:spPr>
      </p:pic>
      <p:pic>
        <p:nvPicPr>
          <p:cNvPr id="6" name="Obrázek 5">
            <a:extLst>
              <a:ext uri="{FF2B5EF4-FFF2-40B4-BE49-F238E27FC236}">
                <a16:creationId xmlns:a16="http://schemas.microsoft.com/office/drawing/2014/main" id="{BF495DEB-5600-4AB7-877A-92B35FB0AA13}"/>
              </a:ext>
            </a:extLst>
          </p:cNvPr>
          <p:cNvPicPr>
            <a:picLocks noChangeAspect="1"/>
          </p:cNvPicPr>
          <p:nvPr/>
        </p:nvPicPr>
        <p:blipFill>
          <a:blip r:embed="rId3"/>
          <a:stretch>
            <a:fillRect/>
          </a:stretch>
        </p:blipFill>
        <p:spPr>
          <a:xfrm>
            <a:off x="1184852" y="4021454"/>
            <a:ext cx="5426882" cy="2060625"/>
          </a:xfrm>
          <a:prstGeom prst="rect">
            <a:avLst/>
          </a:prstGeom>
        </p:spPr>
      </p:pic>
      <p:sp>
        <p:nvSpPr>
          <p:cNvPr id="7" name="TextovéPole 6">
            <a:extLst>
              <a:ext uri="{FF2B5EF4-FFF2-40B4-BE49-F238E27FC236}">
                <a16:creationId xmlns:a16="http://schemas.microsoft.com/office/drawing/2014/main" id="{9EFB2136-5676-4D0F-8FE5-EB2EFD885BBB}"/>
              </a:ext>
            </a:extLst>
          </p:cNvPr>
          <p:cNvSpPr txBox="1"/>
          <p:nvPr/>
        </p:nvSpPr>
        <p:spPr>
          <a:xfrm>
            <a:off x="7269538" y="3482106"/>
            <a:ext cx="4428072" cy="1569660"/>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cs-CZ" sz="2400" dirty="0"/>
              <a:t>n=210, 24 týdnů</a:t>
            </a:r>
          </a:p>
          <a:p>
            <a:pPr algn="ctr"/>
            <a:r>
              <a:rPr lang="cs-CZ" sz="2400" dirty="0" err="1"/>
              <a:t>dupilumab</a:t>
            </a:r>
            <a:r>
              <a:rPr lang="cs-CZ" sz="2400" dirty="0"/>
              <a:t> 300mg á 2T vs placebo</a:t>
            </a:r>
          </a:p>
          <a:p>
            <a:pPr algn="ctr"/>
            <a:r>
              <a:rPr lang="cs-CZ" sz="2400" dirty="0"/>
              <a:t>od 4 W snížení OKS do 20 W</a:t>
            </a:r>
          </a:p>
          <a:p>
            <a:pPr algn="ctr"/>
            <a:r>
              <a:rPr lang="cs-CZ" sz="2400" dirty="0"/>
              <a:t>primární cíl = % redukce OKS</a:t>
            </a:r>
          </a:p>
        </p:txBody>
      </p:sp>
    </p:spTree>
    <p:extLst>
      <p:ext uri="{BB962C8B-B14F-4D97-AF65-F5344CB8AC3E}">
        <p14:creationId xmlns:p14="http://schemas.microsoft.com/office/powerpoint/2010/main" val="42385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C7DADD66-7023-48CE-AD00-618F38B590A2}"/>
              </a:ext>
            </a:extLst>
          </p:cNvPr>
          <p:cNvPicPr>
            <a:picLocks noChangeAspect="1"/>
          </p:cNvPicPr>
          <p:nvPr/>
        </p:nvPicPr>
        <p:blipFill>
          <a:blip r:embed="rId2"/>
          <a:stretch>
            <a:fillRect/>
          </a:stretch>
        </p:blipFill>
        <p:spPr>
          <a:xfrm>
            <a:off x="292838" y="4593844"/>
            <a:ext cx="11606321" cy="2037888"/>
          </a:xfrm>
          <a:prstGeom prst="rect">
            <a:avLst/>
          </a:prstGeom>
        </p:spPr>
      </p:pic>
      <p:pic>
        <p:nvPicPr>
          <p:cNvPr id="3" name="Obrázek 2">
            <a:extLst>
              <a:ext uri="{FF2B5EF4-FFF2-40B4-BE49-F238E27FC236}">
                <a16:creationId xmlns:a16="http://schemas.microsoft.com/office/drawing/2014/main" id="{6B03C58E-A9E7-43E0-BED7-4753FE09B08A}"/>
              </a:ext>
            </a:extLst>
          </p:cNvPr>
          <p:cNvPicPr>
            <a:picLocks noChangeAspect="1"/>
          </p:cNvPicPr>
          <p:nvPr/>
        </p:nvPicPr>
        <p:blipFill>
          <a:blip r:embed="rId3"/>
          <a:stretch>
            <a:fillRect/>
          </a:stretch>
        </p:blipFill>
        <p:spPr>
          <a:xfrm>
            <a:off x="204149" y="367185"/>
            <a:ext cx="11783701" cy="3793939"/>
          </a:xfrm>
          <a:prstGeom prst="rect">
            <a:avLst/>
          </a:prstGeom>
        </p:spPr>
      </p:pic>
    </p:spTree>
    <p:extLst>
      <p:ext uri="{BB962C8B-B14F-4D97-AF65-F5344CB8AC3E}">
        <p14:creationId xmlns:p14="http://schemas.microsoft.com/office/powerpoint/2010/main" val="1852902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DB2DEA8-06EE-4A66-94D6-2C1A034F1370}"/>
              </a:ext>
            </a:extLst>
          </p:cNvPr>
          <p:cNvPicPr>
            <a:picLocks noChangeAspect="1"/>
          </p:cNvPicPr>
          <p:nvPr/>
        </p:nvPicPr>
        <p:blipFill>
          <a:blip r:embed="rId2"/>
          <a:stretch>
            <a:fillRect/>
          </a:stretch>
        </p:blipFill>
        <p:spPr>
          <a:xfrm>
            <a:off x="545040" y="347656"/>
            <a:ext cx="6789921" cy="3593723"/>
          </a:xfrm>
          <a:prstGeom prst="rect">
            <a:avLst/>
          </a:prstGeom>
        </p:spPr>
      </p:pic>
      <p:pic>
        <p:nvPicPr>
          <p:cNvPr id="3" name="Obrázek 2">
            <a:extLst>
              <a:ext uri="{FF2B5EF4-FFF2-40B4-BE49-F238E27FC236}">
                <a16:creationId xmlns:a16="http://schemas.microsoft.com/office/drawing/2014/main" id="{6A3ABF4F-0793-4689-9C84-E826F19AE4AC}"/>
              </a:ext>
            </a:extLst>
          </p:cNvPr>
          <p:cNvPicPr>
            <a:picLocks noChangeAspect="1"/>
          </p:cNvPicPr>
          <p:nvPr/>
        </p:nvPicPr>
        <p:blipFill>
          <a:blip r:embed="rId3"/>
          <a:stretch>
            <a:fillRect/>
          </a:stretch>
        </p:blipFill>
        <p:spPr>
          <a:xfrm>
            <a:off x="5374792" y="3224049"/>
            <a:ext cx="6817208" cy="3764503"/>
          </a:xfrm>
          <a:prstGeom prst="rect">
            <a:avLst/>
          </a:prstGeom>
        </p:spPr>
      </p:pic>
    </p:spTree>
    <p:extLst>
      <p:ext uri="{BB962C8B-B14F-4D97-AF65-F5344CB8AC3E}">
        <p14:creationId xmlns:p14="http://schemas.microsoft.com/office/powerpoint/2010/main" val="521568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715912" y="754139"/>
            <a:ext cx="9358489" cy="5972508"/>
          </a:xfrm>
          <a:prstGeom prst="rect">
            <a:avLst/>
          </a:prstGeom>
        </p:spPr>
      </p:pic>
      <p:pic>
        <p:nvPicPr>
          <p:cNvPr id="3" name="Obrázek 2"/>
          <p:cNvPicPr>
            <a:picLocks noChangeAspect="1"/>
          </p:cNvPicPr>
          <p:nvPr/>
        </p:nvPicPr>
        <p:blipFill>
          <a:blip r:embed="rId3"/>
          <a:stretch>
            <a:fillRect/>
          </a:stretch>
        </p:blipFill>
        <p:spPr>
          <a:xfrm>
            <a:off x="7616781" y="6595295"/>
            <a:ext cx="4575219" cy="262705"/>
          </a:xfrm>
          <a:prstGeom prst="rect">
            <a:avLst/>
          </a:prstGeom>
        </p:spPr>
      </p:pic>
    </p:spTree>
    <p:extLst>
      <p:ext uri="{BB962C8B-B14F-4D97-AF65-F5344CB8AC3E}">
        <p14:creationId xmlns:p14="http://schemas.microsoft.com/office/powerpoint/2010/main" val="146551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83437" y="221033"/>
            <a:ext cx="12025126" cy="6415934"/>
          </a:xfrm>
          <a:prstGeom prst="rect">
            <a:avLst/>
          </a:prstGeom>
        </p:spPr>
      </p:pic>
    </p:spTree>
    <p:extLst>
      <p:ext uri="{BB962C8B-B14F-4D97-AF65-F5344CB8AC3E}">
        <p14:creationId xmlns:p14="http://schemas.microsoft.com/office/powerpoint/2010/main" val="52664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446099" y="135233"/>
            <a:ext cx="11299801" cy="6587534"/>
          </a:xfrm>
          <a:prstGeom prst="rect">
            <a:avLst/>
          </a:prstGeom>
        </p:spPr>
      </p:pic>
    </p:spTree>
    <p:extLst>
      <p:ext uri="{BB962C8B-B14F-4D97-AF65-F5344CB8AC3E}">
        <p14:creationId xmlns:p14="http://schemas.microsoft.com/office/powerpoint/2010/main" val="27123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a:xfrm>
            <a:off x="482064" y="287467"/>
            <a:ext cx="11434011" cy="1325563"/>
          </a:xfrm>
        </p:spPr>
        <p:txBody>
          <a:bodyPr/>
          <a:lstStyle/>
          <a:p>
            <a:pPr>
              <a:defRPr/>
            </a:pPr>
            <a:r>
              <a:rPr lang="cs-CZ" b="1" dirty="0">
                <a:solidFill>
                  <a:schemeClr val="hlink"/>
                </a:solidFill>
                <a:effectLst>
                  <a:outerShdw blurRad="38100" dist="38100" dir="2700000" algn="tl">
                    <a:srgbClr val="C0C0C0"/>
                  </a:outerShdw>
                </a:effectLst>
              </a:rPr>
              <a:t>SPEKTRUM anti-Th-2 BIOLOGICKÉ LÉČBY ASTMATU</a:t>
            </a:r>
          </a:p>
        </p:txBody>
      </p:sp>
      <p:sp>
        <p:nvSpPr>
          <p:cNvPr id="80898" name="Rectangle 3"/>
          <p:cNvSpPr>
            <a:spLocks noGrp="1"/>
          </p:cNvSpPr>
          <p:nvPr>
            <p:ph type="body" idx="1"/>
          </p:nvPr>
        </p:nvSpPr>
        <p:spPr>
          <a:xfrm>
            <a:off x="756444" y="1608659"/>
            <a:ext cx="8229600" cy="4525963"/>
          </a:xfrm>
        </p:spPr>
        <p:txBody>
          <a:bodyPr>
            <a:noAutofit/>
          </a:bodyPr>
          <a:lstStyle/>
          <a:p>
            <a:pPr>
              <a:lnSpc>
                <a:spcPct val="80000"/>
              </a:lnSpc>
            </a:pPr>
            <a:r>
              <a:rPr lang="cs-CZ" sz="2000" b="1" dirty="0" err="1"/>
              <a:t>Mepolizumab</a:t>
            </a:r>
            <a:r>
              <a:rPr lang="cs-CZ" sz="2000" b="1" dirty="0"/>
              <a:t> (NUCALA)</a:t>
            </a:r>
            <a:r>
              <a:rPr lang="cs-CZ" sz="2000" dirty="0"/>
              <a:t>– humanizovaná mAB-IL-5 IgG1</a:t>
            </a:r>
          </a:p>
          <a:p>
            <a:pPr lvl="1">
              <a:lnSpc>
                <a:spcPct val="80000"/>
              </a:lnSpc>
            </a:pPr>
            <a:r>
              <a:rPr lang="cs-CZ" sz="1800" dirty="0"/>
              <a:t>neutralizuje cirkulující IL-5 – vazba na epitop-EOS</a:t>
            </a:r>
          </a:p>
          <a:p>
            <a:pPr lvl="1">
              <a:lnSpc>
                <a:spcPct val="80000"/>
              </a:lnSpc>
            </a:pPr>
            <a:r>
              <a:rPr lang="cs-CZ" sz="1800" dirty="0"/>
              <a:t>DREAM, SIRIUS, MENSA – dávka, účinnost</a:t>
            </a:r>
          </a:p>
          <a:p>
            <a:pPr lvl="1">
              <a:lnSpc>
                <a:spcPct val="80000"/>
              </a:lnSpc>
            </a:pPr>
            <a:r>
              <a:rPr lang="cs-CZ" sz="1800" dirty="0"/>
              <a:t>47% redukce exacerbací, efekt lepší dle </a:t>
            </a:r>
            <a:r>
              <a:rPr lang="cs-CZ" sz="1800" dirty="0" err="1"/>
              <a:t>Eos</a:t>
            </a:r>
            <a:r>
              <a:rPr lang="cs-CZ" sz="1800" dirty="0"/>
              <a:t> PK</a:t>
            </a:r>
            <a:endParaRPr lang="en-US" sz="1800" dirty="0"/>
          </a:p>
          <a:p>
            <a:pPr lvl="1">
              <a:lnSpc>
                <a:spcPct val="80000"/>
              </a:lnSpc>
            </a:pPr>
            <a:r>
              <a:rPr lang="en-US" sz="1800" dirty="0"/>
              <a:t>OKS&gt;150 cells/</a:t>
            </a:r>
            <a:r>
              <a:rPr lang="en-US" sz="1800" dirty="0" err="1"/>
              <a:t>ul</a:t>
            </a:r>
            <a:r>
              <a:rPr lang="en-US" sz="1800" dirty="0"/>
              <a:t>, IKS&gt;300 cells/</a:t>
            </a:r>
            <a:r>
              <a:rPr lang="en-US" sz="1800" dirty="0" err="1"/>
              <a:t>ul</a:t>
            </a:r>
            <a:r>
              <a:rPr lang="en-US" sz="1800" dirty="0"/>
              <a:t> </a:t>
            </a:r>
            <a:r>
              <a:rPr lang="cs-CZ" sz="1800" dirty="0"/>
              <a:t>za 12 M a TRA</a:t>
            </a:r>
          </a:p>
          <a:p>
            <a:pPr>
              <a:lnSpc>
                <a:spcPct val="80000"/>
              </a:lnSpc>
            </a:pPr>
            <a:r>
              <a:rPr lang="cs-CZ" sz="2000" b="1" dirty="0" err="1"/>
              <a:t>Reslizumab</a:t>
            </a:r>
            <a:r>
              <a:rPr lang="cs-CZ" sz="2000" dirty="0"/>
              <a:t> </a:t>
            </a:r>
            <a:r>
              <a:rPr lang="cs-CZ" sz="2000" b="1" dirty="0"/>
              <a:t>(CINQAERO)</a:t>
            </a:r>
            <a:r>
              <a:rPr lang="cs-CZ" sz="2000" dirty="0"/>
              <a:t>– humanizovaná mAB-IL-5 IgG4</a:t>
            </a:r>
          </a:p>
          <a:p>
            <a:pPr lvl="1">
              <a:lnSpc>
                <a:spcPct val="80000"/>
              </a:lnSpc>
            </a:pPr>
            <a:r>
              <a:rPr lang="cs-CZ" sz="1800" dirty="0"/>
              <a:t>stejný efekt jako </a:t>
            </a:r>
            <a:r>
              <a:rPr lang="cs-CZ" sz="1800" dirty="0" err="1"/>
              <a:t>mepo</a:t>
            </a:r>
            <a:r>
              <a:rPr lang="cs-CZ" sz="1800" dirty="0"/>
              <a:t> – </a:t>
            </a:r>
            <a:r>
              <a:rPr lang="cs-CZ" sz="1800" dirty="0" err="1"/>
              <a:t>i.v</a:t>
            </a:r>
            <a:r>
              <a:rPr lang="cs-CZ" sz="1800" dirty="0"/>
              <a:t>. 3mg/kg</a:t>
            </a:r>
          </a:p>
          <a:p>
            <a:pPr lvl="1">
              <a:lnSpc>
                <a:spcPct val="80000"/>
              </a:lnSpc>
            </a:pPr>
            <a:r>
              <a:rPr lang="en-US" sz="1800" dirty="0"/>
              <a:t>v</a:t>
            </a:r>
            <a:r>
              <a:rPr lang="cs-CZ" sz="1800" dirty="0" err="1"/>
              <a:t>liv</a:t>
            </a:r>
            <a:r>
              <a:rPr lang="cs-CZ" sz="1800" dirty="0"/>
              <a:t> na FEV1,</a:t>
            </a:r>
            <a:r>
              <a:rPr lang="en-US" sz="1800" dirty="0"/>
              <a:t> </a:t>
            </a:r>
            <a:r>
              <a:rPr lang="en-US" sz="1800" dirty="0" err="1"/>
              <a:t>efekt</a:t>
            </a:r>
            <a:r>
              <a:rPr lang="en-US" sz="1800" dirty="0"/>
              <a:t> </a:t>
            </a:r>
            <a:r>
              <a:rPr lang="en-US" sz="1800" dirty="0" err="1"/>
              <a:t>dle</a:t>
            </a:r>
            <a:r>
              <a:rPr lang="en-US" sz="1800" dirty="0"/>
              <a:t> </a:t>
            </a:r>
            <a:r>
              <a:rPr lang="en-US" sz="1800" dirty="0" err="1"/>
              <a:t>EosPK</a:t>
            </a:r>
            <a:r>
              <a:rPr lang="en-US" sz="1800" dirty="0"/>
              <a:t>&gt;400 cells/</a:t>
            </a:r>
            <a:r>
              <a:rPr lang="en-US" sz="1800" dirty="0" err="1"/>
              <a:t>ul</a:t>
            </a:r>
            <a:endParaRPr lang="en-US" sz="1800" dirty="0"/>
          </a:p>
          <a:p>
            <a:pPr lvl="1">
              <a:lnSpc>
                <a:spcPct val="80000"/>
              </a:lnSpc>
            </a:pPr>
            <a:r>
              <a:rPr lang="en-US" sz="1800" dirty="0"/>
              <a:t>54</a:t>
            </a:r>
            <a:r>
              <a:rPr lang="cs-CZ" sz="1800" dirty="0"/>
              <a:t>%</a:t>
            </a:r>
            <a:r>
              <a:rPr lang="en-US" sz="1800" dirty="0"/>
              <a:t> </a:t>
            </a:r>
            <a:r>
              <a:rPr lang="en-US" sz="1800" dirty="0" err="1"/>
              <a:t>redukce</a:t>
            </a:r>
            <a:r>
              <a:rPr lang="en-US" sz="1800" dirty="0"/>
              <a:t> </a:t>
            </a:r>
            <a:r>
              <a:rPr lang="en-US" sz="1800" dirty="0" err="1"/>
              <a:t>exacerbac</a:t>
            </a:r>
            <a:r>
              <a:rPr lang="cs-CZ" sz="1800" dirty="0"/>
              <a:t>í, u OKS 68% r</a:t>
            </a:r>
            <a:r>
              <a:rPr lang="en-US" sz="1800" dirty="0" err="1"/>
              <a:t>edukce</a:t>
            </a:r>
            <a:r>
              <a:rPr lang="en-US" sz="1800" dirty="0"/>
              <a:t> </a:t>
            </a:r>
            <a:endParaRPr lang="cs-CZ" sz="1800" dirty="0"/>
          </a:p>
          <a:p>
            <a:pPr>
              <a:lnSpc>
                <a:spcPct val="80000"/>
              </a:lnSpc>
            </a:pPr>
            <a:r>
              <a:rPr lang="cs-CZ" sz="2000" b="1" dirty="0" err="1"/>
              <a:t>Benralizumab</a:t>
            </a:r>
            <a:r>
              <a:rPr lang="cs-CZ" sz="2000" b="1" dirty="0"/>
              <a:t> (FASENRA)</a:t>
            </a:r>
            <a:r>
              <a:rPr lang="cs-CZ" sz="2000" dirty="0"/>
              <a:t> – humanizovaná </a:t>
            </a:r>
            <a:r>
              <a:rPr lang="cs-CZ" sz="2000" dirty="0" err="1"/>
              <a:t>mAB</a:t>
            </a:r>
            <a:r>
              <a:rPr lang="cs-CZ" sz="2000" dirty="0"/>
              <a:t> proti IL-5R-alfa </a:t>
            </a:r>
          </a:p>
          <a:p>
            <a:pPr lvl="1">
              <a:lnSpc>
                <a:spcPct val="80000"/>
              </a:lnSpc>
            </a:pPr>
            <a:r>
              <a:rPr lang="cs-CZ" sz="1800" dirty="0"/>
              <a:t>vliv na eozinofily i </a:t>
            </a:r>
            <a:r>
              <a:rPr lang="cs-CZ" sz="1800" dirty="0" err="1"/>
              <a:t>bazofily</a:t>
            </a:r>
            <a:r>
              <a:rPr lang="cs-CZ" sz="1800" dirty="0"/>
              <a:t>, indikuje </a:t>
            </a:r>
            <a:r>
              <a:rPr lang="cs-CZ" sz="1800" dirty="0" err="1"/>
              <a:t>apoptózu</a:t>
            </a:r>
            <a:r>
              <a:rPr lang="cs-CZ" sz="1800" dirty="0"/>
              <a:t> (není u </a:t>
            </a:r>
            <a:r>
              <a:rPr lang="cs-CZ" sz="1800" dirty="0" err="1"/>
              <a:t>mepo</a:t>
            </a:r>
            <a:r>
              <a:rPr lang="cs-CZ" sz="1800" dirty="0"/>
              <a:t>/</a:t>
            </a:r>
            <a:r>
              <a:rPr lang="cs-CZ" sz="1800" dirty="0" err="1"/>
              <a:t>resli</a:t>
            </a:r>
            <a:r>
              <a:rPr lang="cs-CZ" sz="1800" dirty="0"/>
              <a:t>)</a:t>
            </a:r>
          </a:p>
          <a:p>
            <a:pPr lvl="1">
              <a:lnSpc>
                <a:spcPct val="80000"/>
              </a:lnSpc>
            </a:pPr>
            <a:r>
              <a:rPr lang="cs-CZ" sz="1800" dirty="0"/>
              <a:t>studie SIROCCO, CALIMA – snížení AE a zlepšení FEV1 </a:t>
            </a:r>
          </a:p>
          <a:p>
            <a:pPr>
              <a:lnSpc>
                <a:spcPct val="80000"/>
              </a:lnSpc>
            </a:pPr>
            <a:r>
              <a:rPr lang="cs-CZ" sz="2000" b="1" dirty="0" err="1"/>
              <a:t>Dupilimab</a:t>
            </a:r>
            <a:r>
              <a:rPr lang="cs-CZ" sz="2000" b="1" dirty="0"/>
              <a:t> (</a:t>
            </a:r>
            <a:r>
              <a:rPr lang="cs-CZ" sz="2000" b="1" dirty="0" err="1"/>
              <a:t>Dupixent</a:t>
            </a:r>
            <a:r>
              <a:rPr lang="cs-CZ" sz="2000" b="1" dirty="0"/>
              <a:t>)</a:t>
            </a:r>
            <a:r>
              <a:rPr lang="cs-CZ" sz="2000" dirty="0"/>
              <a:t> – humanizovaná mAB-IL4r-alfa – inhibice IL4/IL13</a:t>
            </a:r>
          </a:p>
          <a:p>
            <a:pPr lvl="1">
              <a:lnSpc>
                <a:spcPct val="80000"/>
              </a:lnSpc>
            </a:pPr>
            <a:r>
              <a:rPr lang="cs-CZ" sz="1800" dirty="0"/>
              <a:t>efekt na mastocyty, </a:t>
            </a:r>
            <a:r>
              <a:rPr lang="cs-CZ" sz="1800" dirty="0" err="1"/>
              <a:t>bazofily</a:t>
            </a:r>
            <a:r>
              <a:rPr lang="cs-CZ" sz="1800" dirty="0"/>
              <a:t>, NK buňky</a:t>
            </a:r>
          </a:p>
          <a:p>
            <a:pPr lvl="1">
              <a:lnSpc>
                <a:spcPct val="80000"/>
              </a:lnSpc>
            </a:pPr>
            <a:r>
              <a:rPr lang="cs-CZ" sz="1800" dirty="0"/>
              <a:t>snižuje </a:t>
            </a:r>
            <a:r>
              <a:rPr lang="cs-CZ" sz="1800" dirty="0" err="1"/>
              <a:t>IgE</a:t>
            </a:r>
            <a:r>
              <a:rPr lang="cs-CZ" sz="1800" dirty="0"/>
              <a:t>, Th2 zánět včetně FeNO, efekt ve vztahu k </a:t>
            </a:r>
            <a:r>
              <a:rPr lang="cs-CZ" sz="1800" dirty="0" err="1"/>
              <a:t>Eos</a:t>
            </a:r>
            <a:r>
              <a:rPr lang="cs-CZ" sz="1800" dirty="0"/>
              <a:t> PK</a:t>
            </a:r>
            <a:r>
              <a:rPr lang="en-US" sz="1800" dirty="0"/>
              <a:t>&gt;300 cells/</a:t>
            </a:r>
            <a:r>
              <a:rPr lang="en-US" sz="1800" dirty="0" err="1"/>
              <a:t>ul</a:t>
            </a:r>
            <a:endParaRPr lang="cs-CZ" sz="1800" dirty="0"/>
          </a:p>
          <a:p>
            <a:pPr lvl="1">
              <a:lnSpc>
                <a:spcPct val="80000"/>
              </a:lnSpc>
            </a:pPr>
            <a:r>
              <a:rPr lang="cs-CZ" sz="1800" dirty="0"/>
              <a:t>efekt na ekzém – schválena FDA</a:t>
            </a:r>
          </a:p>
          <a:p>
            <a:pPr lvl="1">
              <a:lnSpc>
                <a:spcPct val="80000"/>
              </a:lnSpc>
              <a:buFont typeface="Arial" charset="0"/>
              <a:buNone/>
            </a:pPr>
            <a:endParaRPr lang="cs-CZ" sz="1800" dirty="0"/>
          </a:p>
        </p:txBody>
      </p:sp>
      <p:pic>
        <p:nvPicPr>
          <p:cNvPr id="80900" name="Picture 4" descr="Výsledek obrázku pro NUCALA"/>
          <p:cNvPicPr>
            <a:picLocks noChangeAspect="1" noChangeArrowheads="1"/>
          </p:cNvPicPr>
          <p:nvPr/>
        </p:nvPicPr>
        <p:blipFill>
          <a:blip r:embed="rId2"/>
          <a:srcRect/>
          <a:stretch>
            <a:fillRect/>
          </a:stretch>
        </p:blipFill>
        <p:spPr bwMode="auto">
          <a:xfrm>
            <a:off x="7101640" y="1719393"/>
            <a:ext cx="1743075" cy="981075"/>
          </a:xfrm>
          <a:prstGeom prst="rect">
            <a:avLst/>
          </a:prstGeom>
          <a:noFill/>
        </p:spPr>
      </p:pic>
      <p:pic>
        <p:nvPicPr>
          <p:cNvPr id="80902" name="Picture 6" descr="Výsledek obrázku pro CINQAERO"/>
          <p:cNvPicPr>
            <a:picLocks noChangeAspect="1" noChangeArrowheads="1"/>
          </p:cNvPicPr>
          <p:nvPr/>
        </p:nvPicPr>
        <p:blipFill>
          <a:blip r:embed="rId3"/>
          <a:srcRect/>
          <a:stretch>
            <a:fillRect/>
          </a:stretch>
        </p:blipFill>
        <p:spPr bwMode="auto">
          <a:xfrm>
            <a:off x="7638682" y="2729173"/>
            <a:ext cx="1458912" cy="1458913"/>
          </a:xfrm>
          <a:prstGeom prst="rect">
            <a:avLst/>
          </a:prstGeom>
          <a:noFill/>
        </p:spPr>
      </p:pic>
      <p:pic>
        <p:nvPicPr>
          <p:cNvPr id="80904" name="Picture 8" descr="Výsledek obrázku pro fasenra"/>
          <p:cNvPicPr>
            <a:picLocks noChangeAspect="1" noChangeArrowheads="1"/>
          </p:cNvPicPr>
          <p:nvPr/>
        </p:nvPicPr>
        <p:blipFill>
          <a:blip r:embed="rId4"/>
          <a:srcRect/>
          <a:stretch>
            <a:fillRect/>
          </a:stretch>
        </p:blipFill>
        <p:spPr bwMode="auto">
          <a:xfrm>
            <a:off x="8414941" y="4400812"/>
            <a:ext cx="1871663" cy="496887"/>
          </a:xfrm>
          <a:prstGeom prst="rect">
            <a:avLst/>
          </a:prstGeom>
          <a:noFill/>
        </p:spPr>
      </p:pic>
      <p:pic>
        <p:nvPicPr>
          <p:cNvPr id="80906" name="Picture 10" descr="Výsledek obrázku pro Dupixent"/>
          <p:cNvPicPr>
            <a:picLocks noChangeAspect="1" noChangeArrowheads="1"/>
          </p:cNvPicPr>
          <p:nvPr/>
        </p:nvPicPr>
        <p:blipFill>
          <a:blip r:embed="rId5"/>
          <a:srcRect/>
          <a:stretch>
            <a:fillRect/>
          </a:stretch>
        </p:blipFill>
        <p:spPr bwMode="auto">
          <a:xfrm>
            <a:off x="9120797" y="5448300"/>
            <a:ext cx="1584325" cy="511175"/>
          </a:xfrm>
          <a:prstGeom prst="rect">
            <a:avLst/>
          </a:prstGeom>
          <a:noFill/>
        </p:spPr>
      </p:pic>
      <p:sp>
        <p:nvSpPr>
          <p:cNvPr id="80908" name="Rectangle 12"/>
          <p:cNvSpPr>
            <a:spLocks noChangeArrowheads="1"/>
          </p:cNvSpPr>
          <p:nvPr/>
        </p:nvSpPr>
        <p:spPr bwMode="auto">
          <a:xfrm>
            <a:off x="3949419" y="6416675"/>
            <a:ext cx="4293162"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r>
              <a:rPr lang="cs-CZ" sz="1000"/>
              <a:t>V EU je registrován pouze přípravek NUCALA, </a:t>
            </a:r>
          </a:p>
          <a:p>
            <a:pPr algn="ctr"/>
            <a:r>
              <a:rPr lang="cs-CZ" sz="1000"/>
              <a:t>CINQAERO. Fasenra, Dupixent není v indikaci těžkého astmatu registrován v EU</a:t>
            </a:r>
          </a:p>
        </p:txBody>
      </p:sp>
    </p:spTree>
    <p:extLst>
      <p:ext uri="{BB962C8B-B14F-4D97-AF65-F5344CB8AC3E}">
        <p14:creationId xmlns:p14="http://schemas.microsoft.com/office/powerpoint/2010/main" val="29021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dissolve">
                                      <p:cBhvr>
                                        <p:cTn id="7" dur="500"/>
                                        <p:tgtEl>
                                          <p:spTgt spid="8089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8">
                                            <p:txEl>
                                              <p:pRg st="1" end="1"/>
                                            </p:txEl>
                                          </p:spTgt>
                                        </p:tgtEl>
                                        <p:attrNameLst>
                                          <p:attrName>style.visibility</p:attrName>
                                        </p:attrNameLst>
                                      </p:cBhvr>
                                      <p:to>
                                        <p:strVal val="visible"/>
                                      </p:to>
                                    </p:set>
                                    <p:animEffect transition="in" filter="dissolve">
                                      <p:cBhvr>
                                        <p:cTn id="10" dur="500"/>
                                        <p:tgtEl>
                                          <p:spTgt spid="8089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8">
                                            <p:txEl>
                                              <p:pRg st="2" end="2"/>
                                            </p:txEl>
                                          </p:spTgt>
                                        </p:tgtEl>
                                        <p:attrNameLst>
                                          <p:attrName>style.visibility</p:attrName>
                                        </p:attrNameLst>
                                      </p:cBhvr>
                                      <p:to>
                                        <p:strVal val="visible"/>
                                      </p:to>
                                    </p:set>
                                    <p:animEffect transition="in" filter="dissolve">
                                      <p:cBhvr>
                                        <p:cTn id="13" dur="500"/>
                                        <p:tgtEl>
                                          <p:spTgt spid="8089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0898">
                                            <p:txEl>
                                              <p:pRg st="3" end="3"/>
                                            </p:txEl>
                                          </p:spTgt>
                                        </p:tgtEl>
                                        <p:attrNameLst>
                                          <p:attrName>style.visibility</p:attrName>
                                        </p:attrNameLst>
                                      </p:cBhvr>
                                      <p:to>
                                        <p:strVal val="visible"/>
                                      </p:to>
                                    </p:set>
                                    <p:animEffect transition="in" filter="dissolve">
                                      <p:cBhvr>
                                        <p:cTn id="16" dur="500"/>
                                        <p:tgtEl>
                                          <p:spTgt spid="8089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0898">
                                            <p:txEl>
                                              <p:pRg st="4" end="4"/>
                                            </p:txEl>
                                          </p:spTgt>
                                        </p:tgtEl>
                                        <p:attrNameLst>
                                          <p:attrName>style.visibility</p:attrName>
                                        </p:attrNameLst>
                                      </p:cBhvr>
                                      <p:to>
                                        <p:strVal val="visible"/>
                                      </p:to>
                                    </p:set>
                                    <p:animEffect transition="in" filter="dissolve">
                                      <p:cBhvr>
                                        <p:cTn id="19" dur="500"/>
                                        <p:tgtEl>
                                          <p:spTgt spid="80898">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0900"/>
                                        </p:tgtEl>
                                        <p:attrNameLst>
                                          <p:attrName>style.visibility</p:attrName>
                                        </p:attrNameLst>
                                      </p:cBhvr>
                                      <p:to>
                                        <p:strVal val="visible"/>
                                      </p:to>
                                    </p:set>
                                    <p:animEffect transition="in" filter="dissolve">
                                      <p:cBhvr>
                                        <p:cTn id="22" dur="500"/>
                                        <p:tgtEl>
                                          <p:spTgt spid="8090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0898">
                                            <p:txEl>
                                              <p:pRg st="5" end="5"/>
                                            </p:txEl>
                                          </p:spTgt>
                                        </p:tgtEl>
                                        <p:attrNameLst>
                                          <p:attrName>style.visibility</p:attrName>
                                        </p:attrNameLst>
                                      </p:cBhvr>
                                      <p:to>
                                        <p:strVal val="visible"/>
                                      </p:to>
                                    </p:set>
                                    <p:animEffect transition="in" filter="dissolve">
                                      <p:cBhvr>
                                        <p:cTn id="27" dur="500"/>
                                        <p:tgtEl>
                                          <p:spTgt spid="80898">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0898">
                                            <p:txEl>
                                              <p:pRg st="6" end="6"/>
                                            </p:txEl>
                                          </p:spTgt>
                                        </p:tgtEl>
                                        <p:attrNameLst>
                                          <p:attrName>style.visibility</p:attrName>
                                        </p:attrNameLst>
                                      </p:cBhvr>
                                      <p:to>
                                        <p:strVal val="visible"/>
                                      </p:to>
                                    </p:set>
                                    <p:animEffect transition="in" filter="dissolve">
                                      <p:cBhvr>
                                        <p:cTn id="30" dur="500"/>
                                        <p:tgtEl>
                                          <p:spTgt spid="80898">
                                            <p:txEl>
                                              <p:pRg st="6" end="6"/>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0898">
                                            <p:txEl>
                                              <p:pRg st="7" end="7"/>
                                            </p:txEl>
                                          </p:spTgt>
                                        </p:tgtEl>
                                        <p:attrNameLst>
                                          <p:attrName>style.visibility</p:attrName>
                                        </p:attrNameLst>
                                      </p:cBhvr>
                                      <p:to>
                                        <p:strVal val="visible"/>
                                      </p:to>
                                    </p:set>
                                    <p:animEffect transition="in" filter="dissolve">
                                      <p:cBhvr>
                                        <p:cTn id="33" dur="500"/>
                                        <p:tgtEl>
                                          <p:spTgt spid="80898">
                                            <p:txEl>
                                              <p:pRg st="7" end="7"/>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0898">
                                            <p:txEl>
                                              <p:pRg st="8" end="8"/>
                                            </p:txEl>
                                          </p:spTgt>
                                        </p:tgtEl>
                                        <p:attrNameLst>
                                          <p:attrName>style.visibility</p:attrName>
                                        </p:attrNameLst>
                                      </p:cBhvr>
                                      <p:to>
                                        <p:strVal val="visible"/>
                                      </p:to>
                                    </p:set>
                                    <p:animEffect transition="in" filter="dissolve">
                                      <p:cBhvr>
                                        <p:cTn id="36" dur="500"/>
                                        <p:tgtEl>
                                          <p:spTgt spid="80898">
                                            <p:txEl>
                                              <p:pRg st="8" end="8"/>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80902"/>
                                        </p:tgtEl>
                                        <p:attrNameLst>
                                          <p:attrName>style.visibility</p:attrName>
                                        </p:attrNameLst>
                                      </p:cBhvr>
                                      <p:to>
                                        <p:strVal val="visible"/>
                                      </p:to>
                                    </p:set>
                                    <p:animEffect transition="in" filter="dissolve">
                                      <p:cBhvr>
                                        <p:cTn id="39" dur="500"/>
                                        <p:tgtEl>
                                          <p:spTgt spid="8090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0898">
                                            <p:txEl>
                                              <p:pRg st="9" end="9"/>
                                            </p:txEl>
                                          </p:spTgt>
                                        </p:tgtEl>
                                        <p:attrNameLst>
                                          <p:attrName>style.visibility</p:attrName>
                                        </p:attrNameLst>
                                      </p:cBhvr>
                                      <p:to>
                                        <p:strVal val="visible"/>
                                      </p:to>
                                    </p:set>
                                    <p:animEffect transition="in" filter="dissolve">
                                      <p:cBhvr>
                                        <p:cTn id="44" dur="500"/>
                                        <p:tgtEl>
                                          <p:spTgt spid="80898">
                                            <p:txEl>
                                              <p:pRg st="9" end="9"/>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0898">
                                            <p:txEl>
                                              <p:pRg st="10" end="10"/>
                                            </p:txEl>
                                          </p:spTgt>
                                        </p:tgtEl>
                                        <p:attrNameLst>
                                          <p:attrName>style.visibility</p:attrName>
                                        </p:attrNameLst>
                                      </p:cBhvr>
                                      <p:to>
                                        <p:strVal val="visible"/>
                                      </p:to>
                                    </p:set>
                                    <p:animEffect transition="in" filter="dissolve">
                                      <p:cBhvr>
                                        <p:cTn id="47" dur="500"/>
                                        <p:tgtEl>
                                          <p:spTgt spid="80898">
                                            <p:txEl>
                                              <p:pRg st="10" end="10"/>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80898">
                                            <p:txEl>
                                              <p:pRg st="11" end="11"/>
                                            </p:txEl>
                                          </p:spTgt>
                                        </p:tgtEl>
                                        <p:attrNameLst>
                                          <p:attrName>style.visibility</p:attrName>
                                        </p:attrNameLst>
                                      </p:cBhvr>
                                      <p:to>
                                        <p:strVal val="visible"/>
                                      </p:to>
                                    </p:set>
                                    <p:animEffect transition="in" filter="dissolve">
                                      <p:cBhvr>
                                        <p:cTn id="50" dur="500"/>
                                        <p:tgtEl>
                                          <p:spTgt spid="80898">
                                            <p:txEl>
                                              <p:pRg st="11" end="11"/>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80904"/>
                                        </p:tgtEl>
                                        <p:attrNameLst>
                                          <p:attrName>style.visibility</p:attrName>
                                        </p:attrNameLst>
                                      </p:cBhvr>
                                      <p:to>
                                        <p:strVal val="visible"/>
                                      </p:to>
                                    </p:set>
                                    <p:animEffect transition="in" filter="dissolve">
                                      <p:cBhvr>
                                        <p:cTn id="53" dur="500"/>
                                        <p:tgtEl>
                                          <p:spTgt spid="8090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80898">
                                            <p:txEl>
                                              <p:pRg st="12" end="12"/>
                                            </p:txEl>
                                          </p:spTgt>
                                        </p:tgtEl>
                                        <p:attrNameLst>
                                          <p:attrName>style.visibility</p:attrName>
                                        </p:attrNameLst>
                                      </p:cBhvr>
                                      <p:to>
                                        <p:strVal val="visible"/>
                                      </p:to>
                                    </p:set>
                                    <p:animEffect transition="in" filter="dissolve">
                                      <p:cBhvr>
                                        <p:cTn id="58" dur="500"/>
                                        <p:tgtEl>
                                          <p:spTgt spid="80898">
                                            <p:txEl>
                                              <p:pRg st="12" end="12"/>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80898">
                                            <p:txEl>
                                              <p:pRg st="13" end="13"/>
                                            </p:txEl>
                                          </p:spTgt>
                                        </p:tgtEl>
                                        <p:attrNameLst>
                                          <p:attrName>style.visibility</p:attrName>
                                        </p:attrNameLst>
                                      </p:cBhvr>
                                      <p:to>
                                        <p:strVal val="visible"/>
                                      </p:to>
                                    </p:set>
                                    <p:animEffect transition="in" filter="dissolve">
                                      <p:cBhvr>
                                        <p:cTn id="61" dur="500"/>
                                        <p:tgtEl>
                                          <p:spTgt spid="80898">
                                            <p:txEl>
                                              <p:pRg st="13" end="13"/>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80898">
                                            <p:txEl>
                                              <p:pRg st="14" end="14"/>
                                            </p:txEl>
                                          </p:spTgt>
                                        </p:tgtEl>
                                        <p:attrNameLst>
                                          <p:attrName>style.visibility</p:attrName>
                                        </p:attrNameLst>
                                      </p:cBhvr>
                                      <p:to>
                                        <p:strVal val="visible"/>
                                      </p:to>
                                    </p:set>
                                    <p:animEffect transition="in" filter="dissolve">
                                      <p:cBhvr>
                                        <p:cTn id="64" dur="500"/>
                                        <p:tgtEl>
                                          <p:spTgt spid="80898">
                                            <p:txEl>
                                              <p:pRg st="14" end="14"/>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80898">
                                            <p:txEl>
                                              <p:pRg st="15" end="15"/>
                                            </p:txEl>
                                          </p:spTgt>
                                        </p:tgtEl>
                                        <p:attrNameLst>
                                          <p:attrName>style.visibility</p:attrName>
                                        </p:attrNameLst>
                                      </p:cBhvr>
                                      <p:to>
                                        <p:strVal val="visible"/>
                                      </p:to>
                                    </p:set>
                                    <p:animEffect transition="in" filter="dissolve">
                                      <p:cBhvr>
                                        <p:cTn id="67" dur="500"/>
                                        <p:tgtEl>
                                          <p:spTgt spid="80898">
                                            <p:txEl>
                                              <p:pRg st="15" end="15"/>
                                            </p:txEl>
                                          </p:spTgt>
                                        </p:tgtEl>
                                      </p:cBhvr>
                                    </p:animEffect>
                                  </p:childTnLst>
                                </p:cTn>
                              </p:par>
                              <p:par>
                                <p:cTn id="68" presetID="9" presetClass="entr" presetSubtype="0" fill="hold" nodeType="withEffect">
                                  <p:stCondLst>
                                    <p:cond delay="0"/>
                                  </p:stCondLst>
                                  <p:childTnLst>
                                    <p:set>
                                      <p:cBhvr>
                                        <p:cTn id="69" dur="1" fill="hold">
                                          <p:stCondLst>
                                            <p:cond delay="0"/>
                                          </p:stCondLst>
                                        </p:cTn>
                                        <p:tgtEl>
                                          <p:spTgt spid="80906"/>
                                        </p:tgtEl>
                                        <p:attrNameLst>
                                          <p:attrName>style.visibility</p:attrName>
                                        </p:attrNameLst>
                                      </p:cBhvr>
                                      <p:to>
                                        <p:strVal val="visible"/>
                                      </p:to>
                                    </p:set>
                                    <p:animEffect transition="in" filter="dissolve">
                                      <p:cBhvr>
                                        <p:cTn id="70"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90222" y="184742"/>
            <a:ext cx="10329333" cy="6673258"/>
          </a:xfrm>
          <a:prstGeom prst="rect">
            <a:avLst/>
          </a:prstGeom>
        </p:spPr>
      </p:pic>
      <p:pic>
        <p:nvPicPr>
          <p:cNvPr id="3" name="Obrázek 2"/>
          <p:cNvPicPr>
            <a:picLocks noChangeAspect="1"/>
          </p:cNvPicPr>
          <p:nvPr/>
        </p:nvPicPr>
        <p:blipFill>
          <a:blip r:embed="rId3"/>
          <a:stretch>
            <a:fillRect/>
          </a:stretch>
        </p:blipFill>
        <p:spPr>
          <a:xfrm>
            <a:off x="7616781" y="6595295"/>
            <a:ext cx="4575219" cy="262705"/>
          </a:xfrm>
          <a:prstGeom prst="rect">
            <a:avLst/>
          </a:prstGeom>
        </p:spPr>
      </p:pic>
    </p:spTree>
    <p:extLst>
      <p:ext uri="{BB962C8B-B14F-4D97-AF65-F5344CB8AC3E}">
        <p14:creationId xmlns:p14="http://schemas.microsoft.com/office/powerpoint/2010/main" val="391454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740726" y="2608600"/>
            <a:ext cx="5126672" cy="3388446"/>
          </a:xfrm>
          <a:prstGeom prst="rect">
            <a:avLst/>
          </a:prstGeom>
        </p:spPr>
      </p:pic>
      <p:pic>
        <p:nvPicPr>
          <p:cNvPr id="5" name="Obrázek 4"/>
          <p:cNvPicPr>
            <a:picLocks noChangeAspect="1"/>
          </p:cNvPicPr>
          <p:nvPr/>
        </p:nvPicPr>
        <p:blipFill>
          <a:blip r:embed="rId3"/>
          <a:stretch>
            <a:fillRect/>
          </a:stretch>
        </p:blipFill>
        <p:spPr>
          <a:xfrm>
            <a:off x="116372" y="387176"/>
            <a:ext cx="5751026" cy="1583962"/>
          </a:xfrm>
          <a:prstGeom prst="rect">
            <a:avLst/>
          </a:prstGeom>
        </p:spPr>
      </p:pic>
      <p:pic>
        <p:nvPicPr>
          <p:cNvPr id="7" name="Obrázek 6"/>
          <p:cNvPicPr>
            <a:picLocks noChangeAspect="1"/>
          </p:cNvPicPr>
          <p:nvPr/>
        </p:nvPicPr>
        <p:blipFill>
          <a:blip r:embed="rId4"/>
          <a:stretch>
            <a:fillRect/>
          </a:stretch>
        </p:blipFill>
        <p:spPr>
          <a:xfrm>
            <a:off x="5779645" y="2329132"/>
            <a:ext cx="6370927" cy="4305376"/>
          </a:xfrm>
          <a:prstGeom prst="rect">
            <a:avLst/>
          </a:prstGeom>
        </p:spPr>
      </p:pic>
      <p:pic>
        <p:nvPicPr>
          <p:cNvPr id="8" name="Obrázek 7"/>
          <p:cNvPicPr>
            <a:picLocks noChangeAspect="1"/>
          </p:cNvPicPr>
          <p:nvPr/>
        </p:nvPicPr>
        <p:blipFill>
          <a:blip r:embed="rId5"/>
          <a:stretch>
            <a:fillRect/>
          </a:stretch>
        </p:blipFill>
        <p:spPr>
          <a:xfrm>
            <a:off x="6523118" y="83808"/>
            <a:ext cx="5010399" cy="1965573"/>
          </a:xfrm>
          <a:prstGeom prst="rect">
            <a:avLst/>
          </a:prstGeom>
        </p:spPr>
      </p:pic>
    </p:spTree>
    <p:extLst>
      <p:ext uri="{BB962C8B-B14F-4D97-AF65-F5344CB8AC3E}">
        <p14:creationId xmlns:p14="http://schemas.microsoft.com/office/powerpoint/2010/main" val="321061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5395175" y="704513"/>
            <a:ext cx="6146176" cy="5500734"/>
          </a:xfrm>
          <a:prstGeom prst="rect">
            <a:avLst/>
          </a:prstGeom>
        </p:spPr>
      </p:pic>
      <p:pic>
        <p:nvPicPr>
          <p:cNvPr id="3" name="Obrázek 2"/>
          <p:cNvPicPr>
            <a:picLocks noChangeAspect="1"/>
          </p:cNvPicPr>
          <p:nvPr/>
        </p:nvPicPr>
        <p:blipFill>
          <a:blip r:embed="rId3"/>
          <a:stretch>
            <a:fillRect/>
          </a:stretch>
        </p:blipFill>
        <p:spPr>
          <a:xfrm>
            <a:off x="189724" y="301924"/>
            <a:ext cx="5131062" cy="2159690"/>
          </a:xfrm>
          <a:prstGeom prst="rect">
            <a:avLst/>
          </a:prstGeom>
        </p:spPr>
      </p:pic>
      <p:cxnSp>
        <p:nvCxnSpPr>
          <p:cNvPr id="5" name="Přímá spojnice 4"/>
          <p:cNvCxnSpPr/>
          <p:nvPr/>
        </p:nvCxnSpPr>
        <p:spPr>
          <a:xfrm flipV="1">
            <a:off x="6581955" y="2803584"/>
            <a:ext cx="4839419" cy="2587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 name="Přímá spojnice 6"/>
          <p:cNvCxnSpPr/>
          <p:nvPr/>
        </p:nvCxnSpPr>
        <p:spPr>
          <a:xfrm flipV="1">
            <a:off x="8824823" y="4468481"/>
            <a:ext cx="2570671" cy="8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607170" y="4761781"/>
            <a:ext cx="58142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5589918" y="5029200"/>
            <a:ext cx="3761117" cy="8626"/>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Obrázek 11"/>
          <p:cNvPicPr>
            <a:picLocks noChangeAspect="1"/>
          </p:cNvPicPr>
          <p:nvPr/>
        </p:nvPicPr>
        <p:blipFill>
          <a:blip r:embed="rId4"/>
          <a:stretch>
            <a:fillRect/>
          </a:stretch>
        </p:blipFill>
        <p:spPr>
          <a:xfrm>
            <a:off x="448052" y="4477108"/>
            <a:ext cx="4281076" cy="2246313"/>
          </a:xfrm>
          <a:prstGeom prst="rect">
            <a:avLst/>
          </a:prstGeom>
        </p:spPr>
      </p:pic>
      <p:pic>
        <p:nvPicPr>
          <p:cNvPr id="13" name="Obrázek 12"/>
          <p:cNvPicPr>
            <a:picLocks noChangeAspect="1"/>
          </p:cNvPicPr>
          <p:nvPr/>
        </p:nvPicPr>
        <p:blipFill>
          <a:blip r:embed="rId5"/>
          <a:stretch>
            <a:fillRect/>
          </a:stretch>
        </p:blipFill>
        <p:spPr>
          <a:xfrm>
            <a:off x="781382" y="3021290"/>
            <a:ext cx="3947746" cy="1447190"/>
          </a:xfrm>
          <a:prstGeom prst="rect">
            <a:avLst/>
          </a:prstGeom>
        </p:spPr>
      </p:pic>
      <p:sp>
        <p:nvSpPr>
          <p:cNvPr id="14" name="Obdélník 13"/>
          <p:cNvSpPr/>
          <p:nvPr/>
        </p:nvSpPr>
        <p:spPr>
          <a:xfrm>
            <a:off x="7162799" y="4477108"/>
            <a:ext cx="2006600" cy="284673"/>
          </a:xfrm>
          <a:prstGeom prst="rect">
            <a:avLst/>
          </a:prstGeom>
          <a:solidFill>
            <a:srgbClr val="EE4267">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10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0AB36B36-0549-4DB6-81DD-57A6F196EEB2}"/>
              </a:ext>
            </a:extLst>
          </p:cNvPr>
          <p:cNvPicPr>
            <a:picLocks noChangeAspect="1"/>
          </p:cNvPicPr>
          <p:nvPr/>
        </p:nvPicPr>
        <p:blipFill>
          <a:blip r:embed="rId2"/>
          <a:stretch>
            <a:fillRect/>
          </a:stretch>
        </p:blipFill>
        <p:spPr>
          <a:xfrm>
            <a:off x="3343124" y="141890"/>
            <a:ext cx="5505751" cy="5734655"/>
          </a:xfrm>
          <a:prstGeom prst="rect">
            <a:avLst/>
          </a:prstGeom>
        </p:spPr>
      </p:pic>
      <p:pic>
        <p:nvPicPr>
          <p:cNvPr id="7" name="Obrázek 6">
            <a:extLst>
              <a:ext uri="{FF2B5EF4-FFF2-40B4-BE49-F238E27FC236}">
                <a16:creationId xmlns:a16="http://schemas.microsoft.com/office/drawing/2014/main" id="{4BCACE24-5F75-441A-A0AD-B0B919E6FB07}"/>
              </a:ext>
            </a:extLst>
          </p:cNvPr>
          <p:cNvPicPr>
            <a:picLocks noChangeAspect="1"/>
          </p:cNvPicPr>
          <p:nvPr/>
        </p:nvPicPr>
        <p:blipFill>
          <a:blip r:embed="rId3"/>
          <a:stretch>
            <a:fillRect/>
          </a:stretch>
        </p:blipFill>
        <p:spPr>
          <a:xfrm>
            <a:off x="1908828" y="6235263"/>
            <a:ext cx="8374344" cy="480847"/>
          </a:xfrm>
          <a:prstGeom prst="rect">
            <a:avLst/>
          </a:prstGeom>
        </p:spPr>
      </p:pic>
    </p:spTree>
    <p:extLst>
      <p:ext uri="{BB962C8B-B14F-4D97-AF65-F5344CB8AC3E}">
        <p14:creationId xmlns:p14="http://schemas.microsoft.com/office/powerpoint/2010/main" val="7754290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o 33">
    <a:dk1>
      <a:sysClr val="windowText" lastClr="000000"/>
    </a:dk1>
    <a:lt1>
      <a:sysClr val="window" lastClr="FFFFFF"/>
    </a:lt1>
    <a:dk2>
      <a:srgbClr val="44546A"/>
    </a:dk2>
    <a:lt2>
      <a:srgbClr val="B2B2B2"/>
    </a:lt2>
    <a:accent1>
      <a:srgbClr val="008CC0"/>
    </a:accent1>
    <a:accent2>
      <a:srgbClr val="988984"/>
    </a:accent2>
    <a:accent3>
      <a:srgbClr val="508C89"/>
    </a:accent3>
    <a:accent4>
      <a:srgbClr val="7D80C0"/>
    </a:accent4>
    <a:accent5>
      <a:srgbClr val="665388"/>
    </a:accent5>
    <a:accent6>
      <a:srgbClr val="44C8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alizzato 33">
    <a:dk1>
      <a:sysClr val="windowText" lastClr="000000"/>
    </a:dk1>
    <a:lt1>
      <a:sysClr val="window" lastClr="FFFFFF"/>
    </a:lt1>
    <a:dk2>
      <a:srgbClr val="44546A"/>
    </a:dk2>
    <a:lt2>
      <a:srgbClr val="B2B2B2"/>
    </a:lt2>
    <a:accent1>
      <a:srgbClr val="008CC0"/>
    </a:accent1>
    <a:accent2>
      <a:srgbClr val="988984"/>
    </a:accent2>
    <a:accent3>
      <a:srgbClr val="508C89"/>
    </a:accent3>
    <a:accent4>
      <a:srgbClr val="7D80C0"/>
    </a:accent4>
    <a:accent5>
      <a:srgbClr val="665388"/>
    </a:accent5>
    <a:accent6>
      <a:srgbClr val="44C8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zato 33">
    <a:dk1>
      <a:sysClr val="windowText" lastClr="000000"/>
    </a:dk1>
    <a:lt1>
      <a:sysClr val="window" lastClr="FFFFFF"/>
    </a:lt1>
    <a:dk2>
      <a:srgbClr val="44546A"/>
    </a:dk2>
    <a:lt2>
      <a:srgbClr val="B2B2B2"/>
    </a:lt2>
    <a:accent1>
      <a:srgbClr val="008CC0"/>
    </a:accent1>
    <a:accent2>
      <a:srgbClr val="988984"/>
    </a:accent2>
    <a:accent3>
      <a:srgbClr val="508C89"/>
    </a:accent3>
    <a:accent4>
      <a:srgbClr val="7D80C0"/>
    </a:accent4>
    <a:accent5>
      <a:srgbClr val="665388"/>
    </a:accent5>
    <a:accent6>
      <a:srgbClr val="44C8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ersonalizzato 33">
    <a:dk1>
      <a:sysClr val="windowText" lastClr="000000"/>
    </a:dk1>
    <a:lt1>
      <a:sysClr val="window" lastClr="FFFFFF"/>
    </a:lt1>
    <a:dk2>
      <a:srgbClr val="44546A"/>
    </a:dk2>
    <a:lt2>
      <a:srgbClr val="B2B2B2"/>
    </a:lt2>
    <a:accent1>
      <a:srgbClr val="008CC0"/>
    </a:accent1>
    <a:accent2>
      <a:srgbClr val="988984"/>
    </a:accent2>
    <a:accent3>
      <a:srgbClr val="508C89"/>
    </a:accent3>
    <a:accent4>
      <a:srgbClr val="7D80C0"/>
    </a:accent4>
    <a:accent5>
      <a:srgbClr val="665388"/>
    </a:accent5>
    <a:accent6>
      <a:srgbClr val="44C8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203</TotalTime>
  <Words>3398</Words>
  <Application>Microsoft Office PowerPoint</Application>
  <PresentationFormat>Širokoúhlá obrazovka</PresentationFormat>
  <Paragraphs>397</Paragraphs>
  <Slides>29</Slides>
  <Notes>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Calibri Light</vt:lpstr>
      <vt:lpstr>Motiv Office</vt:lpstr>
      <vt:lpstr>Dupilumab</vt:lpstr>
      <vt:lpstr>Prezentace aplikace PowerPoint</vt:lpstr>
      <vt:lpstr>Prezentace aplikace PowerPoint</vt:lpstr>
      <vt:lpstr>Prezentace aplikace PowerPoint</vt:lpstr>
      <vt:lpstr>SPEKTRUM anti-Th-2 BIOLOGICKÉ LÉČBY ASTMATU</vt:lpstr>
      <vt:lpstr>Prezentace aplikace PowerPoint</vt:lpstr>
      <vt:lpstr>Prezentace aplikace PowerPoint</vt:lpstr>
      <vt:lpstr>Prezentace aplikace PowerPoint</vt:lpstr>
      <vt:lpstr>Prezentace aplikace PowerPoint</vt:lpstr>
      <vt:lpstr>Cytokiny IL-4 a IL-13 hrají centrální úlohu v mechanismu zánětu u Th-2 astmatu</vt:lpstr>
      <vt:lpstr>Prezentace aplikace PowerPoint</vt:lpstr>
      <vt:lpstr>Dupilumab - fenotypově specifická léčba</vt:lpstr>
      <vt:lpstr>Prezentace aplikace PowerPoint</vt:lpstr>
      <vt:lpstr>Klinické zkušenosti s dupilumabem</vt:lpstr>
      <vt:lpstr>Prezentace aplikace PowerPoint</vt:lpstr>
      <vt:lpstr>Klinické zkušenosti s dupilumabem</vt:lpstr>
      <vt:lpstr>Prezentace aplikace PowerPoint</vt:lpstr>
      <vt:lpstr>Prezentace aplikace PowerPoint</vt:lpstr>
      <vt:lpstr>Prezentace aplikace PowerPoint</vt:lpstr>
      <vt:lpstr>Prezentace aplikace PowerPoint</vt:lpstr>
      <vt:lpstr>Prezentace aplikace PowerPoint</vt:lpstr>
      <vt:lpstr>Dupilumab provides meaningful improvement in lung function in asthma patients with an evidence of Type 2 inflammation (elevated EOS and/or FeNO)</vt:lpstr>
      <vt:lpstr>Změna FeNO a celkového IgE při léčbě</vt:lpstr>
      <vt:lpstr>Prezentace aplikace PowerPoint</vt:lpstr>
      <vt:lpstr>Souhrn studie III (Quest) </vt:lpstr>
      <vt:lpstr>Prezentace aplikace PowerPoint</vt:lpstr>
      <vt:lpstr>Prezentace aplikace PowerPoint</vt:lpstr>
      <vt:lpstr>Prezentace aplikace PowerPoint</vt:lpstr>
      <vt:lpstr>Prezentace aplikace PowerPoint</vt:lpstr>
    </vt:vector>
  </TitlesOfParts>
  <Company>FNHK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Sedlák, Vratislav</dc:creator>
  <cp:lastModifiedBy>rada.sedlak@gmail.com</cp:lastModifiedBy>
  <cp:revision>13</cp:revision>
  <dcterms:created xsi:type="dcterms:W3CDTF">2019-06-01T19:17:41Z</dcterms:created>
  <dcterms:modified xsi:type="dcterms:W3CDTF">2024-06-12T09:09:06Z</dcterms:modified>
</cp:coreProperties>
</file>