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36"/>
  </p:notesMasterIdLst>
  <p:handoutMasterIdLst>
    <p:handoutMasterId r:id="rId37"/>
  </p:handoutMasterIdLst>
  <p:sldIdLst>
    <p:sldId id="400" r:id="rId2"/>
    <p:sldId id="401" r:id="rId3"/>
    <p:sldId id="402" r:id="rId4"/>
    <p:sldId id="403" r:id="rId5"/>
    <p:sldId id="405" r:id="rId6"/>
    <p:sldId id="406" r:id="rId7"/>
    <p:sldId id="410" r:id="rId8"/>
    <p:sldId id="425" r:id="rId9"/>
    <p:sldId id="407" r:id="rId10"/>
    <p:sldId id="404" r:id="rId11"/>
    <p:sldId id="416" r:id="rId12"/>
    <p:sldId id="435" r:id="rId13"/>
    <p:sldId id="409" r:id="rId14"/>
    <p:sldId id="411" r:id="rId15"/>
    <p:sldId id="427" r:id="rId16"/>
    <p:sldId id="431" r:id="rId17"/>
    <p:sldId id="426" r:id="rId18"/>
    <p:sldId id="412" r:id="rId19"/>
    <p:sldId id="413" r:id="rId20"/>
    <p:sldId id="422" r:id="rId21"/>
    <p:sldId id="436" r:id="rId22"/>
    <p:sldId id="415" r:id="rId23"/>
    <p:sldId id="428" r:id="rId24"/>
    <p:sldId id="429" r:id="rId25"/>
    <p:sldId id="430" r:id="rId26"/>
    <p:sldId id="434" r:id="rId27"/>
    <p:sldId id="423" r:id="rId28"/>
    <p:sldId id="437" r:id="rId29"/>
    <p:sldId id="419" r:id="rId30"/>
    <p:sldId id="432" r:id="rId31"/>
    <p:sldId id="433" r:id="rId32"/>
    <p:sldId id="421" r:id="rId33"/>
    <p:sldId id="424" r:id="rId34"/>
    <p:sldId id="438" r:id="rId35"/>
  </p:sldIdLst>
  <p:sldSz cx="12192000" cy="6858000"/>
  <p:notesSz cx="6784975" cy="9906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506" userDrawn="1">
          <p15:clr>
            <a:srgbClr val="A4A3A4"/>
          </p15:clr>
        </p15:guide>
        <p15:guide id="2" pos="211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vosad Jakub" initials="NJ" lastIdx="1" clrIdx="0">
    <p:extLst>
      <p:ext uri="{19B8F6BF-5375-455C-9EA6-DF929625EA0E}">
        <p15:presenceInfo xmlns:p15="http://schemas.microsoft.com/office/powerpoint/2012/main" userId="Novosad Jaku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BE"/>
    <a:srgbClr val="2F8BEC"/>
    <a:srgbClr val="3497FF"/>
    <a:srgbClr val="C20010"/>
    <a:srgbClr val="A8000E"/>
    <a:srgbClr val="B92D00"/>
    <a:srgbClr val="EEF258"/>
    <a:srgbClr val="FF9966"/>
    <a:srgbClr val="B2B2B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 autoAdjust="0"/>
    <p:restoredTop sz="91518" autoAdjust="0"/>
  </p:normalViewPr>
  <p:slideViewPr>
    <p:cSldViewPr>
      <p:cViewPr varScale="1">
        <p:scale>
          <a:sx n="81" d="100"/>
          <a:sy n="81" d="100"/>
        </p:scale>
        <p:origin x="42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4160" y="-104"/>
      </p:cViewPr>
      <p:guideLst>
        <p:guide orient="horz" pos="11506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D9FB566-902C-4B31-90A7-98783A571C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08487" cy="18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6783" tIns="83392" rIns="166783" bIns="83392" numCol="1" anchor="t" anchorCtr="0" compatLnSpc="1">
            <a:prstTxWarp prst="textNoShape">
              <a:avLst/>
            </a:prstTxWarp>
          </a:bodyPr>
          <a:lstStyle>
            <a:lvl1pPr algn="l" defTabSz="1668908" eaLnBrk="1" hangingPunct="1">
              <a:defRPr sz="2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6D086FC-976D-4093-BFFF-8DE45B7AA5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694" y="1"/>
            <a:ext cx="2908487" cy="18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6783" tIns="83392" rIns="166783" bIns="83392" numCol="1" anchor="t" anchorCtr="0" compatLnSpc="1">
            <a:prstTxWarp prst="textNoShape">
              <a:avLst/>
            </a:prstTxWarp>
          </a:bodyPr>
          <a:lstStyle>
            <a:lvl1pPr algn="r" defTabSz="1668908" eaLnBrk="1" hangingPunct="1">
              <a:defRPr sz="2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583CC5B-C4F3-4301-B8D2-339B1FC640D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34698026"/>
            <a:ext cx="2908487" cy="18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6783" tIns="83392" rIns="166783" bIns="83392" numCol="1" anchor="b" anchorCtr="0" compatLnSpc="1">
            <a:prstTxWarp prst="textNoShape">
              <a:avLst/>
            </a:prstTxWarp>
          </a:bodyPr>
          <a:lstStyle>
            <a:lvl1pPr algn="l" defTabSz="1668908" eaLnBrk="1" hangingPunct="1">
              <a:defRPr sz="2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5E89CDB-A0D7-497F-881B-B900A20386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694" y="34698026"/>
            <a:ext cx="2908487" cy="182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66783" tIns="83392" rIns="166783" bIns="83392" numCol="1" anchor="b" anchorCtr="0" compatLnSpc="1">
            <a:prstTxWarp prst="textNoShape">
              <a:avLst/>
            </a:prstTxWarp>
          </a:bodyPr>
          <a:lstStyle>
            <a:lvl1pPr algn="r" defTabSz="1668908" eaLnBrk="1" hangingPunct="1">
              <a:defRPr sz="2300"/>
            </a:lvl1pPr>
          </a:lstStyle>
          <a:p>
            <a:pPr>
              <a:defRPr/>
            </a:pPr>
            <a:fld id="{13329502-DE17-43AF-8424-B177068CDB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36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B0DD841-A962-46ED-B531-22F5286A6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08487" cy="1828954"/>
          </a:xfrm>
          <a:prstGeom prst="rect">
            <a:avLst/>
          </a:prstGeom>
        </p:spPr>
        <p:txBody>
          <a:bodyPr vert="horz" lIns="157847" tIns="78923" rIns="157847" bIns="78923" rtlCol="0"/>
          <a:lstStyle>
            <a:lvl1pPr algn="l" eaLnBrk="1" hangingPunct="1">
              <a:defRPr sz="2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72E55B-C692-468F-AEA5-F0D3AE6BBA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02694" y="1"/>
            <a:ext cx="2908487" cy="1828954"/>
          </a:xfrm>
          <a:prstGeom prst="rect">
            <a:avLst/>
          </a:prstGeom>
        </p:spPr>
        <p:txBody>
          <a:bodyPr vert="horz" wrap="square" lIns="157847" tIns="78923" rIns="157847" bIns="789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45EB976F-621B-4B92-A762-D56DAA89E310}" type="datetimeFigureOut">
              <a:rPr lang="cs-CZ" altLang="cs-CZ"/>
              <a:pPr>
                <a:defRPr/>
              </a:pPr>
              <a:t>12.06.2024</a:t>
            </a:fld>
            <a:endParaRPr lang="cs-CZ" alt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0385EE5-7696-4FFD-BCA1-DF133E9D62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8820150" y="2740025"/>
            <a:ext cx="24355425" cy="1370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7847" tIns="78923" rIns="157847" bIns="78923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19D8AC63-BD05-414D-A458-CC16FEB3E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427" y="17351908"/>
            <a:ext cx="5369872" cy="16443219"/>
          </a:xfrm>
          <a:prstGeom prst="rect">
            <a:avLst/>
          </a:prstGeom>
        </p:spPr>
        <p:txBody>
          <a:bodyPr vert="horz" wrap="square" lIns="157847" tIns="78923" rIns="157847" bIns="789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DCD30F-FB83-49CB-80EC-CC2FD1E5DC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34698026"/>
            <a:ext cx="2908487" cy="1828954"/>
          </a:xfrm>
          <a:prstGeom prst="rect">
            <a:avLst/>
          </a:prstGeom>
        </p:spPr>
        <p:txBody>
          <a:bodyPr vert="horz" lIns="157847" tIns="78923" rIns="157847" bIns="78923" rtlCol="0" anchor="b"/>
          <a:lstStyle>
            <a:lvl1pPr algn="l" eaLnBrk="1" hangingPunct="1">
              <a:defRPr sz="2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25AB2C-867C-4782-9DF0-882C3D578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02694" y="34698026"/>
            <a:ext cx="2908487" cy="1828954"/>
          </a:xfrm>
          <a:prstGeom prst="rect">
            <a:avLst/>
          </a:prstGeom>
        </p:spPr>
        <p:txBody>
          <a:bodyPr vert="horz" wrap="square" lIns="157847" tIns="78923" rIns="157847" bIns="789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5CBA24B3-172A-4EE5-8C52-1B5B5806C2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8820150" y="2740025"/>
            <a:ext cx="24355425" cy="137001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710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Table 1) </a:t>
            </a:r>
            <a:r>
              <a:rPr lang="cs-CZ" dirty="0" err="1"/>
              <a:t>Differences</a:t>
            </a:r>
            <a:r>
              <a:rPr lang="cs-CZ" dirty="0"/>
              <a:t> in Sputum </a:t>
            </a:r>
            <a:r>
              <a:rPr lang="cs-CZ" dirty="0" err="1"/>
              <a:t>Cellularity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Exacerbations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Mepolizumab</a:t>
            </a:r>
            <a:r>
              <a:rPr lang="cs-CZ" dirty="0"/>
              <a:t>, </a:t>
            </a:r>
            <a:r>
              <a:rPr lang="cs-CZ" dirty="0" err="1"/>
              <a:t>Reslizumab</a:t>
            </a:r>
            <a:r>
              <a:rPr lang="cs-CZ" dirty="0"/>
              <a:t>, and </a:t>
            </a:r>
            <a:r>
              <a:rPr lang="cs-CZ" dirty="0" err="1"/>
              <a:t>Benralizumab</a:t>
            </a:r>
            <a:r>
              <a:rPr lang="cs-CZ" dirty="0"/>
              <a:t> </a:t>
            </a:r>
            <a:r>
              <a:rPr lang="cs-CZ" dirty="0" err="1"/>
              <a:t>Nature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and </a:t>
            </a:r>
            <a:r>
              <a:rPr lang="cs-CZ" dirty="0" err="1"/>
              <a:t>immune</a:t>
            </a:r>
            <a:r>
              <a:rPr lang="cs-CZ" dirty="0"/>
              <a:t> cell profile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benralizumab-treated</a:t>
            </a:r>
            <a:r>
              <a:rPr lang="cs-CZ" dirty="0"/>
              <a:t> </a:t>
            </a:r>
            <a:r>
              <a:rPr lang="cs-CZ" dirty="0" err="1"/>
              <a:t>asthmatics</a:t>
            </a:r>
            <a:r>
              <a:rPr lang="cs-CZ" dirty="0"/>
              <a:t>: </a:t>
            </a:r>
            <a:r>
              <a:rPr lang="cs-CZ" b="1" dirty="0"/>
              <a:t>A,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number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infections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bacterial</a:t>
            </a:r>
            <a:r>
              <a:rPr lang="cs-CZ" dirty="0"/>
              <a:t>,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colds</a:t>
            </a:r>
            <a:r>
              <a:rPr lang="cs-CZ" dirty="0"/>
              <a:t> and sinus </a:t>
            </a:r>
            <a:r>
              <a:rPr lang="cs-CZ" dirty="0" err="1"/>
              <a:t>infections</a:t>
            </a:r>
            <a:r>
              <a:rPr lang="cs-CZ" dirty="0"/>
              <a:t>) </a:t>
            </a:r>
            <a:r>
              <a:rPr lang="cs-CZ" dirty="0" err="1"/>
              <a:t>recorded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preceding</a:t>
            </a:r>
            <a:r>
              <a:rPr lang="cs-CZ" dirty="0"/>
              <a:t> 1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74 </a:t>
            </a:r>
            <a:r>
              <a:rPr lang="cs-CZ" dirty="0" err="1"/>
              <a:t>asthmatics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benralizumab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on </a:t>
            </a:r>
            <a:r>
              <a:rPr lang="cs-CZ" dirty="0" err="1"/>
              <a:t>treatment</a:t>
            </a:r>
            <a:r>
              <a:rPr lang="cs-CZ" dirty="0"/>
              <a:t> (</a:t>
            </a:r>
            <a:r>
              <a:rPr lang="cs-CZ" dirty="0" err="1"/>
              <a:t>Rx</a:t>
            </a:r>
            <a:r>
              <a:rPr lang="cs-CZ" dirty="0"/>
              <a:t>). B-D, </a:t>
            </a:r>
            <a:r>
              <a:rPr lang="cs-CZ" dirty="0" err="1"/>
              <a:t>reduction</a:t>
            </a:r>
            <a:r>
              <a:rPr lang="cs-CZ" dirty="0"/>
              <a:t> in sputum </a:t>
            </a:r>
            <a:r>
              <a:rPr lang="cs-CZ" dirty="0" err="1"/>
              <a:t>eosinophils</a:t>
            </a:r>
            <a:r>
              <a:rPr lang="cs-CZ" dirty="0"/>
              <a:t>. </a:t>
            </a:r>
            <a:r>
              <a:rPr lang="cs-CZ" b="1" dirty="0"/>
              <a:t>E, </a:t>
            </a:r>
            <a:r>
              <a:rPr lang="cs-CZ" b="1" dirty="0" err="1"/>
              <a:t>Total</a:t>
            </a:r>
            <a:r>
              <a:rPr lang="cs-CZ" b="1" dirty="0"/>
              <a:t> </a:t>
            </a:r>
            <a:r>
              <a:rPr lang="cs-CZ" b="1" dirty="0" err="1"/>
              <a:t>number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infections</a:t>
            </a:r>
            <a:r>
              <a:rPr lang="cs-CZ" b="1" dirty="0"/>
              <a:t> </a:t>
            </a:r>
            <a:r>
              <a:rPr lang="cs-CZ" dirty="0"/>
              <a:t>and (F) sub-</a:t>
            </a:r>
            <a:r>
              <a:rPr lang="cs-CZ" dirty="0" err="1"/>
              <a:t>analysis</a:t>
            </a:r>
            <a:r>
              <a:rPr lang="cs-CZ" dirty="0"/>
              <a:t> in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whose</a:t>
            </a:r>
            <a:r>
              <a:rPr lang="cs-CZ" dirty="0"/>
              <a:t> sputum </a:t>
            </a:r>
            <a:r>
              <a:rPr lang="cs-CZ" dirty="0" err="1"/>
              <a:t>eosinophils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depleted</a:t>
            </a:r>
            <a:r>
              <a:rPr lang="cs-CZ" dirty="0"/>
              <a:t> in </a:t>
            </a:r>
            <a:r>
              <a:rPr lang="cs-CZ" dirty="0" err="1"/>
              <a:t>matched</a:t>
            </a:r>
            <a:r>
              <a:rPr lang="cs-CZ" dirty="0"/>
              <a:t> sub-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on </a:t>
            </a:r>
            <a:r>
              <a:rPr lang="cs-CZ" dirty="0" err="1"/>
              <a:t>mepolizumab</a:t>
            </a:r>
            <a:r>
              <a:rPr lang="cs-CZ" dirty="0"/>
              <a:t>, </a:t>
            </a:r>
            <a:r>
              <a:rPr lang="cs-CZ" dirty="0" err="1"/>
              <a:t>reslizumab</a:t>
            </a:r>
            <a:r>
              <a:rPr lang="cs-CZ" dirty="0"/>
              <a:t> and </a:t>
            </a:r>
            <a:r>
              <a:rPr lang="cs-CZ" dirty="0" err="1"/>
              <a:t>benralizumab</a:t>
            </a:r>
            <a:r>
              <a:rPr lang="cs-CZ" dirty="0"/>
              <a:t>. </a:t>
            </a:r>
            <a:r>
              <a:rPr lang="cs-CZ" dirty="0" err="1"/>
              <a:t>Circulating</a:t>
            </a:r>
            <a:r>
              <a:rPr lang="cs-CZ" dirty="0"/>
              <a:t> (G) NK </a:t>
            </a:r>
            <a:r>
              <a:rPr lang="cs-CZ" dirty="0" err="1"/>
              <a:t>cells</a:t>
            </a:r>
            <a:r>
              <a:rPr lang="cs-CZ" dirty="0"/>
              <a:t>, (H) CD16 </a:t>
            </a:r>
            <a:r>
              <a:rPr lang="cs-CZ" dirty="0" err="1"/>
              <a:t>expression</a:t>
            </a:r>
            <a:r>
              <a:rPr lang="cs-CZ" dirty="0"/>
              <a:t> in NK </a:t>
            </a:r>
            <a:r>
              <a:rPr lang="cs-CZ" dirty="0" err="1"/>
              <a:t>cells</a:t>
            </a:r>
            <a:r>
              <a:rPr lang="cs-CZ" dirty="0"/>
              <a:t> and CD56dim NK </a:t>
            </a:r>
            <a:r>
              <a:rPr lang="cs-CZ" dirty="0" err="1"/>
              <a:t>cells</a:t>
            </a:r>
            <a:r>
              <a:rPr lang="cs-CZ" dirty="0"/>
              <a:t> (I),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KIRs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on NK </a:t>
            </a:r>
            <a:r>
              <a:rPr lang="cs-CZ" dirty="0" err="1"/>
              <a:t>cells</a:t>
            </a:r>
            <a:r>
              <a:rPr lang="cs-CZ" dirty="0"/>
              <a:t> (J-L)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plotted</a:t>
            </a:r>
            <a:r>
              <a:rPr lang="cs-CZ" dirty="0"/>
              <a:t>. Sputum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(M,N) in 23 </a:t>
            </a:r>
            <a:r>
              <a:rPr lang="cs-CZ" dirty="0" err="1"/>
              <a:t>benralizumab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stratified</a:t>
            </a:r>
            <a:r>
              <a:rPr lang="cs-CZ" dirty="0"/>
              <a:t> as </a:t>
            </a:r>
            <a:r>
              <a:rPr lang="cs-CZ" b="1" dirty="0" err="1"/>
              <a:t>responders</a:t>
            </a:r>
            <a:r>
              <a:rPr lang="cs-CZ" b="1" dirty="0"/>
              <a:t> (</a:t>
            </a:r>
            <a:r>
              <a:rPr lang="cs-CZ" b="1" dirty="0" err="1"/>
              <a:t>R</a:t>
            </a:r>
            <a:r>
              <a:rPr lang="cs-CZ" b="1" dirty="0"/>
              <a:t>, n = 15) and sub-</a:t>
            </a:r>
            <a:r>
              <a:rPr lang="cs-CZ" b="1" dirty="0" err="1"/>
              <a:t>optimal</a:t>
            </a:r>
            <a:r>
              <a:rPr lang="cs-CZ" b="1" dirty="0"/>
              <a:t> </a:t>
            </a:r>
            <a:r>
              <a:rPr lang="cs-CZ" b="1" dirty="0" err="1"/>
              <a:t>responders</a:t>
            </a:r>
            <a:r>
              <a:rPr lang="cs-CZ" b="1" dirty="0"/>
              <a:t> (SR, n = 8). </a:t>
            </a:r>
            <a:r>
              <a:rPr lang="cs-CZ" dirty="0" err="1"/>
              <a:t>Circulating</a:t>
            </a:r>
            <a:r>
              <a:rPr lang="cs-CZ" dirty="0"/>
              <a:t> (O) NKT </a:t>
            </a:r>
            <a:r>
              <a:rPr lang="cs-CZ" dirty="0" err="1"/>
              <a:t>cells</a:t>
            </a:r>
            <a:r>
              <a:rPr lang="cs-CZ" dirty="0"/>
              <a:t> (P) CD16 and (Q,R) KIR </a:t>
            </a:r>
            <a:r>
              <a:rPr lang="cs-CZ" dirty="0" err="1"/>
              <a:t>expressions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NKT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. Blue </a:t>
            </a:r>
            <a:r>
              <a:rPr lang="cs-CZ" dirty="0" err="1"/>
              <a:t>symbols</a:t>
            </a:r>
            <a:r>
              <a:rPr lang="cs-CZ" dirty="0"/>
              <a:t> </a:t>
            </a:r>
            <a:r>
              <a:rPr lang="cs-CZ" dirty="0" err="1"/>
              <a:t>indicate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sputum </a:t>
            </a:r>
            <a:r>
              <a:rPr lang="cs-CZ" dirty="0" err="1"/>
              <a:t>eosinophils</a:t>
            </a:r>
            <a:r>
              <a:rPr lang="cs-CZ" dirty="0"/>
              <a:t> &gt;3%. </a:t>
            </a:r>
            <a:r>
              <a:rPr lang="cs-CZ" b="1" dirty="0"/>
              <a:t>(S) </a:t>
            </a:r>
            <a:r>
              <a:rPr lang="cs-CZ" b="1" dirty="0" err="1"/>
              <a:t>Frequency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infections</a:t>
            </a:r>
            <a:r>
              <a:rPr lang="cs-CZ" b="1" dirty="0"/>
              <a:t> </a:t>
            </a:r>
            <a:r>
              <a:rPr lang="cs-CZ" dirty="0"/>
              <a:t>and (T) post-</a:t>
            </a:r>
            <a:r>
              <a:rPr lang="cs-CZ" dirty="0" err="1"/>
              <a:t>Rx</a:t>
            </a:r>
            <a:r>
              <a:rPr lang="cs-CZ" dirty="0"/>
              <a:t> ACQ-5 </a:t>
            </a:r>
            <a:r>
              <a:rPr lang="cs-CZ" dirty="0" err="1"/>
              <a:t>recorded</a:t>
            </a:r>
            <a:r>
              <a:rPr lang="cs-CZ" dirty="0"/>
              <a:t> in </a:t>
            </a:r>
            <a:r>
              <a:rPr lang="cs-CZ" dirty="0" err="1"/>
              <a:t>SRs</a:t>
            </a:r>
            <a:r>
              <a:rPr lang="cs-CZ" dirty="0"/>
              <a:t>. Mann-</a:t>
            </a:r>
            <a:r>
              <a:rPr lang="cs-CZ" dirty="0" err="1"/>
              <a:t>Whitney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done to 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unpaired</a:t>
            </a:r>
            <a:r>
              <a:rPr lang="cs-CZ" dirty="0"/>
              <a:t> t test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NK/NKT cell sub-</a:t>
            </a:r>
            <a:r>
              <a:rPr lang="cs-CZ" dirty="0" err="1"/>
              <a:t>sets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Kruskal-Wallis</a:t>
            </a:r>
            <a:r>
              <a:rPr lang="cs-CZ" dirty="0"/>
              <a:t> test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Dunn's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 test. P &lt; .05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</a:t>
            </a:r>
            <a:r>
              <a:rPr lang="cs-CZ" dirty="0" err="1"/>
              <a:t>significant</a:t>
            </a:r>
            <a:endParaRPr lang="cs-CZ" dirty="0"/>
          </a:p>
          <a:p>
            <a:r>
              <a:rPr lang="cs-CZ" dirty="0" err="1"/>
              <a:t>This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744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92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﻿</a:t>
            </a:r>
            <a:r>
              <a:rPr lang="cs-CZ" dirty="0" err="1"/>
              <a:t>Relation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occurrence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type 1 diabetes and </a:t>
            </a:r>
            <a:r>
              <a:rPr lang="cs-CZ" dirty="0" err="1"/>
              <a:t>symptoms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asthma</a:t>
            </a:r>
            <a:r>
              <a:rPr lang="cs-CZ" dirty="0"/>
              <a:t> in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Europe</a:t>
            </a:r>
            <a:r>
              <a:rPr lang="cs-CZ" dirty="0"/>
              <a:t> and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Al: </a:t>
            </a:r>
            <a:r>
              <a:rPr lang="cs-CZ" dirty="0" err="1"/>
              <a:t>Algeria</a:t>
            </a:r>
            <a:r>
              <a:rPr lang="cs-CZ" dirty="0"/>
              <a:t>; Au: </a:t>
            </a:r>
            <a:r>
              <a:rPr lang="cs-CZ" dirty="0" err="1"/>
              <a:t>Austria</a:t>
            </a:r>
            <a:r>
              <a:rPr lang="cs-CZ" dirty="0"/>
              <a:t>; </a:t>
            </a:r>
            <a:r>
              <a:rPr lang="cs-CZ" dirty="0" err="1"/>
              <a:t>Aus</a:t>
            </a:r>
            <a:r>
              <a:rPr lang="cs-CZ" dirty="0"/>
              <a:t>: </a:t>
            </a:r>
            <a:r>
              <a:rPr lang="cs-CZ" dirty="0" err="1"/>
              <a:t>Australia</a:t>
            </a:r>
            <a:r>
              <a:rPr lang="cs-CZ" dirty="0"/>
              <a:t>; </a:t>
            </a:r>
            <a:r>
              <a:rPr lang="cs-CZ" dirty="0" err="1"/>
              <a:t>Be</a:t>
            </a:r>
            <a:r>
              <a:rPr lang="cs-CZ" dirty="0"/>
              <a:t>: </a:t>
            </a:r>
            <a:r>
              <a:rPr lang="cs-CZ" dirty="0" err="1"/>
              <a:t>Belgium</a:t>
            </a:r>
            <a:r>
              <a:rPr lang="cs-CZ" dirty="0"/>
              <a:t>; Br: </a:t>
            </a:r>
            <a:r>
              <a:rPr lang="cs-CZ" dirty="0" err="1"/>
              <a:t>Brazil</a:t>
            </a:r>
            <a:r>
              <a:rPr lang="cs-CZ" dirty="0"/>
              <a:t>; Ca: </a:t>
            </a:r>
            <a:r>
              <a:rPr lang="cs-CZ" dirty="0" err="1"/>
              <a:t>Canada</a:t>
            </a:r>
            <a:r>
              <a:rPr lang="cs-CZ" dirty="0"/>
              <a:t>; Ch: Chile; Es: </a:t>
            </a:r>
            <a:r>
              <a:rPr lang="cs-CZ" dirty="0" err="1"/>
              <a:t>Estonia</a:t>
            </a:r>
            <a:r>
              <a:rPr lang="cs-CZ" dirty="0"/>
              <a:t>; Fin: </a:t>
            </a:r>
            <a:r>
              <a:rPr lang="cs-CZ" dirty="0" err="1"/>
              <a:t>Finland</a:t>
            </a:r>
            <a:r>
              <a:rPr lang="cs-CZ" dirty="0"/>
              <a:t>; Fr: France; </a:t>
            </a:r>
            <a:r>
              <a:rPr lang="cs-CZ" dirty="0" err="1"/>
              <a:t>Ge</a:t>
            </a:r>
            <a:r>
              <a:rPr lang="cs-CZ" dirty="0"/>
              <a:t>: </a:t>
            </a:r>
            <a:r>
              <a:rPr lang="cs-CZ" dirty="0" err="1"/>
              <a:t>Germany</a:t>
            </a:r>
            <a:r>
              <a:rPr lang="cs-CZ" dirty="0"/>
              <a:t>; </a:t>
            </a:r>
            <a:r>
              <a:rPr lang="cs-CZ" dirty="0" err="1"/>
              <a:t>Gr</a:t>
            </a:r>
            <a:r>
              <a:rPr lang="cs-CZ" dirty="0"/>
              <a:t>: </a:t>
            </a:r>
            <a:r>
              <a:rPr lang="cs-CZ" dirty="0" err="1"/>
              <a:t>Greece</a:t>
            </a:r>
            <a:r>
              <a:rPr lang="cs-CZ" dirty="0"/>
              <a:t>; </a:t>
            </a:r>
            <a:r>
              <a:rPr lang="cs-CZ" dirty="0" err="1"/>
              <a:t>It</a:t>
            </a:r>
            <a:r>
              <a:rPr lang="cs-CZ" dirty="0"/>
              <a:t>: Italy; </a:t>
            </a:r>
            <a:r>
              <a:rPr lang="cs-CZ" dirty="0" err="1"/>
              <a:t>Ko</a:t>
            </a:r>
            <a:r>
              <a:rPr lang="cs-CZ" dirty="0"/>
              <a:t>: </a:t>
            </a:r>
            <a:r>
              <a:rPr lang="cs-CZ" dirty="0" err="1"/>
              <a:t>South</a:t>
            </a:r>
            <a:r>
              <a:rPr lang="cs-CZ" dirty="0"/>
              <a:t> Korea; Ku: </a:t>
            </a:r>
            <a:r>
              <a:rPr lang="cs-CZ" dirty="0" err="1"/>
              <a:t>Kuwait</a:t>
            </a:r>
            <a:r>
              <a:rPr lang="cs-CZ" dirty="0"/>
              <a:t>; La: </a:t>
            </a:r>
            <a:r>
              <a:rPr lang="cs-CZ" dirty="0" err="1"/>
              <a:t>Latvia</a:t>
            </a:r>
            <a:r>
              <a:rPr lang="cs-CZ" dirty="0"/>
              <a:t>; </a:t>
            </a:r>
            <a:r>
              <a:rPr lang="cs-CZ" dirty="0" err="1"/>
              <a:t>Ma</a:t>
            </a:r>
            <a:r>
              <a:rPr lang="cs-CZ" dirty="0"/>
              <a:t>: Malta; </a:t>
            </a:r>
            <a:r>
              <a:rPr lang="cs-CZ" dirty="0" err="1"/>
              <a:t>Me</a:t>
            </a:r>
            <a:r>
              <a:rPr lang="cs-CZ" dirty="0"/>
              <a:t>: </a:t>
            </a:r>
            <a:r>
              <a:rPr lang="cs-CZ" dirty="0" err="1"/>
              <a:t>Mexico</a:t>
            </a:r>
            <a:r>
              <a:rPr lang="cs-CZ" dirty="0"/>
              <a:t>; NZ: New </a:t>
            </a:r>
            <a:r>
              <a:rPr lang="cs-CZ" dirty="0" err="1"/>
              <a:t>Zealand</a:t>
            </a:r>
            <a:r>
              <a:rPr lang="cs-CZ" dirty="0"/>
              <a:t>; </a:t>
            </a:r>
            <a:r>
              <a:rPr lang="cs-CZ" dirty="0" err="1"/>
              <a:t>Pe</a:t>
            </a:r>
            <a:r>
              <a:rPr lang="cs-CZ" dirty="0"/>
              <a:t>: Peru; </a:t>
            </a:r>
            <a:r>
              <a:rPr lang="cs-CZ" dirty="0" err="1"/>
              <a:t>Pol</a:t>
            </a:r>
            <a:r>
              <a:rPr lang="cs-CZ" dirty="0"/>
              <a:t>: </a:t>
            </a:r>
            <a:r>
              <a:rPr lang="cs-CZ" dirty="0" err="1"/>
              <a:t>Poland</a:t>
            </a:r>
            <a:r>
              <a:rPr lang="cs-CZ" dirty="0"/>
              <a:t>; Po: Portugal; Ro: </a:t>
            </a:r>
            <a:r>
              <a:rPr lang="cs-CZ" dirty="0" err="1"/>
              <a:t>Romania</a:t>
            </a:r>
            <a:r>
              <a:rPr lang="cs-CZ" dirty="0"/>
              <a:t>; </a:t>
            </a:r>
            <a:r>
              <a:rPr lang="cs-CZ" dirty="0" err="1"/>
              <a:t>Sp</a:t>
            </a:r>
            <a:r>
              <a:rPr lang="cs-CZ" dirty="0"/>
              <a:t>: </a:t>
            </a:r>
            <a:r>
              <a:rPr lang="cs-CZ" dirty="0" err="1"/>
              <a:t>Spain</a:t>
            </a:r>
            <a:r>
              <a:rPr lang="cs-CZ" dirty="0"/>
              <a:t>; Sw: </a:t>
            </a:r>
            <a:r>
              <a:rPr lang="cs-CZ" dirty="0" err="1"/>
              <a:t>Sweden</a:t>
            </a:r>
            <a:r>
              <a:rPr lang="cs-CZ" dirty="0"/>
              <a:t>; UK: United </a:t>
            </a:r>
            <a:r>
              <a:rPr lang="cs-CZ" dirty="0" err="1"/>
              <a:t>Kingdom</a:t>
            </a:r>
            <a:r>
              <a:rPr lang="cs-CZ" dirty="0"/>
              <a:t>. </a:t>
            </a:r>
            <a:r>
              <a:rPr lang="cs-CZ" dirty="0" err="1"/>
              <a:t>Sardinia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excluded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diabetes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Italy, and Madeira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excluded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diabetes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Portugal </a:t>
            </a:r>
            <a:r>
              <a:rPr lang="cs-CZ" dirty="0" err="1"/>
              <a:t>because</a:t>
            </a:r>
            <a:r>
              <a:rPr lang="cs-CZ" dirty="0"/>
              <a:t> these are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islands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very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incidences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</a:t>
            </a:r>
            <a:r>
              <a:rPr lang="cs-CZ" dirty="0" err="1"/>
              <a:t>mainland</a:t>
            </a:r>
            <a:r>
              <a:rPr lang="cs-CZ" dirty="0"/>
              <a:t> </a:t>
            </a:r>
            <a:r>
              <a:rPr lang="cs-CZ" dirty="0" err="1"/>
              <a:t>populations</a:t>
            </a:r>
            <a:r>
              <a:rPr lang="cs-CZ" dirty="0"/>
              <a:t>.</a:t>
            </a:r>
          </a:p>
          <a:p>
            <a:r>
              <a:rPr lang="cs-CZ" dirty="0"/>
              <a:t>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684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1: ﻿</a:t>
            </a:r>
            <a:r>
              <a:rPr lang="cs-CZ" dirty="0" err="1"/>
              <a:t>Asthmatic</a:t>
            </a:r>
            <a:r>
              <a:rPr lang="cs-CZ" dirty="0"/>
              <a:t> </a:t>
            </a:r>
            <a:r>
              <a:rPr lang="cs-CZ" dirty="0" err="1"/>
              <a:t>granulomatosis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 are </a:t>
            </a:r>
            <a:r>
              <a:rPr lang="cs-CZ" dirty="0" err="1"/>
              <a:t>occluded</a:t>
            </a:r>
            <a:r>
              <a:rPr lang="cs-CZ" dirty="0"/>
              <a:t> by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mucus</a:t>
            </a:r>
            <a:r>
              <a:rPr lang="cs-CZ" dirty="0"/>
              <a:t> </a:t>
            </a:r>
            <a:r>
              <a:rPr lang="cs-CZ" dirty="0" err="1"/>
              <a:t>plugs</a:t>
            </a:r>
            <a:r>
              <a:rPr lang="cs-CZ" dirty="0"/>
              <a:t> </a:t>
            </a:r>
            <a:r>
              <a:rPr lang="cs-CZ" dirty="0" err="1"/>
              <a:t>containing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submucosa</a:t>
            </a:r>
            <a:r>
              <a:rPr lang="cs-CZ" dirty="0"/>
              <a:t> ex- </a:t>
            </a:r>
            <a:r>
              <a:rPr lang="cs-CZ" dirty="0" err="1"/>
              <a:t>panded</a:t>
            </a:r>
            <a:r>
              <a:rPr lang="cs-CZ" dirty="0"/>
              <a:t> by a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cell </a:t>
            </a:r>
            <a:r>
              <a:rPr lang="cs-CZ" dirty="0" err="1"/>
              <a:t>infiltrate</a:t>
            </a:r>
            <a:r>
              <a:rPr lang="cs-CZ" dirty="0"/>
              <a:t>. A </a:t>
            </a:r>
            <a:r>
              <a:rPr lang="cs-CZ" dirty="0" err="1"/>
              <a:t>patchy</a:t>
            </a:r>
            <a:r>
              <a:rPr lang="cs-CZ" dirty="0"/>
              <a:t> </a:t>
            </a:r>
            <a:r>
              <a:rPr lang="cs-CZ" dirty="0" err="1"/>
              <a:t>interstitial</a:t>
            </a:r>
            <a:r>
              <a:rPr lang="cs-CZ" dirty="0"/>
              <a:t> </a:t>
            </a:r>
            <a:r>
              <a:rPr lang="cs-CZ" dirty="0" err="1"/>
              <a:t>mononuclear</a:t>
            </a:r>
            <a:r>
              <a:rPr lang="cs-CZ" dirty="0"/>
              <a:t> </a:t>
            </a:r>
            <a:r>
              <a:rPr lang="cs-CZ" dirty="0" err="1"/>
              <a:t>infiltrate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poorly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granulomas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noted</a:t>
            </a:r>
            <a:r>
              <a:rPr lang="cs-CZ" dirty="0"/>
              <a:t> (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) (hematoxylin and </a:t>
            </a:r>
            <a:r>
              <a:rPr lang="cs-CZ" dirty="0" err="1"/>
              <a:t>eosin</a:t>
            </a:r>
            <a:r>
              <a:rPr lang="cs-CZ" dirty="0"/>
              <a:t>, X100)</a:t>
            </a:r>
          </a:p>
          <a:p>
            <a:endParaRPr lang="cs-CZ" dirty="0"/>
          </a:p>
          <a:p>
            <a:r>
              <a:rPr lang="cs-CZ" dirty="0"/>
              <a:t>2: ﻿</a:t>
            </a:r>
            <a:r>
              <a:rPr lang="cs-CZ" dirty="0" err="1"/>
              <a:t>Asthmatic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sputum </a:t>
            </a:r>
            <a:r>
              <a:rPr lang="cs-CZ" dirty="0" err="1"/>
              <a:t>eosinophilia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anti-EPX </a:t>
            </a:r>
            <a:r>
              <a:rPr lang="cs-CZ" dirty="0" err="1"/>
              <a:t>IgG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. A, Anti-EPX </a:t>
            </a:r>
            <a:r>
              <a:rPr lang="cs-CZ" dirty="0" err="1"/>
              <a:t>IgG</a:t>
            </a:r>
            <a:r>
              <a:rPr lang="cs-CZ" dirty="0"/>
              <a:t> </a:t>
            </a:r>
            <a:r>
              <a:rPr lang="cs-CZ" dirty="0" err="1"/>
              <a:t>reactivity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sputum IP-</a:t>
            </a:r>
            <a:r>
              <a:rPr lang="cs-CZ" dirty="0" err="1"/>
              <a:t>Igs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EA (n 5 51; blue </a:t>
            </a:r>
            <a:r>
              <a:rPr lang="cs-CZ" dirty="0" err="1"/>
              <a:t>squares</a:t>
            </a:r>
            <a:r>
              <a:rPr lang="cs-CZ" dirty="0"/>
              <a:t> </a:t>
            </a:r>
            <a:r>
              <a:rPr lang="cs-CZ" dirty="0" err="1"/>
              <a:t>indicate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receiving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OCSs</a:t>
            </a:r>
            <a:r>
              <a:rPr lang="cs-CZ" dirty="0"/>
              <a:t>) </a:t>
            </a:r>
            <a:r>
              <a:rPr lang="cs-CZ" dirty="0" err="1"/>
              <a:t>compared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HC </a:t>
            </a:r>
            <a:r>
              <a:rPr lang="cs-CZ" dirty="0" err="1"/>
              <a:t>subjects</a:t>
            </a:r>
            <a:r>
              <a:rPr lang="cs-CZ" dirty="0"/>
              <a:t> (n 5 15). P 5 .0002, Mann-</a:t>
            </a:r>
            <a:r>
              <a:rPr lang="cs-CZ" dirty="0" err="1"/>
              <a:t>Whitney</a:t>
            </a:r>
            <a:r>
              <a:rPr lang="cs-CZ" dirty="0"/>
              <a:t> U test. B,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ICS- </a:t>
            </a:r>
            <a:r>
              <a:rPr lang="cs-CZ" dirty="0" err="1"/>
              <a:t>dependent</a:t>
            </a:r>
            <a:r>
              <a:rPr lang="cs-CZ" dirty="0"/>
              <a:t> EA (ICS-EA) and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receiving</a:t>
            </a:r>
            <a:r>
              <a:rPr lang="cs-CZ" dirty="0"/>
              <a:t> </a:t>
            </a:r>
            <a:r>
              <a:rPr lang="cs-CZ" dirty="0" err="1"/>
              <a:t>daily</a:t>
            </a:r>
            <a:r>
              <a:rPr lang="cs-CZ" dirty="0"/>
              <a:t> </a:t>
            </a:r>
            <a:r>
              <a:rPr lang="cs-CZ" dirty="0" err="1"/>
              <a:t>maintenance</a:t>
            </a:r>
            <a:r>
              <a:rPr lang="cs-CZ" dirty="0"/>
              <a:t> OCS (OCS-EA). </a:t>
            </a:r>
            <a:r>
              <a:rPr lang="cs-CZ" dirty="0" err="1"/>
              <a:t>Purple</a:t>
            </a:r>
            <a:r>
              <a:rPr lang="cs-CZ" dirty="0"/>
              <a:t> </a:t>
            </a:r>
            <a:r>
              <a:rPr lang="cs-CZ" dirty="0" err="1"/>
              <a:t>squares</a:t>
            </a:r>
            <a:r>
              <a:rPr lang="cs-CZ" dirty="0"/>
              <a:t> </a:t>
            </a:r>
            <a:r>
              <a:rPr lang="cs-CZ" dirty="0" err="1"/>
              <a:t>indicate</a:t>
            </a:r>
            <a:r>
              <a:rPr lang="cs-CZ" dirty="0"/>
              <a:t> </a:t>
            </a:r>
            <a:r>
              <a:rPr lang="cs-CZ" dirty="0" err="1"/>
              <a:t>eosinophilic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recurrent</a:t>
            </a:r>
            <a:r>
              <a:rPr lang="cs-CZ" dirty="0"/>
              <a:t> bronchitis. P&lt; .0001, </a:t>
            </a:r>
            <a:r>
              <a:rPr lang="cs-CZ" dirty="0" err="1"/>
              <a:t>Kruskal-Wallis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﻿F-H, Anti-EPX ELISA </a:t>
            </a:r>
            <a:r>
              <a:rPr lang="cs-CZ" dirty="0" err="1"/>
              <a:t>conducted</a:t>
            </a:r>
            <a:r>
              <a:rPr lang="cs-CZ" dirty="0"/>
              <a:t> on 3 </a:t>
            </a:r>
            <a:r>
              <a:rPr lang="cs-CZ" dirty="0" err="1"/>
              <a:t>parallel</a:t>
            </a:r>
            <a:r>
              <a:rPr lang="cs-CZ" dirty="0"/>
              <a:t> </a:t>
            </a:r>
            <a:r>
              <a:rPr lang="cs-CZ" dirty="0" err="1"/>
              <a:t>plates</a:t>
            </a:r>
            <a:r>
              <a:rPr lang="cs-CZ" dirty="0"/>
              <a:t> (n 5 20,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cohort</a:t>
            </a:r>
            <a:r>
              <a:rPr lang="cs-CZ" dirty="0"/>
              <a:t>; </a:t>
            </a:r>
            <a:r>
              <a:rPr lang="cs-CZ" dirty="0" err="1"/>
              <a:t>see</a:t>
            </a:r>
            <a:r>
              <a:rPr lang="cs-CZ" dirty="0"/>
              <a:t> Table E1) </a:t>
            </a:r>
            <a:r>
              <a:rPr lang="cs-CZ" dirty="0" err="1"/>
              <a:t>with</a:t>
            </a:r>
            <a:r>
              <a:rPr lang="cs-CZ" dirty="0"/>
              <a:t> sputum IP-</a:t>
            </a:r>
            <a:r>
              <a:rPr lang="cs-CZ" dirty="0" err="1"/>
              <a:t>Igs</a:t>
            </a:r>
            <a:r>
              <a:rPr lang="cs-CZ" dirty="0"/>
              <a:t> </a:t>
            </a:r>
            <a:r>
              <a:rPr lang="cs-CZ" dirty="0" err="1"/>
              <a:t>probed</a:t>
            </a:r>
            <a:r>
              <a:rPr lang="cs-CZ" dirty="0"/>
              <a:t> </a:t>
            </a:r>
            <a:r>
              <a:rPr lang="cs-CZ" dirty="0" err="1"/>
              <a:t>separately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and </a:t>
            </a:r>
            <a:r>
              <a:rPr lang="cs-CZ" dirty="0" err="1"/>
              <a:t>IgM</a:t>
            </a:r>
            <a:r>
              <a:rPr lang="cs-CZ" dirty="0"/>
              <a:t> </a:t>
            </a:r>
            <a:r>
              <a:rPr lang="cs-CZ" dirty="0" err="1"/>
              <a:t>reactivity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54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 err="1"/>
              <a:t>Figure</a:t>
            </a:r>
            <a:r>
              <a:rPr lang="cs-CZ" dirty="0"/>
              <a:t> 1. Top: </a:t>
            </a:r>
            <a:r>
              <a:rPr lang="cs-CZ" dirty="0" err="1"/>
              <a:t>Schematic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viable</a:t>
            </a:r>
            <a:r>
              <a:rPr lang="cs-CZ" dirty="0"/>
              <a:t> </a:t>
            </a:r>
            <a:r>
              <a:rPr lang="cs-CZ" dirty="0" err="1"/>
              <a:t>eosinophil</a:t>
            </a:r>
            <a:r>
              <a:rPr lang="cs-CZ" dirty="0"/>
              <a:t> and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undergoing</a:t>
            </a:r>
            <a:r>
              <a:rPr lang="cs-CZ" dirty="0"/>
              <a:t>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lysis</a:t>
            </a:r>
            <a:r>
              <a:rPr lang="cs-CZ" dirty="0"/>
              <a:t> </a:t>
            </a:r>
            <a:r>
              <a:rPr lang="cs-CZ" dirty="0" err="1"/>
              <a:t>followed</a:t>
            </a:r>
            <a:r>
              <a:rPr lang="cs-CZ" dirty="0"/>
              <a:t> by </a:t>
            </a:r>
            <a:r>
              <a:rPr lang="cs-CZ" dirty="0" err="1"/>
              <a:t>spilling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free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granules</a:t>
            </a:r>
            <a:r>
              <a:rPr lang="cs-CZ" dirty="0"/>
              <a:t> (</a:t>
            </a:r>
            <a:r>
              <a:rPr lang="cs-CZ" dirty="0" err="1"/>
              <a:t>FEGs</a:t>
            </a:r>
            <a:r>
              <a:rPr lang="cs-CZ" dirty="0"/>
              <a:t>).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lysis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FEGs</a:t>
            </a:r>
            <a:r>
              <a:rPr lang="cs-CZ" dirty="0"/>
              <a:t> and </a:t>
            </a:r>
            <a:r>
              <a:rPr lang="cs-CZ" dirty="0" err="1"/>
              <a:t>danger-associated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(</a:t>
            </a:r>
            <a:r>
              <a:rPr lang="cs-CZ" dirty="0" err="1"/>
              <a:t>DAMPs</a:t>
            </a:r>
            <a:r>
              <a:rPr lang="cs-CZ" dirty="0"/>
              <a:t>)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cytoplasm</a:t>
            </a:r>
            <a:r>
              <a:rPr lang="cs-CZ" dirty="0"/>
              <a:t> and </a:t>
            </a:r>
            <a:r>
              <a:rPr lang="cs-CZ" dirty="0" err="1"/>
              <a:t>nucleus</a:t>
            </a:r>
            <a:r>
              <a:rPr lang="cs-CZ" dirty="0"/>
              <a:t>. </a:t>
            </a:r>
            <a:r>
              <a:rPr lang="cs-CZ" dirty="0" err="1"/>
              <a:t>Clusters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FEGs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single </a:t>
            </a:r>
            <a:r>
              <a:rPr lang="cs-CZ" dirty="0" err="1"/>
              <a:t>granules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 a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tissue-toxic</a:t>
            </a:r>
            <a:r>
              <a:rPr lang="cs-CZ" dirty="0"/>
              <a:t> </a:t>
            </a:r>
            <a:r>
              <a:rPr lang="cs-CZ" dirty="0" err="1"/>
              <a:t>cationic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peroxidase</a:t>
            </a:r>
            <a:r>
              <a:rPr lang="cs-CZ" dirty="0"/>
              <a:t> [EPX]) and </a:t>
            </a:r>
            <a:r>
              <a:rPr lang="cs-CZ" dirty="0" err="1"/>
              <a:t>cytokines</a:t>
            </a:r>
            <a:r>
              <a:rPr lang="cs-CZ" dirty="0"/>
              <a:t> in </a:t>
            </a:r>
            <a:r>
              <a:rPr lang="cs-CZ" dirty="0" err="1"/>
              <a:t>diseased</a:t>
            </a:r>
            <a:r>
              <a:rPr lang="cs-CZ" dirty="0"/>
              <a:t> </a:t>
            </a:r>
            <a:r>
              <a:rPr lang="cs-CZ" dirty="0" err="1"/>
              <a:t>bronchi</a:t>
            </a:r>
            <a:r>
              <a:rPr lang="cs-CZ" dirty="0"/>
              <a:t>. </a:t>
            </a:r>
            <a:r>
              <a:rPr lang="cs-CZ" dirty="0" err="1"/>
              <a:t>Bottom</a:t>
            </a:r>
            <a:r>
              <a:rPr lang="cs-CZ" dirty="0"/>
              <a:t>: </a:t>
            </a:r>
            <a:r>
              <a:rPr lang="cs-CZ" dirty="0" err="1"/>
              <a:t>Representative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immunocytochemical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numerous</a:t>
            </a:r>
            <a:r>
              <a:rPr lang="cs-CZ" dirty="0"/>
              <a:t> EPX-positive </a:t>
            </a:r>
            <a:r>
              <a:rPr lang="cs-CZ" dirty="0" err="1"/>
              <a:t>FEGs</a:t>
            </a:r>
            <a:r>
              <a:rPr lang="cs-CZ" dirty="0"/>
              <a:t> in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bronchi</a:t>
            </a:r>
            <a:r>
              <a:rPr lang="cs-CZ" dirty="0"/>
              <a:t> (</a:t>
            </a:r>
            <a:r>
              <a:rPr lang="cs-CZ" dirty="0" err="1"/>
              <a:t>micrograph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by </a:t>
            </a:r>
            <a:r>
              <a:rPr lang="cs-CZ" dirty="0" err="1"/>
              <a:t>Dirkje</a:t>
            </a:r>
            <a:r>
              <a:rPr lang="cs-CZ" dirty="0"/>
              <a:t> </a:t>
            </a:r>
            <a:r>
              <a:rPr lang="cs-CZ" dirty="0" err="1"/>
              <a:t>Postma</a:t>
            </a:r>
            <a:r>
              <a:rPr lang="cs-CZ" dirty="0"/>
              <a:t> and </a:t>
            </a:r>
            <a:r>
              <a:rPr lang="cs-CZ" dirty="0" err="1"/>
              <a:t>Wim</a:t>
            </a:r>
            <a:r>
              <a:rPr lang="cs-CZ" dirty="0"/>
              <a:t> </a:t>
            </a:r>
            <a:r>
              <a:rPr lang="cs-CZ" dirty="0" err="1"/>
              <a:t>Timens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Groningen,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Netherlands</a:t>
            </a:r>
            <a:r>
              <a:rPr lang="cs-CZ" dirty="0"/>
              <a:t>).</a:t>
            </a:r>
          </a:p>
          <a:p>
            <a:pPr marL="228600" indent="-228600">
              <a:buAutoNum type="arabicParenR"/>
            </a:pPr>
            <a:endParaRPr lang="cs-CZ" dirty="0"/>
          </a:p>
          <a:p>
            <a:pPr marL="228600" indent="-228600">
              <a:buAutoNum type="arabicParenR"/>
            </a:pPr>
            <a:r>
              <a:rPr lang="cs-CZ" dirty="0"/>
              <a:t>Sputum EPX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as a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and/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eosinophil-associated</a:t>
            </a:r>
            <a:r>
              <a:rPr lang="cs-CZ" dirty="0"/>
              <a:t> </a:t>
            </a:r>
            <a:r>
              <a:rPr lang="cs-CZ" dirty="0" err="1"/>
              <a:t>activitiesEPX-based</a:t>
            </a:r>
            <a:r>
              <a:rPr lang="cs-CZ" dirty="0"/>
              <a:t> ELISA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determine</a:t>
            </a:r>
            <a:r>
              <a:rPr lang="cs-CZ" dirty="0"/>
              <a:t> sputum EPX </a:t>
            </a:r>
            <a:r>
              <a:rPr lang="cs-CZ" dirty="0" err="1"/>
              <a:t>levels</a:t>
            </a:r>
            <a:r>
              <a:rPr lang="cs-CZ" dirty="0"/>
              <a:t> in </a:t>
            </a:r>
            <a:r>
              <a:rPr lang="cs-CZ" dirty="0" err="1"/>
              <a:t>cohorts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participating</a:t>
            </a:r>
            <a:r>
              <a:rPr lang="cs-CZ" dirty="0"/>
              <a:t> in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as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care in a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clinic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details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cohorts</a:t>
            </a:r>
            <a:r>
              <a:rPr lang="cs-CZ" dirty="0"/>
              <a:t> </a:t>
            </a:r>
            <a:r>
              <a:rPr lang="cs-CZ" dirty="0" err="1"/>
              <a:t>examined</a:t>
            </a:r>
            <a:r>
              <a:rPr lang="cs-CZ" dirty="0"/>
              <a:t> are </a:t>
            </a:r>
            <a:r>
              <a:rPr lang="cs-CZ" dirty="0" err="1"/>
              <a:t>described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section</a:t>
            </a:r>
            <a:r>
              <a:rPr lang="cs-CZ" dirty="0"/>
              <a:t> (Study </a:t>
            </a:r>
            <a:r>
              <a:rPr lang="cs-CZ" dirty="0" err="1"/>
              <a:t>Subjects</a:t>
            </a:r>
            <a:r>
              <a:rPr lang="cs-CZ" dirty="0"/>
              <a:t>) and Table 1. </a:t>
            </a:r>
            <a:r>
              <a:rPr lang="cs-CZ" dirty="0" err="1"/>
              <a:t>The</a:t>
            </a:r>
            <a:r>
              <a:rPr lang="cs-CZ" dirty="0"/>
              <a:t> data are </a:t>
            </a:r>
            <a:r>
              <a:rPr lang="cs-CZ" dirty="0" err="1"/>
              <a:t>presented</a:t>
            </a:r>
            <a:r>
              <a:rPr lang="cs-CZ" dirty="0"/>
              <a:t> as a </a:t>
            </a:r>
            <a:r>
              <a:rPr lang="cs-CZ" dirty="0" err="1"/>
              <a:t>scatter</a:t>
            </a:r>
            <a:r>
              <a:rPr lang="cs-CZ" dirty="0"/>
              <a:t> plot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, </a:t>
            </a:r>
            <a:r>
              <a:rPr lang="cs-CZ" dirty="0" err="1"/>
              <a:t>presenting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bars</a:t>
            </a:r>
            <a:r>
              <a:rPr lang="cs-CZ" dirty="0"/>
              <a:t> </a:t>
            </a:r>
            <a:r>
              <a:rPr lang="cs-CZ" dirty="0" err="1"/>
              <a:t>corresponding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standard </a:t>
            </a:r>
            <a:r>
              <a:rPr lang="cs-CZ" dirty="0" err="1"/>
              <a:t>error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set in </a:t>
            </a:r>
            <a:r>
              <a:rPr lang="cs-CZ" dirty="0" err="1"/>
              <a:t>question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eosinophilia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cohort</a:t>
            </a:r>
            <a:r>
              <a:rPr lang="cs-CZ" dirty="0"/>
              <a:t> (</a:t>
            </a:r>
            <a:r>
              <a:rPr lang="cs-CZ" dirty="0" err="1"/>
              <a:t>percent</a:t>
            </a:r>
            <a:r>
              <a:rPr lang="cs-CZ" dirty="0"/>
              <a:t> (%)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sputum </a:t>
            </a:r>
            <a:r>
              <a:rPr lang="cs-CZ" dirty="0" err="1"/>
              <a:t>leukocytes</a:t>
            </a:r>
            <a:r>
              <a:rPr lang="cs-CZ" dirty="0"/>
              <a:t>)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noted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derived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cohort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granules</a:t>
            </a:r>
            <a:r>
              <a:rPr lang="cs-CZ" dirty="0"/>
              <a:t> in </a:t>
            </a:r>
            <a:r>
              <a:rPr lang="cs-CZ" dirty="0" err="1"/>
              <a:t>asthma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whose</a:t>
            </a:r>
            <a:r>
              <a:rPr lang="cs-CZ" dirty="0"/>
              <a:t> sputum cell </a:t>
            </a:r>
            <a:r>
              <a:rPr lang="cs-CZ" dirty="0" err="1"/>
              <a:t>evaluations</a:t>
            </a:r>
            <a:r>
              <a:rPr lang="cs-CZ" dirty="0"/>
              <a:t> </a:t>
            </a:r>
            <a:r>
              <a:rPr lang="cs-CZ" dirty="0" err="1"/>
              <a:t>failed</a:t>
            </a:r>
            <a:r>
              <a:rPr lang="cs-CZ" dirty="0"/>
              <a:t> to </a:t>
            </a:r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intact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quantified</a:t>
            </a:r>
            <a:r>
              <a:rPr lang="cs-CZ" dirty="0"/>
              <a:t> as </a:t>
            </a:r>
            <a:r>
              <a:rPr lang="cs-CZ" dirty="0" err="1"/>
              <a:t>containing</a:t>
            </a:r>
            <a:r>
              <a:rPr lang="cs-CZ" dirty="0"/>
              <a:t> </a:t>
            </a:r>
            <a:r>
              <a:rPr lang="cs-CZ" dirty="0" err="1"/>
              <a:t>few</a:t>
            </a:r>
            <a:r>
              <a:rPr lang="cs-CZ" dirty="0"/>
              <a:t> (+), </a:t>
            </a:r>
            <a:r>
              <a:rPr lang="cs-CZ" dirty="0" err="1"/>
              <a:t>moderate</a:t>
            </a:r>
            <a:r>
              <a:rPr lang="cs-CZ" dirty="0"/>
              <a:t> (++), </a:t>
            </a:r>
            <a:r>
              <a:rPr lang="cs-CZ" dirty="0" err="1"/>
              <a:t>or</a:t>
            </a:r>
            <a:r>
              <a:rPr lang="cs-CZ" dirty="0"/>
              <a:t> many (+++) </a:t>
            </a:r>
            <a:r>
              <a:rPr lang="cs-CZ" dirty="0" err="1"/>
              <a:t>granules</a:t>
            </a:r>
            <a:r>
              <a:rPr lang="cs-CZ" dirty="0"/>
              <a:t> by a </a:t>
            </a:r>
            <a:r>
              <a:rPr lang="cs-CZ" dirty="0" err="1"/>
              <a:t>technologist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blinded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details</a:t>
            </a:r>
            <a:r>
              <a:rPr lang="cs-CZ" dirty="0"/>
              <a:t>. †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(p &lt; 0.05) </a:t>
            </a:r>
            <a:r>
              <a:rPr lang="cs-CZ" dirty="0" err="1"/>
              <a:t>relative</a:t>
            </a:r>
            <a:r>
              <a:rPr lang="cs-CZ" dirty="0"/>
              <a:t> to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controls</a:t>
            </a:r>
            <a:r>
              <a:rPr lang="cs-CZ" dirty="0"/>
              <a:t>. ††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(p &lt; 0.05) </a:t>
            </a:r>
            <a:r>
              <a:rPr lang="cs-CZ" dirty="0" err="1"/>
              <a:t>relative</a:t>
            </a:r>
            <a:r>
              <a:rPr lang="cs-CZ" dirty="0"/>
              <a:t> to </a:t>
            </a:r>
            <a:r>
              <a:rPr lang="cs-CZ" dirty="0" err="1"/>
              <a:t>mild</a:t>
            </a:r>
            <a:r>
              <a:rPr lang="cs-CZ" dirty="0"/>
              <a:t> </a:t>
            </a:r>
            <a:r>
              <a:rPr lang="cs-CZ" dirty="0" err="1"/>
              <a:t>asthmatics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1–2% sputum </a:t>
            </a:r>
            <a:r>
              <a:rPr lang="cs-CZ" dirty="0" err="1"/>
              <a:t>eosinophilia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901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localized</a:t>
            </a:r>
            <a:r>
              <a:rPr lang="cs-CZ" dirty="0"/>
              <a:t> </a:t>
            </a:r>
            <a:r>
              <a:rPr lang="cs-CZ" dirty="0" err="1"/>
              <a:t>autoimmune</a:t>
            </a:r>
            <a:r>
              <a:rPr lang="cs-CZ" dirty="0"/>
              <a:t> </a:t>
            </a:r>
            <a:r>
              <a:rPr lang="cs-CZ" dirty="0" err="1"/>
              <a:t>phenomenon</a:t>
            </a:r>
            <a:r>
              <a:rPr lang="cs-CZ" dirty="0"/>
              <a:t> in </a:t>
            </a:r>
            <a:r>
              <a:rPr lang="cs-CZ" dirty="0" err="1"/>
              <a:t>asthmatic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. </a:t>
            </a:r>
            <a:r>
              <a:rPr lang="cs-CZ" dirty="0" err="1"/>
              <a:t>Classical</a:t>
            </a:r>
            <a:r>
              <a:rPr lang="cs-CZ" dirty="0"/>
              <a:t> Th2 </a:t>
            </a:r>
            <a:r>
              <a:rPr lang="cs-CZ" dirty="0" err="1"/>
              <a:t>pathway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to IL-5, IL-4, IL-13 </a:t>
            </a:r>
            <a:r>
              <a:rPr lang="cs-CZ" dirty="0" err="1"/>
              <a:t>release</a:t>
            </a:r>
            <a:r>
              <a:rPr lang="cs-CZ" dirty="0"/>
              <a:t>, </a:t>
            </a:r>
            <a:r>
              <a:rPr lang="cs-CZ" dirty="0" err="1"/>
              <a:t>recruitment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(</a:t>
            </a:r>
            <a:r>
              <a:rPr lang="cs-CZ" dirty="0" err="1"/>
              <a:t>eotaxin</a:t>
            </a:r>
            <a:r>
              <a:rPr lang="cs-CZ" dirty="0"/>
              <a:t>) and </a:t>
            </a:r>
            <a:r>
              <a:rPr lang="cs-CZ" dirty="0" err="1"/>
              <a:t>lymphocytes</a:t>
            </a:r>
            <a:r>
              <a:rPr lang="cs-CZ" dirty="0"/>
              <a:t> (CCL17), and </a:t>
            </a:r>
            <a:r>
              <a:rPr lang="cs-CZ" dirty="0" err="1"/>
              <a:t>favors</a:t>
            </a:r>
            <a:r>
              <a:rPr lang="cs-CZ" dirty="0"/>
              <a:t> </a:t>
            </a:r>
            <a:r>
              <a:rPr lang="cs-CZ" dirty="0" err="1"/>
              <a:t>class-switch</a:t>
            </a:r>
            <a:r>
              <a:rPr lang="cs-CZ" dirty="0"/>
              <a:t> to </a:t>
            </a:r>
            <a:r>
              <a:rPr lang="cs-CZ" dirty="0" err="1"/>
              <a:t>IgE</a:t>
            </a:r>
            <a:r>
              <a:rPr lang="cs-CZ" dirty="0"/>
              <a:t>. </a:t>
            </a:r>
            <a:r>
              <a:rPr lang="cs-CZ" b="1" dirty="0" err="1"/>
              <a:t>Eosinophil</a:t>
            </a:r>
            <a:r>
              <a:rPr lang="cs-CZ" b="1" dirty="0"/>
              <a:t> </a:t>
            </a:r>
            <a:r>
              <a:rPr lang="cs-CZ" b="1" dirty="0" err="1"/>
              <a:t>activation</a:t>
            </a:r>
            <a:r>
              <a:rPr lang="cs-CZ" b="1" dirty="0"/>
              <a:t> and </a:t>
            </a:r>
            <a:r>
              <a:rPr lang="cs-CZ" b="1" dirty="0" err="1"/>
              <a:t>degranulation</a:t>
            </a:r>
            <a:r>
              <a:rPr lang="cs-CZ" b="1" dirty="0"/>
              <a:t> </a:t>
            </a:r>
            <a:r>
              <a:rPr lang="cs-CZ" b="1" dirty="0" err="1"/>
              <a:t>releases</a:t>
            </a:r>
            <a:r>
              <a:rPr lang="cs-CZ" b="1" dirty="0"/>
              <a:t> EPX and </a:t>
            </a:r>
            <a:r>
              <a:rPr lang="cs-CZ" b="1" dirty="0" err="1"/>
              <a:t>mediators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tissue</a:t>
            </a:r>
            <a:r>
              <a:rPr lang="cs-CZ" b="1" dirty="0"/>
              <a:t> </a:t>
            </a:r>
            <a:r>
              <a:rPr lang="cs-CZ" b="1" dirty="0" err="1"/>
              <a:t>damage</a:t>
            </a:r>
            <a:r>
              <a:rPr lang="cs-CZ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15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progression</a:t>
            </a:r>
            <a:r>
              <a:rPr lang="cs-CZ" dirty="0"/>
              <a:t> and </a:t>
            </a:r>
            <a:r>
              <a:rPr lang="cs-CZ" dirty="0" err="1"/>
              <a:t>chronic</a:t>
            </a:r>
            <a:r>
              <a:rPr lang="cs-CZ" dirty="0"/>
              <a:t> </a:t>
            </a:r>
            <a:r>
              <a:rPr lang="cs-CZ" dirty="0" err="1"/>
              <a:t>inflammation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b="1" dirty="0" err="1"/>
              <a:t>localized</a:t>
            </a:r>
            <a:r>
              <a:rPr lang="cs-CZ" b="1" dirty="0"/>
              <a:t> </a:t>
            </a:r>
            <a:r>
              <a:rPr lang="cs-CZ" b="1" dirty="0" err="1"/>
              <a:t>expression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BCA-1, BAFF, IL-15, IL-16 and CCL17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homing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lymphocytes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submucosa</a:t>
            </a:r>
            <a:r>
              <a:rPr lang="cs-CZ" dirty="0"/>
              <a:t>. </a:t>
            </a:r>
            <a:r>
              <a:rPr lang="cs-CZ" b="1" dirty="0" err="1"/>
              <a:t>Reduced</a:t>
            </a:r>
            <a:r>
              <a:rPr lang="cs-CZ" b="1" dirty="0"/>
              <a:t> </a:t>
            </a:r>
            <a:r>
              <a:rPr lang="cs-CZ" b="1" dirty="0" err="1"/>
              <a:t>number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regulatory</a:t>
            </a:r>
            <a:r>
              <a:rPr lang="cs-CZ" b="1" dirty="0"/>
              <a:t> </a:t>
            </a:r>
            <a:r>
              <a:rPr lang="cs-CZ" b="1" dirty="0" err="1"/>
              <a:t>lymphocytes</a:t>
            </a:r>
            <a:r>
              <a:rPr lang="cs-CZ" b="1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IL-10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b="1" dirty="0" err="1"/>
              <a:t>activation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autoreactive</a:t>
            </a:r>
            <a:r>
              <a:rPr lang="cs-CZ" b="1" dirty="0"/>
              <a:t> </a:t>
            </a:r>
            <a:r>
              <a:rPr lang="cs-CZ" b="1" dirty="0" err="1"/>
              <a:t>lymphocytes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present</a:t>
            </a:r>
            <a:r>
              <a:rPr lang="cs-CZ" dirty="0"/>
              <a:t> as a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percentage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lymphocyte</a:t>
            </a:r>
            <a:r>
              <a:rPr lang="cs-CZ" dirty="0"/>
              <a:t> pool)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vicinity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cognate</a:t>
            </a:r>
            <a:r>
              <a:rPr lang="cs-CZ" dirty="0"/>
              <a:t> </a:t>
            </a:r>
            <a:r>
              <a:rPr lang="cs-CZ" dirty="0" err="1"/>
              <a:t>antigens</a:t>
            </a:r>
            <a:r>
              <a:rPr lang="cs-CZ" dirty="0"/>
              <a:t> (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degranulation</a:t>
            </a:r>
            <a:r>
              <a:rPr lang="cs-CZ" dirty="0"/>
              <a:t> and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102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</a:t>
            </a:r>
            <a:r>
              <a:rPr lang="cs-CZ" b="1" dirty="0"/>
              <a:t>B cell </a:t>
            </a:r>
            <a:r>
              <a:rPr lang="cs-CZ" b="1" dirty="0" err="1"/>
              <a:t>clusters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interspersed</a:t>
            </a:r>
            <a:r>
              <a:rPr lang="cs-CZ" b="1" dirty="0"/>
              <a:t> </a:t>
            </a:r>
            <a:r>
              <a:rPr lang="cs-CZ" b="1" dirty="0" err="1"/>
              <a:t>APCs</a:t>
            </a:r>
            <a:r>
              <a:rPr lang="cs-CZ" b="1" dirty="0"/>
              <a:t> and T </a:t>
            </a:r>
            <a:r>
              <a:rPr lang="cs-CZ" b="1" dirty="0" err="1"/>
              <a:t>cells</a:t>
            </a:r>
            <a:r>
              <a:rPr lang="cs-CZ" b="1" dirty="0"/>
              <a:t> in </a:t>
            </a:r>
            <a:r>
              <a:rPr lang="cs-CZ" b="1" dirty="0" err="1"/>
              <a:t>near</a:t>
            </a:r>
            <a:r>
              <a:rPr lang="cs-CZ" b="1" dirty="0"/>
              <a:t> </a:t>
            </a:r>
            <a:r>
              <a:rPr lang="cs-CZ" b="1" dirty="0" err="1"/>
              <a:t>proximity</a:t>
            </a:r>
            <a:r>
              <a:rPr lang="cs-CZ" b="1" dirty="0"/>
              <a:t> </a:t>
            </a:r>
            <a:r>
              <a:rPr lang="cs-CZ" dirty="0"/>
              <a:t>are </a:t>
            </a:r>
            <a:r>
              <a:rPr lang="cs-CZ" dirty="0" err="1"/>
              <a:t>formed</a:t>
            </a:r>
            <a:r>
              <a:rPr lang="cs-CZ" dirty="0"/>
              <a:t>. BAFF, CXCL13, CCL21, IL-15 and IL-16 </a:t>
            </a:r>
            <a:r>
              <a:rPr lang="cs-CZ" dirty="0" err="1"/>
              <a:t>released</a:t>
            </a:r>
            <a:r>
              <a:rPr lang="cs-CZ" dirty="0"/>
              <a:t> by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including</a:t>
            </a:r>
            <a:r>
              <a:rPr lang="cs-CZ" dirty="0"/>
              <a:t> B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themselves</a:t>
            </a:r>
            <a:r>
              <a:rPr lang="cs-CZ" dirty="0"/>
              <a:t> support </a:t>
            </a:r>
            <a:r>
              <a:rPr lang="cs-CZ" dirty="0" err="1"/>
              <a:t>ectopic</a:t>
            </a:r>
            <a:r>
              <a:rPr lang="cs-CZ" dirty="0"/>
              <a:t> B cell </a:t>
            </a:r>
            <a:r>
              <a:rPr lang="cs-CZ" dirty="0" err="1"/>
              <a:t>clusters</a:t>
            </a:r>
            <a:r>
              <a:rPr lang="cs-CZ" dirty="0"/>
              <a:t>,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and </a:t>
            </a:r>
            <a:r>
              <a:rPr lang="cs-CZ" dirty="0" err="1"/>
              <a:t>autoantibody</a:t>
            </a:r>
            <a:r>
              <a:rPr lang="cs-CZ" dirty="0"/>
              <a:t> </a:t>
            </a:r>
            <a:r>
              <a:rPr lang="cs-CZ" dirty="0" err="1"/>
              <a:t>formation</a:t>
            </a:r>
            <a:r>
              <a:rPr lang="cs-CZ" dirty="0"/>
              <a:t>. </a:t>
            </a:r>
            <a:r>
              <a:rPr lang="cs-CZ" b="1" dirty="0" err="1"/>
              <a:t>Low</a:t>
            </a:r>
            <a:r>
              <a:rPr lang="cs-CZ" b="1" dirty="0"/>
              <a:t> </a:t>
            </a:r>
            <a:r>
              <a:rPr lang="cs-CZ" b="1" dirty="0" err="1"/>
              <a:t>levels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anti-EPX </a:t>
            </a:r>
            <a:r>
              <a:rPr lang="cs-CZ" b="1" dirty="0" err="1"/>
              <a:t>IgG</a:t>
            </a:r>
            <a:r>
              <a:rPr lang="cs-CZ" b="1" dirty="0"/>
              <a:t> and </a:t>
            </a:r>
            <a:r>
              <a:rPr lang="cs-CZ" b="1" dirty="0" err="1"/>
              <a:t>ANAs</a:t>
            </a:r>
            <a:r>
              <a:rPr lang="cs-CZ" b="1" dirty="0"/>
              <a:t> (</a:t>
            </a:r>
            <a:r>
              <a:rPr lang="cs-CZ" b="1" dirty="0" err="1"/>
              <a:t>polyclonal</a:t>
            </a:r>
            <a:r>
              <a:rPr lang="cs-CZ" b="1" dirty="0"/>
              <a:t> </a:t>
            </a:r>
            <a:r>
              <a:rPr lang="cs-CZ" b="1" dirty="0" err="1"/>
              <a:t>IgG</a:t>
            </a:r>
            <a:r>
              <a:rPr lang="cs-CZ" b="1" dirty="0"/>
              <a:t> </a:t>
            </a:r>
            <a:r>
              <a:rPr lang="cs-CZ" b="1" dirty="0" err="1"/>
              <a:t>autoantibodies</a:t>
            </a:r>
            <a:r>
              <a:rPr lang="cs-CZ" b="1" dirty="0"/>
              <a:t>) </a:t>
            </a:r>
            <a:r>
              <a:rPr lang="cs-CZ" b="1" dirty="0" err="1"/>
              <a:t>formed</a:t>
            </a:r>
            <a:r>
              <a:rPr lang="cs-CZ" b="1" dirty="0"/>
              <a:t> </a:t>
            </a:r>
            <a:r>
              <a:rPr lang="cs-CZ" b="1" dirty="0" err="1"/>
              <a:t>initially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earlier</a:t>
            </a:r>
            <a:r>
              <a:rPr lang="cs-CZ" b="1" dirty="0"/>
              <a:t> </a:t>
            </a:r>
            <a:r>
              <a:rPr lang="cs-CZ" b="1" dirty="0" err="1"/>
              <a:t>episodes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degranulation</a:t>
            </a:r>
            <a:r>
              <a:rPr lang="cs-CZ" b="1" dirty="0"/>
              <a:t>, </a:t>
            </a:r>
            <a:r>
              <a:rPr lang="cs-CZ" b="1" dirty="0" err="1"/>
              <a:t>trigger</a:t>
            </a:r>
            <a:r>
              <a:rPr lang="cs-CZ" b="1" dirty="0"/>
              <a:t> </a:t>
            </a:r>
            <a:r>
              <a:rPr lang="cs-CZ" b="1" dirty="0" err="1"/>
              <a:t>Ig-induced</a:t>
            </a:r>
            <a:r>
              <a:rPr lang="cs-CZ" b="1" dirty="0"/>
              <a:t> </a:t>
            </a:r>
            <a:r>
              <a:rPr lang="cs-CZ" b="1" dirty="0" err="1"/>
              <a:t>cytolysis</a:t>
            </a:r>
            <a:r>
              <a:rPr lang="cs-CZ" b="1" dirty="0"/>
              <a:t> (</a:t>
            </a:r>
            <a:r>
              <a:rPr lang="cs-CZ" b="1" dirty="0" err="1"/>
              <a:t>EETs</a:t>
            </a:r>
            <a:r>
              <a:rPr lang="cs-CZ" b="1" dirty="0"/>
              <a:t>) on </a:t>
            </a:r>
            <a:r>
              <a:rPr lang="cs-CZ" b="1" dirty="0" err="1"/>
              <a:t>recruited</a:t>
            </a:r>
            <a:r>
              <a:rPr lang="cs-CZ" b="1" dirty="0"/>
              <a:t> </a:t>
            </a:r>
            <a:r>
              <a:rPr lang="cs-CZ" b="1" dirty="0" err="1"/>
              <a:t>eosinophils</a:t>
            </a:r>
            <a:r>
              <a:rPr lang="cs-CZ" dirty="0"/>
              <a:t> (</a:t>
            </a:r>
            <a:r>
              <a:rPr lang="cs-CZ" dirty="0" err="1"/>
              <a:t>increased</a:t>
            </a:r>
            <a:r>
              <a:rPr lang="cs-CZ" dirty="0"/>
              <a:t> </a:t>
            </a:r>
            <a:r>
              <a:rPr lang="cs-CZ" dirty="0" err="1"/>
              <a:t>eotaxin</a:t>
            </a:r>
            <a:r>
              <a:rPr lang="cs-CZ" dirty="0"/>
              <a:t>), </a:t>
            </a:r>
            <a:r>
              <a:rPr lang="cs-CZ" dirty="0" err="1"/>
              <a:t>thereby</a:t>
            </a:r>
            <a:r>
              <a:rPr lang="cs-CZ" dirty="0"/>
              <a:t> </a:t>
            </a:r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-antigen </a:t>
            </a:r>
            <a:r>
              <a:rPr lang="cs-CZ" dirty="0" err="1"/>
              <a:t>exposure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extracellular</a:t>
            </a:r>
            <a:r>
              <a:rPr lang="cs-CZ" dirty="0"/>
              <a:t> </a:t>
            </a:r>
            <a:r>
              <a:rPr lang="cs-CZ" dirty="0" err="1"/>
              <a:t>traps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efficient</a:t>
            </a:r>
            <a:r>
              <a:rPr lang="cs-CZ" dirty="0"/>
              <a:t> antigen </a:t>
            </a:r>
            <a:r>
              <a:rPr lang="cs-CZ" dirty="0" err="1"/>
              <a:t>priming</a:t>
            </a:r>
            <a:r>
              <a:rPr lang="cs-CZ" dirty="0"/>
              <a:t> by </a:t>
            </a:r>
            <a:r>
              <a:rPr lang="cs-CZ" dirty="0" err="1"/>
              <a:t>APCs</a:t>
            </a:r>
            <a:r>
              <a:rPr lang="cs-CZ" dirty="0"/>
              <a:t> and B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cs-CZ" dirty="0" err="1"/>
              <a:t>increase</a:t>
            </a:r>
            <a:r>
              <a:rPr lang="cs-CZ" dirty="0"/>
              <a:t> in in </a:t>
            </a:r>
            <a:r>
              <a:rPr lang="cs-CZ" dirty="0" err="1"/>
              <a:t>situ</a:t>
            </a:r>
            <a:r>
              <a:rPr lang="cs-CZ" dirty="0"/>
              <a:t> ANA and anti-EPX </a:t>
            </a:r>
            <a:r>
              <a:rPr lang="cs-CZ" dirty="0" err="1"/>
              <a:t>IgG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. 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, </a:t>
            </a:r>
            <a:r>
              <a:rPr lang="cs-CZ" b="1" dirty="0" err="1"/>
              <a:t>pulmonary</a:t>
            </a:r>
            <a:r>
              <a:rPr lang="cs-CZ" b="1" dirty="0"/>
              <a:t> </a:t>
            </a:r>
            <a:r>
              <a:rPr lang="cs-CZ" b="1" dirty="0" err="1"/>
              <a:t>infection</a:t>
            </a:r>
            <a:r>
              <a:rPr lang="cs-CZ" b="1" dirty="0"/>
              <a:t> </a:t>
            </a:r>
            <a:r>
              <a:rPr lang="cs-CZ" b="1" dirty="0" err="1"/>
              <a:t>triggers</a:t>
            </a:r>
            <a:r>
              <a:rPr lang="cs-CZ" b="1" dirty="0"/>
              <a:t> </a:t>
            </a:r>
            <a:r>
              <a:rPr lang="cs-CZ" b="1" dirty="0" err="1"/>
              <a:t>release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pro-</a:t>
            </a:r>
            <a:r>
              <a:rPr lang="cs-CZ" b="1" dirty="0" err="1"/>
              <a:t>inflammatory</a:t>
            </a:r>
            <a:r>
              <a:rPr lang="cs-CZ" b="1" dirty="0"/>
              <a:t> </a:t>
            </a:r>
            <a:r>
              <a:rPr lang="cs-CZ" b="1" dirty="0" err="1"/>
              <a:t>mediators</a:t>
            </a:r>
            <a:r>
              <a:rPr lang="cs-CZ" b="1" dirty="0"/>
              <a:t> </a:t>
            </a:r>
            <a:r>
              <a:rPr lang="cs-CZ" b="1" dirty="0" err="1"/>
              <a:t>like</a:t>
            </a:r>
            <a:r>
              <a:rPr lang="cs-CZ" b="1" dirty="0"/>
              <a:t> IL-18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along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neutrophil</a:t>
            </a:r>
            <a:r>
              <a:rPr lang="cs-CZ" b="1" dirty="0"/>
              <a:t> </a:t>
            </a:r>
            <a:r>
              <a:rPr lang="cs-CZ" b="1" dirty="0" err="1"/>
              <a:t>degranulation</a:t>
            </a:r>
            <a:r>
              <a:rPr lang="cs-CZ" b="1" dirty="0"/>
              <a:t> ‘</a:t>
            </a:r>
            <a:r>
              <a:rPr lang="cs-CZ" b="1" dirty="0" err="1"/>
              <a:t>NETosis</a:t>
            </a:r>
            <a:r>
              <a:rPr lang="cs-CZ" b="1" dirty="0"/>
              <a:t>’ </a:t>
            </a:r>
            <a:r>
              <a:rPr lang="cs-CZ" dirty="0"/>
              <a:t>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NET </a:t>
            </a:r>
            <a:r>
              <a:rPr lang="cs-CZ" dirty="0" err="1"/>
              <a:t>formation</a:t>
            </a:r>
            <a:r>
              <a:rPr lang="cs-CZ" dirty="0"/>
              <a:t>) </a:t>
            </a:r>
            <a:r>
              <a:rPr lang="cs-CZ" dirty="0" err="1"/>
              <a:t>supports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, </a:t>
            </a:r>
            <a:r>
              <a:rPr lang="cs-CZ" dirty="0" err="1"/>
              <a:t>accumulation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self-autoantigens</a:t>
            </a:r>
            <a:r>
              <a:rPr lang="cs-CZ" dirty="0"/>
              <a:t> and </a:t>
            </a:r>
            <a:r>
              <a:rPr lang="cs-CZ" dirty="0" err="1"/>
              <a:t>autoantibody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. </a:t>
            </a:r>
            <a:r>
              <a:rPr lang="cs-CZ" dirty="0" err="1"/>
              <a:t>Drawing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to </a:t>
            </a:r>
            <a:r>
              <a:rPr lang="cs-CZ" dirty="0" err="1"/>
              <a:t>scale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APC, antigen </a:t>
            </a:r>
            <a:r>
              <a:rPr lang="cs-CZ" dirty="0" err="1"/>
              <a:t>presenting</a:t>
            </a:r>
            <a:r>
              <a:rPr lang="cs-CZ" dirty="0"/>
              <a:t> cell; ANA, anti-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antibodies</a:t>
            </a:r>
            <a:r>
              <a:rPr lang="cs-CZ" dirty="0"/>
              <a:t>; BAFF, B cell </a:t>
            </a:r>
            <a:r>
              <a:rPr lang="cs-CZ" dirty="0" err="1"/>
              <a:t>activating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; BCA-1, B cell </a:t>
            </a:r>
            <a:r>
              <a:rPr lang="cs-CZ" dirty="0" err="1"/>
              <a:t>attracting</a:t>
            </a:r>
            <a:r>
              <a:rPr lang="cs-CZ" dirty="0"/>
              <a:t> </a:t>
            </a:r>
            <a:r>
              <a:rPr lang="cs-CZ" dirty="0" err="1"/>
              <a:t>chemokine</a:t>
            </a:r>
            <a:r>
              <a:rPr lang="cs-CZ" dirty="0"/>
              <a:t>; CSR, </a:t>
            </a:r>
            <a:r>
              <a:rPr lang="cs-CZ" dirty="0" err="1"/>
              <a:t>class</a:t>
            </a:r>
            <a:r>
              <a:rPr lang="cs-CZ" dirty="0"/>
              <a:t> </a:t>
            </a:r>
            <a:r>
              <a:rPr lang="cs-CZ" dirty="0" err="1"/>
              <a:t>switch</a:t>
            </a:r>
            <a:r>
              <a:rPr lang="cs-CZ" dirty="0"/>
              <a:t> </a:t>
            </a:r>
            <a:r>
              <a:rPr lang="cs-CZ" dirty="0" err="1"/>
              <a:t>recombination</a:t>
            </a:r>
            <a:r>
              <a:rPr lang="cs-CZ" dirty="0"/>
              <a:t>; DAMP, </a:t>
            </a:r>
            <a:r>
              <a:rPr lang="cs-CZ" dirty="0" err="1"/>
              <a:t>danger-associated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pattern</a:t>
            </a:r>
            <a:r>
              <a:rPr lang="cs-CZ" dirty="0"/>
              <a:t>; EET,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extracellular</a:t>
            </a:r>
            <a:r>
              <a:rPr lang="cs-CZ" dirty="0"/>
              <a:t> trap; EPX,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peroxidase</a:t>
            </a:r>
            <a:r>
              <a:rPr lang="cs-CZ" dirty="0"/>
              <a:t>; </a:t>
            </a:r>
            <a:r>
              <a:rPr lang="cs-CZ" dirty="0" err="1"/>
              <a:t>Ig</a:t>
            </a:r>
            <a:r>
              <a:rPr lang="cs-CZ" dirty="0"/>
              <a:t>, </a:t>
            </a:r>
            <a:r>
              <a:rPr lang="cs-CZ" dirty="0" err="1"/>
              <a:t>immunoglobulin</a:t>
            </a:r>
            <a:r>
              <a:rPr lang="cs-CZ" dirty="0"/>
              <a:t>; IL, </a:t>
            </a:r>
            <a:r>
              <a:rPr lang="cs-CZ" dirty="0" err="1"/>
              <a:t>interleukin</a:t>
            </a:r>
            <a:r>
              <a:rPr lang="cs-CZ" dirty="0"/>
              <a:t>; NET, </a:t>
            </a:r>
            <a:r>
              <a:rPr lang="cs-CZ" dirty="0" err="1"/>
              <a:t>neutrophil</a:t>
            </a:r>
            <a:r>
              <a:rPr lang="cs-CZ" dirty="0"/>
              <a:t> </a:t>
            </a:r>
            <a:r>
              <a:rPr lang="cs-CZ" dirty="0" err="1"/>
              <a:t>extracellular</a:t>
            </a:r>
            <a:r>
              <a:rPr lang="cs-CZ" dirty="0"/>
              <a:t> trap; MC, mast cell; MPO, </a:t>
            </a:r>
            <a:r>
              <a:rPr lang="cs-CZ" dirty="0" err="1"/>
              <a:t>myeloperoxidase</a:t>
            </a:r>
            <a:r>
              <a:rPr lang="cs-CZ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642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Concentrations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IgG</a:t>
            </a:r>
            <a:r>
              <a:rPr lang="cs-CZ" dirty="0"/>
              <a:t> anti-</a:t>
            </a:r>
            <a:r>
              <a:rPr lang="cs-CZ" dirty="0" err="1"/>
              <a:t>IgE</a:t>
            </a:r>
            <a:r>
              <a:rPr lang="cs-CZ" dirty="0"/>
              <a:t> </a:t>
            </a:r>
            <a:r>
              <a:rPr lang="cs-CZ" dirty="0" err="1"/>
              <a:t>autoantibodies</a:t>
            </a:r>
            <a:r>
              <a:rPr lang="cs-CZ" dirty="0"/>
              <a:t> in sera </a:t>
            </a:r>
            <a:r>
              <a:rPr lang="cs-CZ" dirty="0" err="1"/>
              <a:t>from</a:t>
            </a:r>
            <a:r>
              <a:rPr lang="cs-CZ" dirty="0"/>
              <a:t> non-</a:t>
            </a:r>
            <a:r>
              <a:rPr lang="cs-CZ" dirty="0" err="1"/>
              <a:t>atopic</a:t>
            </a:r>
            <a:r>
              <a:rPr lang="cs-CZ" dirty="0"/>
              <a:t> </a:t>
            </a:r>
            <a:r>
              <a:rPr lang="cs-CZ" dirty="0" err="1"/>
              <a:t>controls</a:t>
            </a:r>
            <a:r>
              <a:rPr lang="cs-CZ" dirty="0"/>
              <a:t>, non-</a:t>
            </a:r>
            <a:r>
              <a:rPr lang="cs-CZ" dirty="0" err="1"/>
              <a:t>atopic</a:t>
            </a:r>
            <a:r>
              <a:rPr lang="cs-CZ" dirty="0"/>
              <a:t> </a:t>
            </a:r>
            <a:r>
              <a:rPr lang="cs-CZ" dirty="0" err="1"/>
              <a:t>asthmatic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, and </a:t>
            </a:r>
            <a:r>
              <a:rPr lang="cs-CZ" dirty="0" err="1"/>
              <a:t>atopic</a:t>
            </a:r>
            <a:r>
              <a:rPr lang="cs-CZ" dirty="0"/>
              <a:t> </a:t>
            </a:r>
            <a:r>
              <a:rPr lang="cs-CZ" dirty="0" err="1"/>
              <a:t>asthmatic</a:t>
            </a:r>
            <a:r>
              <a:rPr lang="cs-CZ" dirty="0"/>
              <a:t> sub-</a:t>
            </a:r>
            <a:r>
              <a:rPr lang="cs-CZ" dirty="0" err="1"/>
              <a:t>jects</a:t>
            </a:r>
            <a:r>
              <a:rPr lang="cs-CZ" dirty="0"/>
              <a:t> </a:t>
            </a:r>
          </a:p>
          <a:p>
            <a:r>
              <a:rPr lang="cs-CZ" dirty="0"/>
              <a:t>(A). </a:t>
            </a:r>
            <a:r>
              <a:rPr lang="cs-CZ" dirty="0" err="1"/>
              <a:t>Dotted</a:t>
            </a:r>
            <a:r>
              <a:rPr lang="cs-CZ" dirty="0"/>
              <a:t> line </a:t>
            </a:r>
            <a:r>
              <a:rPr lang="cs-CZ" dirty="0" err="1"/>
              <a:t>shows</a:t>
            </a:r>
            <a:r>
              <a:rPr lang="cs-CZ" dirty="0"/>
              <a:t> 95% </a:t>
            </a:r>
            <a:r>
              <a:rPr lang="cs-CZ" dirty="0" err="1"/>
              <a:t>confidence</a:t>
            </a:r>
            <a:r>
              <a:rPr lang="cs-CZ" dirty="0"/>
              <a:t> limit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in </a:t>
            </a:r>
            <a:r>
              <a:rPr lang="cs-CZ" dirty="0" err="1"/>
              <a:t>controls</a:t>
            </a:r>
            <a:r>
              <a:rPr lang="cs-CZ" dirty="0"/>
              <a:t>. Response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basophils</a:t>
            </a:r>
            <a:r>
              <a:rPr lang="cs-CZ" dirty="0"/>
              <a:t> to </a:t>
            </a:r>
            <a:r>
              <a:rPr lang="cs-CZ" dirty="0" err="1"/>
              <a:t>polyclonal</a:t>
            </a:r>
            <a:r>
              <a:rPr lang="cs-CZ" dirty="0"/>
              <a:t> anti-</a:t>
            </a:r>
            <a:r>
              <a:rPr lang="cs-CZ" dirty="0" err="1"/>
              <a:t>IgE</a:t>
            </a:r>
            <a:r>
              <a:rPr lang="cs-CZ" dirty="0"/>
              <a:t> in vitro </a:t>
            </a:r>
          </a:p>
          <a:p>
            <a:r>
              <a:rPr lang="cs-CZ" dirty="0"/>
              <a:t>(B). </a:t>
            </a:r>
            <a:r>
              <a:rPr lang="cs-CZ" dirty="0" err="1"/>
              <a:t>Basophil-activating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sera (C). </a:t>
            </a:r>
            <a:r>
              <a:rPr lang="cs-CZ" dirty="0" err="1"/>
              <a:t>Dotted</a:t>
            </a:r>
            <a:r>
              <a:rPr lang="cs-CZ" dirty="0"/>
              <a:t> line </a:t>
            </a:r>
            <a:r>
              <a:rPr lang="cs-CZ" dirty="0" err="1"/>
              <a:t>shows</a:t>
            </a:r>
            <a:r>
              <a:rPr lang="cs-CZ" dirty="0"/>
              <a:t> </a:t>
            </a:r>
            <a:r>
              <a:rPr lang="cs-CZ" dirty="0" err="1"/>
              <a:t>detection</a:t>
            </a:r>
            <a:r>
              <a:rPr lang="cs-CZ" dirty="0"/>
              <a:t> </a:t>
            </a:r>
            <a:r>
              <a:rPr lang="cs-CZ" dirty="0" err="1"/>
              <a:t>threshold</a:t>
            </a:r>
            <a:r>
              <a:rPr lang="cs-CZ" dirty="0"/>
              <a:t>. Sam-ples </a:t>
            </a:r>
            <a:r>
              <a:rPr lang="cs-CZ" dirty="0" err="1"/>
              <a:t>marked</a:t>
            </a:r>
            <a:r>
              <a:rPr lang="cs-CZ" dirty="0"/>
              <a:t> #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experiments</a:t>
            </a:r>
            <a:r>
              <a:rPr lang="cs-CZ" dirty="0"/>
              <a:t>. </a:t>
            </a:r>
            <a:r>
              <a:rPr lang="cs-CZ" dirty="0" err="1"/>
              <a:t>Bars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/SD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0872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Markers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autoimmune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- and post-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anti-</a:t>
            </a:r>
            <a:r>
              <a:rPr lang="cs-CZ" dirty="0" err="1"/>
              <a:t>interleukin</a:t>
            </a:r>
            <a:r>
              <a:rPr lang="cs-CZ" dirty="0"/>
              <a:t> (IL)-5 </a:t>
            </a:r>
            <a:r>
              <a:rPr lang="cs-CZ" dirty="0" err="1"/>
              <a:t>monoclonal</a:t>
            </a:r>
            <a:r>
              <a:rPr lang="cs-CZ" dirty="0"/>
              <a:t> </a:t>
            </a:r>
            <a:r>
              <a:rPr lang="cs-CZ" dirty="0" err="1"/>
              <a:t>antibodies</a:t>
            </a:r>
            <a:r>
              <a:rPr lang="cs-CZ" dirty="0"/>
              <a:t> (</a:t>
            </a:r>
            <a:r>
              <a:rPr lang="cs-CZ" dirty="0" err="1"/>
              <a:t>mAbs</a:t>
            </a:r>
            <a:r>
              <a:rPr lang="cs-CZ" dirty="0"/>
              <a:t>). Sputum anti- 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peroxidase</a:t>
            </a:r>
            <a:r>
              <a:rPr lang="cs-CZ" dirty="0"/>
              <a:t> (EPX) </a:t>
            </a:r>
            <a:r>
              <a:rPr lang="cs-CZ" dirty="0" err="1"/>
              <a:t>immunoglobulin</a:t>
            </a:r>
            <a:r>
              <a:rPr lang="cs-CZ" dirty="0"/>
              <a:t> (</a:t>
            </a:r>
            <a:r>
              <a:rPr lang="cs-CZ" dirty="0" err="1"/>
              <a:t>Ig</a:t>
            </a:r>
            <a:r>
              <a:rPr lang="cs-CZ" dirty="0"/>
              <a:t>)G </a:t>
            </a:r>
            <a:r>
              <a:rPr lang="cs-CZ" dirty="0" err="1"/>
              <a:t>levels</a:t>
            </a:r>
            <a:r>
              <a:rPr lang="cs-CZ" dirty="0"/>
              <a:t> are </a:t>
            </a:r>
            <a:r>
              <a:rPr lang="cs-CZ" dirty="0" err="1"/>
              <a:t>plotted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adequate</a:t>
            </a:r>
            <a:r>
              <a:rPr lang="cs-CZ" dirty="0"/>
              <a:t> sample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- and post-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mepolizumab</a:t>
            </a:r>
            <a:r>
              <a:rPr lang="cs-CZ" dirty="0"/>
              <a:t>/</a:t>
            </a:r>
            <a:r>
              <a:rPr lang="cs-CZ" dirty="0" err="1"/>
              <a:t>reslizumab</a:t>
            </a:r>
            <a:r>
              <a:rPr lang="cs-CZ" dirty="0"/>
              <a:t>. Anti-EPX </a:t>
            </a:r>
            <a:r>
              <a:rPr lang="cs-CZ" dirty="0" err="1"/>
              <a:t>IgG</a:t>
            </a:r>
            <a:r>
              <a:rPr lang="cs-CZ" dirty="0"/>
              <a:t>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(1:2 titre, </a:t>
            </a:r>
            <a:r>
              <a:rPr lang="cs-CZ" dirty="0" err="1"/>
              <a:t>cut-off</a:t>
            </a:r>
            <a:r>
              <a:rPr lang="cs-CZ" dirty="0"/>
              <a:t> </a:t>
            </a:r>
            <a:r>
              <a:rPr lang="cs-CZ" dirty="0" err="1"/>
              <a:t>threshold</a:t>
            </a:r>
            <a:r>
              <a:rPr lang="cs-CZ" dirty="0"/>
              <a:t> </a:t>
            </a:r>
            <a:r>
              <a:rPr lang="cs-CZ" dirty="0" err="1"/>
              <a:t>indicated</a:t>
            </a:r>
            <a:r>
              <a:rPr lang="cs-CZ" dirty="0"/>
              <a:t> by </a:t>
            </a:r>
            <a:r>
              <a:rPr lang="cs-CZ" dirty="0" err="1"/>
              <a:t>dotted</a:t>
            </a:r>
            <a:r>
              <a:rPr lang="cs-CZ" dirty="0"/>
              <a:t> line) in </a:t>
            </a:r>
            <a:r>
              <a:rPr lang="cs-CZ" dirty="0" err="1"/>
              <a:t>the</a:t>
            </a:r>
            <a:r>
              <a:rPr lang="cs-CZ" dirty="0"/>
              <a:t> sputum a) prior to anti-IL-5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plotted</a:t>
            </a:r>
            <a:r>
              <a:rPr lang="cs-CZ" dirty="0"/>
              <a:t> </a:t>
            </a:r>
            <a:r>
              <a:rPr lang="cs-CZ" dirty="0" err="1"/>
              <a:t>stratified</a:t>
            </a:r>
            <a:r>
              <a:rPr lang="cs-CZ" dirty="0"/>
              <a:t> on </a:t>
            </a:r>
            <a:r>
              <a:rPr lang="cs-CZ" dirty="0" err="1"/>
              <a:t>treatment</a:t>
            </a:r>
            <a:r>
              <a:rPr lang="cs-CZ" dirty="0"/>
              <a:t> type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response; </a:t>
            </a:r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obtained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deducting</a:t>
            </a:r>
            <a:r>
              <a:rPr lang="cs-CZ" dirty="0"/>
              <a:t> post-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pre-treatment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are </a:t>
            </a:r>
            <a:r>
              <a:rPr lang="cs-CZ" dirty="0" err="1"/>
              <a:t>plotted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b)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and </a:t>
            </a:r>
            <a:r>
              <a:rPr lang="cs-CZ" b="1" dirty="0"/>
              <a:t>c) </a:t>
            </a:r>
            <a:r>
              <a:rPr lang="cs-CZ" b="1" dirty="0" err="1"/>
              <a:t>those</a:t>
            </a:r>
            <a:r>
              <a:rPr lang="cs-CZ" b="1" dirty="0"/>
              <a:t> </a:t>
            </a:r>
            <a:r>
              <a:rPr lang="cs-CZ" b="1" dirty="0" err="1"/>
              <a:t>treated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mepolizumab</a:t>
            </a:r>
            <a:r>
              <a:rPr lang="cs-CZ" b="1" dirty="0"/>
              <a:t> </a:t>
            </a:r>
            <a:r>
              <a:rPr lang="cs-CZ" b="1" dirty="0" err="1"/>
              <a:t>only</a:t>
            </a:r>
            <a:r>
              <a:rPr lang="cs-CZ" b="1" dirty="0"/>
              <a:t>. </a:t>
            </a:r>
            <a:r>
              <a:rPr lang="cs-CZ" dirty="0" err="1"/>
              <a:t>Values</a:t>
            </a:r>
            <a:r>
              <a:rPr lang="cs-CZ" dirty="0"/>
              <a:t> are </a:t>
            </a:r>
            <a:r>
              <a:rPr lang="cs-CZ" dirty="0" err="1"/>
              <a:t>stratified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b="1" dirty="0"/>
              <a:t>response (</a:t>
            </a:r>
            <a:r>
              <a:rPr lang="cs-CZ" b="1" dirty="0" err="1"/>
              <a:t>R</a:t>
            </a:r>
            <a:r>
              <a:rPr lang="cs-CZ" b="1" dirty="0"/>
              <a:t>), </a:t>
            </a:r>
            <a:r>
              <a:rPr lang="cs-CZ" b="1" dirty="0" err="1"/>
              <a:t>suboptimal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nonresponse</a:t>
            </a:r>
            <a:r>
              <a:rPr lang="cs-CZ" b="1" dirty="0"/>
              <a:t> (NR) and </a:t>
            </a:r>
            <a:r>
              <a:rPr lang="cs-CZ" b="1" dirty="0" err="1"/>
              <a:t>worsening</a:t>
            </a:r>
            <a:r>
              <a:rPr lang="cs-CZ" b="1" dirty="0"/>
              <a:t> (WR) </a:t>
            </a:r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 err="1"/>
              <a:t>Immune-complex</a:t>
            </a:r>
            <a:r>
              <a:rPr lang="cs-CZ" dirty="0"/>
              <a:t> </a:t>
            </a:r>
            <a:r>
              <a:rPr lang="cs-CZ" dirty="0" err="1"/>
              <a:t>mediated</a:t>
            </a:r>
            <a:r>
              <a:rPr lang="cs-CZ" dirty="0"/>
              <a:t> </a:t>
            </a:r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inflammatory</a:t>
            </a:r>
            <a:r>
              <a:rPr lang="cs-CZ" dirty="0"/>
              <a:t> status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assessed</a:t>
            </a:r>
            <a:r>
              <a:rPr lang="cs-CZ" dirty="0"/>
              <a:t> by </a:t>
            </a:r>
            <a:r>
              <a:rPr lang="cs-CZ" dirty="0" err="1"/>
              <a:t>detecting</a:t>
            </a:r>
            <a:r>
              <a:rPr lang="cs-CZ" dirty="0"/>
              <a:t> </a:t>
            </a:r>
            <a:r>
              <a:rPr lang="cs-CZ" dirty="0" err="1"/>
              <a:t>airway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d,e,f</a:t>
            </a:r>
            <a:r>
              <a:rPr lang="cs-CZ" dirty="0"/>
              <a:t> ) </a:t>
            </a:r>
            <a:r>
              <a:rPr lang="cs-CZ" b="1" dirty="0"/>
              <a:t>C1q </a:t>
            </a:r>
            <a:r>
              <a:rPr lang="cs-CZ" b="1" dirty="0" err="1"/>
              <a:t>bound</a:t>
            </a:r>
            <a:r>
              <a:rPr lang="cs-CZ" b="1" dirty="0"/>
              <a:t> to </a:t>
            </a:r>
            <a:r>
              <a:rPr lang="cs-CZ" b="1" dirty="0" err="1"/>
              <a:t>Ig</a:t>
            </a:r>
            <a:r>
              <a:rPr lang="cs-CZ" b="1" dirty="0"/>
              <a:t> </a:t>
            </a:r>
            <a:r>
              <a:rPr lang="cs-CZ" b="1" dirty="0" err="1"/>
              <a:t>fraction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sputum and </a:t>
            </a:r>
            <a:r>
              <a:rPr lang="cs-CZ" dirty="0" err="1"/>
              <a:t>g,h,i</a:t>
            </a:r>
            <a:r>
              <a:rPr lang="cs-CZ" dirty="0"/>
              <a:t>) </a:t>
            </a:r>
            <a:r>
              <a:rPr lang="cs-CZ" b="1" dirty="0"/>
              <a:t>free C3c in sputum </a:t>
            </a:r>
            <a:r>
              <a:rPr lang="cs-CZ" b="1" dirty="0" err="1"/>
              <a:t>supernatants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marker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complement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) and are </a:t>
            </a:r>
            <a:r>
              <a:rPr lang="cs-CZ" dirty="0" err="1"/>
              <a:t>plotted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stratification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.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symbols</a:t>
            </a:r>
            <a:r>
              <a:rPr lang="cs-CZ" dirty="0"/>
              <a:t> </a:t>
            </a:r>
            <a:r>
              <a:rPr lang="cs-CZ" dirty="0" err="1"/>
              <a:t>indicate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worsened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as per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. </a:t>
            </a:r>
            <a:r>
              <a:rPr lang="cs-CZ" dirty="0" err="1"/>
              <a:t>Reslizumab</a:t>
            </a:r>
            <a:r>
              <a:rPr lang="cs-CZ" dirty="0"/>
              <a:t> </a:t>
            </a:r>
            <a:r>
              <a:rPr lang="cs-CZ" dirty="0" err="1"/>
              <a:t>cohort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not </a:t>
            </a:r>
            <a:r>
              <a:rPr lang="cs-CZ" dirty="0" err="1"/>
              <a:t>plotted</a:t>
            </a:r>
            <a:r>
              <a:rPr lang="cs-CZ" dirty="0"/>
              <a:t> </a:t>
            </a:r>
            <a:r>
              <a:rPr lang="cs-CZ" dirty="0" err="1"/>
              <a:t>separately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low</a:t>
            </a:r>
            <a:r>
              <a:rPr lang="cs-CZ" dirty="0"/>
              <a:t> n </a:t>
            </a:r>
            <a:r>
              <a:rPr lang="cs-CZ" dirty="0" err="1"/>
              <a:t>values</a:t>
            </a:r>
            <a:r>
              <a:rPr lang="cs-CZ" dirty="0"/>
              <a:t>. </a:t>
            </a:r>
            <a:r>
              <a:rPr lang="cs-CZ" dirty="0" err="1"/>
              <a:t>Kruskal</a:t>
            </a:r>
            <a:r>
              <a:rPr lang="cs-CZ" dirty="0"/>
              <a:t>–</a:t>
            </a:r>
            <a:r>
              <a:rPr lang="cs-CZ" dirty="0" err="1"/>
              <a:t>Wallis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Dunn’s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correction</a:t>
            </a:r>
            <a:r>
              <a:rPr lang="cs-CZ" dirty="0"/>
              <a:t>. p&lt;0.05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post-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NRs</a:t>
            </a:r>
            <a:r>
              <a:rPr lang="cs-CZ" dirty="0"/>
              <a:t> (</a:t>
            </a:r>
            <a:r>
              <a:rPr lang="cs-CZ" dirty="0" err="1"/>
              <a:t>reslizumab</a:t>
            </a:r>
            <a:r>
              <a:rPr lang="cs-CZ" dirty="0"/>
              <a:t>) </a:t>
            </a:r>
            <a:r>
              <a:rPr lang="cs-CZ" dirty="0" err="1"/>
              <a:t>is</a:t>
            </a:r>
            <a:r>
              <a:rPr lang="cs-CZ" dirty="0"/>
              <a:t> n=5, as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-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(n=6),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low</a:t>
            </a:r>
            <a:r>
              <a:rPr lang="cs-CZ" dirty="0"/>
              <a:t> sample </a:t>
            </a:r>
            <a:r>
              <a:rPr lang="cs-CZ" dirty="0" err="1"/>
              <a:t>volume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inadequate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end-point </a:t>
            </a:r>
            <a:r>
              <a:rPr lang="cs-CZ" dirty="0" err="1"/>
              <a:t>assessment</a:t>
            </a:r>
            <a:r>
              <a:rPr lang="cs-CZ" dirty="0"/>
              <a:t>.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plotted</a:t>
            </a:r>
            <a:r>
              <a:rPr lang="cs-CZ" dirty="0"/>
              <a:t> data </a:t>
            </a:r>
            <a:r>
              <a:rPr lang="cs-CZ" dirty="0" err="1"/>
              <a:t>points</a:t>
            </a:r>
            <a:r>
              <a:rPr lang="cs-CZ" dirty="0"/>
              <a:t> are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n=2 </a:t>
            </a:r>
            <a:r>
              <a:rPr lang="cs-CZ" dirty="0" err="1"/>
              <a:t>duplicate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. </a:t>
            </a:r>
            <a:r>
              <a:rPr lang="cs-CZ" dirty="0" err="1"/>
              <a:t>Rx</a:t>
            </a:r>
            <a:r>
              <a:rPr lang="cs-CZ" dirty="0"/>
              <a:t>: </a:t>
            </a:r>
            <a:r>
              <a:rPr lang="cs-CZ" dirty="0" err="1"/>
              <a:t>treatment</a:t>
            </a:r>
            <a:r>
              <a:rPr lang="cs-CZ" dirty="0"/>
              <a:t>; </a:t>
            </a:r>
            <a:r>
              <a:rPr lang="cs-CZ" dirty="0" err="1"/>
              <a:t>s.c</a:t>
            </a:r>
            <a:r>
              <a:rPr lang="cs-CZ" dirty="0"/>
              <a:t>.: </a:t>
            </a:r>
            <a:r>
              <a:rPr lang="cs-CZ" dirty="0" err="1"/>
              <a:t>subcutaneous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Table 2. </a:t>
            </a:r>
            <a:r>
              <a:rPr lang="cs-CZ" dirty="0" err="1"/>
              <a:t>Autoimmune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anti-</a:t>
            </a:r>
            <a:r>
              <a:rPr lang="cs-CZ" dirty="0" err="1"/>
              <a:t>eosinophil</a:t>
            </a:r>
            <a:r>
              <a:rPr lang="cs-CZ" dirty="0"/>
              <a:t> </a:t>
            </a:r>
            <a:r>
              <a:rPr lang="cs-CZ" dirty="0" err="1"/>
              <a:t>monoclonal</a:t>
            </a:r>
            <a:r>
              <a:rPr lang="cs-CZ" dirty="0"/>
              <a:t> </a:t>
            </a:r>
            <a:r>
              <a:rPr lang="cs-CZ" dirty="0" err="1"/>
              <a:t>antibody</a:t>
            </a:r>
            <a:r>
              <a:rPr lang="cs-CZ" dirty="0"/>
              <a:t> </a:t>
            </a:r>
            <a:r>
              <a:rPr lang="cs-CZ" dirty="0" err="1"/>
              <a:t>therapies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BA24B3-172A-4EE5-8C52-1B5B5806C252}" type="slidenum">
              <a:rPr lang="cs-CZ" altLang="cs-CZ" smtClean="0"/>
              <a:pPr>
                <a:defRPr/>
              </a:pPr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343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76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82FE21-E51A-4F2D-9A82-27351037AD9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4653136"/>
            <a:ext cx="9595792" cy="504056"/>
          </a:xfrm>
        </p:spPr>
        <p:txBody>
          <a:bodyPr>
            <a:noAutofit/>
          </a:bodyPr>
          <a:lstStyle/>
          <a:p>
            <a:pPr algn="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 těžkého astmatu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712" y="5373216"/>
            <a:ext cx="8299648" cy="748553"/>
          </a:xfrm>
        </p:spPr>
        <p:txBody>
          <a:bodyPr>
            <a:noAutofit/>
          </a:bodyPr>
          <a:lstStyle/>
          <a:p>
            <a:pPr algn="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Jakub Novosad, Irena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Krčmov</a:t>
            </a:r>
            <a:r>
              <a:rPr 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Ústav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klinické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imunologie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alergologie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Fakultní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nemocnice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Hradec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Králové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0" descr="logo UK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48680"/>
            <a:ext cx="1944216" cy="1377984"/>
          </a:xfrm>
          <a:prstGeom prst="rect">
            <a:avLst/>
          </a:prstGeom>
          <a:noFill/>
          <a:ln>
            <a:noFill/>
          </a:ln>
          <a:effectLst>
            <a:outerShdw blurRad="63500" dist="50800" dir="2400000" sx="97000" sy="9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2541550"/>
            <a:ext cx="1728192" cy="1751546"/>
          </a:xfrm>
          <a:prstGeom prst="rect">
            <a:avLst/>
          </a:prstGeom>
          <a:effectLst/>
        </p:spPr>
      </p:pic>
      <p:sp>
        <p:nvSpPr>
          <p:cNvPr id="7" name="Obdélník 6"/>
          <p:cNvSpPr/>
          <p:nvPr/>
        </p:nvSpPr>
        <p:spPr>
          <a:xfrm>
            <a:off x="623392" y="6165304"/>
            <a:ext cx="11179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dirty="0"/>
              <a:t>4. </a:t>
            </a:r>
            <a:r>
              <a:rPr lang="cs-CZ" sz="1400" dirty="0" err="1"/>
              <a:t>setkáni</a:t>
            </a:r>
            <a:r>
              <a:rPr lang="cs-CZ" sz="1400" dirty="0"/>
              <a:t>́ </a:t>
            </a:r>
            <a:r>
              <a:rPr lang="cs-CZ" sz="1400" dirty="0" err="1"/>
              <a:t>lékařu</a:t>
            </a:r>
            <a:r>
              <a:rPr lang="cs-CZ" sz="1400" dirty="0"/>
              <a:t>̊ center pro </a:t>
            </a:r>
            <a:r>
              <a:rPr lang="cs-CZ" sz="1400" dirty="0" err="1"/>
              <a:t>těžke</a:t>
            </a:r>
            <a:r>
              <a:rPr lang="cs-CZ" sz="1400" dirty="0"/>
              <a:t>́ astma </a:t>
            </a:r>
            <a:r>
              <a:rPr lang="cs-CZ" sz="1400" dirty="0" err="1"/>
              <a:t>Národni</a:t>
            </a:r>
            <a:r>
              <a:rPr lang="cs-CZ" sz="1400" dirty="0"/>
              <a:t>́ centrum pro </a:t>
            </a:r>
            <a:r>
              <a:rPr lang="cs-CZ" sz="1400" dirty="0" err="1"/>
              <a:t>těžke</a:t>
            </a:r>
            <a:r>
              <a:rPr lang="cs-CZ" sz="1400" dirty="0"/>
              <a:t>́ astma, 3.6.2022 </a:t>
            </a:r>
            <a:r>
              <a:rPr lang="cs-CZ" sz="1400" b="1" dirty="0" err="1"/>
              <a:t>Kongresove</a:t>
            </a:r>
            <a:r>
              <a:rPr lang="cs-CZ" sz="1400" b="1" dirty="0"/>
              <a:t>́ centrum City Praha </a:t>
            </a: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318661"/>
            <a:ext cx="4032448" cy="397443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Obdélník 6">
            <a:extLst>
              <a:ext uri="{FF2B5EF4-FFF2-40B4-BE49-F238E27FC236}">
                <a16:creationId xmlns:a16="http://schemas.microsoft.com/office/drawing/2014/main" id="{355DFB5F-F07E-9D4A-9A65-F5237A133819}"/>
              </a:ext>
            </a:extLst>
          </p:cNvPr>
          <p:cNvSpPr/>
          <p:nvPr/>
        </p:nvSpPr>
        <p:spPr>
          <a:xfrm>
            <a:off x="3537045" y="6401073"/>
            <a:ext cx="8299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RESP-CZ-00052_Tato přednáška byla podpořena společností Teva </a:t>
            </a:r>
            <a:r>
              <a:rPr lang="cs-CZ" sz="1400" b="1" dirty="0" err="1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Pharmaceuticals</a:t>
            </a:r>
            <a:r>
              <a:rPr lang="cs-CZ" sz="1400" b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CR, s.r.o.</a:t>
            </a:r>
            <a:endParaRPr lang="pt-BR" sz="1400" b="1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Poruchy regulace zánětu → imunopatologie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621601" y="1874838"/>
            <a:ext cx="5941373" cy="459981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597352"/>
            <a:ext cx="1219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000" dirty="0">
                <a:cs typeface="Arial" panose="020B0604020202020204" pitchFamily="34" charset="0"/>
              </a:rPr>
              <a:t>Park H et al.: </a:t>
            </a:r>
            <a:r>
              <a:rPr lang="en-US" sz="1000" b="1" dirty="0">
                <a:cs typeface="Arial" panose="020B0604020202020204" pitchFamily="34" charset="0"/>
              </a:rPr>
              <a:t>Lighting the fires within: the cell biology of </a:t>
            </a:r>
            <a:r>
              <a:rPr lang="en-US" sz="1000" b="1" dirty="0" err="1">
                <a:cs typeface="Arial" panose="020B0604020202020204" pitchFamily="34" charset="0"/>
              </a:rPr>
              <a:t>autoinflammatory</a:t>
            </a:r>
            <a:r>
              <a:rPr lang="en-US" sz="1000" b="1" dirty="0">
                <a:cs typeface="Arial" panose="020B0604020202020204" pitchFamily="34" charset="0"/>
              </a:rPr>
              <a:t> diseases</a:t>
            </a:r>
            <a:r>
              <a:rPr lang="cs-CZ" altLang="cs-CZ" sz="1000" b="1" dirty="0">
                <a:cs typeface="Arial" panose="020B0604020202020204" pitchFamily="34" charset="0"/>
              </a:rPr>
              <a:t>. </a:t>
            </a:r>
            <a:r>
              <a:rPr lang="en-US" altLang="cs-CZ" sz="1000" dirty="0">
                <a:cs typeface="Arial" panose="020B0604020202020204" pitchFamily="34" charset="0"/>
              </a:rPr>
              <a:t>Nature Reviews Immunology</a:t>
            </a:r>
            <a:r>
              <a:rPr lang="cs-CZ" altLang="cs-CZ" sz="1000" dirty="0">
                <a:cs typeface="Arial" panose="020B0604020202020204" pitchFamily="34" charset="0"/>
              </a:rPr>
              <a:t>. </a:t>
            </a:r>
            <a:r>
              <a:rPr lang="en-US" altLang="cs-CZ" sz="1000" dirty="0">
                <a:cs typeface="Arial" panose="020B0604020202020204" pitchFamily="34" charset="0"/>
              </a:rPr>
              <a:t>2012</a:t>
            </a:r>
            <a:r>
              <a:rPr lang="cs-CZ" altLang="cs-CZ" sz="1000" dirty="0">
                <a:cs typeface="Arial" panose="020B0604020202020204" pitchFamily="34" charset="0"/>
              </a:rPr>
              <a:t>; </a:t>
            </a:r>
            <a:r>
              <a:rPr lang="en-US" altLang="cs-CZ" sz="1000" dirty="0">
                <a:cs typeface="Arial" panose="020B0604020202020204" pitchFamily="34" charset="0"/>
              </a:rPr>
              <a:t>12 (8)</a:t>
            </a:r>
            <a:r>
              <a:rPr lang="cs-CZ" altLang="cs-CZ" sz="1000" dirty="0">
                <a:cs typeface="Arial" panose="020B0604020202020204" pitchFamily="34" charset="0"/>
              </a:rPr>
              <a:t>:</a:t>
            </a:r>
            <a:r>
              <a:rPr lang="en-US" altLang="cs-CZ" sz="1000" dirty="0">
                <a:cs typeface="Arial" panose="020B0604020202020204" pitchFamily="34" charset="0"/>
              </a:rPr>
              <a:t> 570-80</a:t>
            </a:r>
            <a:endParaRPr lang="cs-CZ" altLang="cs-CZ" sz="1000" dirty="0"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E675AB-FEC7-4AA8-8A28-AE0C22B6C54F}"/>
              </a:ext>
            </a:extLst>
          </p:cNvPr>
          <p:cNvSpPr txBox="1"/>
          <p:nvPr/>
        </p:nvSpPr>
        <p:spPr>
          <a:xfrm>
            <a:off x="1934400" y="1340768"/>
            <a:ext cx="39852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autoimmune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polyendocrinopathy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-candidiasis-ectodermal dystrophy</a:t>
            </a:r>
          </a:p>
          <a:p>
            <a:pPr algn="ctr"/>
            <a:r>
              <a:rPr lang="en-US" sz="800" i="1" dirty="0" err="1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mutace</a:t>
            </a:r>
            <a:r>
              <a:rPr lang="en-US" sz="800" i="1" dirty="0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 genu AIRE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5E480CF-3FFB-4D0B-A7EA-928AA60CED8C}"/>
              </a:ext>
            </a:extLst>
          </p:cNvPr>
          <p:cNvCxnSpPr/>
          <p:nvPr/>
        </p:nvCxnSpPr>
        <p:spPr bwMode="auto">
          <a:xfrm>
            <a:off x="5278800" y="1715168"/>
            <a:ext cx="5400" cy="7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CE1992A-9357-4FB1-A462-CEC8ECC84A49}"/>
              </a:ext>
            </a:extLst>
          </p:cNvPr>
          <p:cNvSpPr txBox="1"/>
          <p:nvPr/>
        </p:nvSpPr>
        <p:spPr>
          <a:xfrm>
            <a:off x="5453400" y="1781768"/>
            <a:ext cx="33822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immune dysregulation, polyendocrinopathy, enteropathy</a:t>
            </a:r>
          </a:p>
          <a:p>
            <a:pPr algn="ctr"/>
            <a:r>
              <a:rPr lang="en-US" sz="800" i="1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mutace genu FOXP3</a:t>
            </a:r>
            <a:endParaRPr lang="en-US" sz="800"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9AB2263-8354-4A9C-BA82-EF8E7504D61E}"/>
              </a:ext>
            </a:extLst>
          </p:cNvPr>
          <p:cNvCxnSpPr>
            <a:cxnSpLocks/>
          </p:cNvCxnSpPr>
          <p:nvPr/>
        </p:nvCxnSpPr>
        <p:spPr bwMode="auto">
          <a:xfrm>
            <a:off x="6367800" y="2156168"/>
            <a:ext cx="5400" cy="34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F09A588-6D5C-4884-A0C3-A715A6CFE727}"/>
              </a:ext>
            </a:extLst>
          </p:cNvPr>
          <p:cNvSpPr txBox="1"/>
          <p:nvPr/>
        </p:nvSpPr>
        <p:spPr>
          <a:xfrm>
            <a:off x="7361400" y="2429767"/>
            <a:ext cx="27252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autoimmune lymphoproliferative syndrome</a:t>
            </a:r>
          </a:p>
          <a:p>
            <a:pPr algn="ctr"/>
            <a:r>
              <a:rPr lang="en-US" sz="800" i="1"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mutace genu FAS</a:t>
            </a:r>
            <a:endParaRPr lang="en-US" sz="800">
              <a:latin typeface="Calibri" panose="020F0502020204030204" pitchFamily="34" charset="0"/>
              <a:ea typeface="MS PGothic"/>
              <a:cs typeface="Calibri" panose="020F0502020204030204" pitchFamily="34" charset="0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CD25A2B-F703-4726-86ED-6006650AACE0}"/>
              </a:ext>
            </a:extLst>
          </p:cNvPr>
          <p:cNvCxnSpPr>
            <a:cxnSpLocks/>
          </p:cNvCxnSpPr>
          <p:nvPr/>
        </p:nvCxnSpPr>
        <p:spPr bwMode="auto">
          <a:xfrm flipH="1">
            <a:off x="6985200" y="2606168"/>
            <a:ext cx="372600" cy="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390916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6">
                <a:lumMod val="0"/>
                <a:lumOff val="100000"/>
                <a:alpha val="76000"/>
              </a:schemeClr>
            </a:gs>
            <a:gs pos="100000">
              <a:schemeClr val="accent1"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Závěr 1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(koncept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Nadpis 2"/>
          <p:cNvSpPr txBox="1">
            <a:spLocks/>
          </p:cNvSpPr>
          <p:nvPr/>
        </p:nvSpPr>
        <p:spPr>
          <a:xfrm>
            <a:off x="1055440" y="1700808"/>
            <a:ext cx="10585176" cy="417646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Alergie a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podléhají vzájemně antagonické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regulaci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lymfocyty (Th2 vs. Th1/Th17)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 rozvoj obou stavů je nezbytná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porucha indukce tolerance (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Treg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/Tr1 ; centrální/periferní )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Porucha indukce tolerance souvisí s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trénovaností přirozené imunity ≈ opakované poškozování tkáně → signály nebezpečí!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Jedním z hlavních rysů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je tvorba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autoreaktivních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Tc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lymfocytů a autoprotilátek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17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327116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164295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a astma…?</a:t>
            </a:r>
          </a:p>
        </p:txBody>
      </p:sp>
      <p:sp>
        <p:nvSpPr>
          <p:cNvPr id="4" name="Rectangle 4"/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﻿Stene LC, </a:t>
            </a:r>
            <a:r>
              <a:rPr lang="en-US" sz="1000" dirty="0" err="1"/>
              <a:t>Nafstad</a:t>
            </a:r>
            <a:r>
              <a:rPr lang="en-US" sz="1000" dirty="0"/>
              <a:t> P. </a:t>
            </a:r>
            <a:r>
              <a:rPr lang="en-US" sz="1000" b="1" dirty="0"/>
              <a:t>Relation between occurrence of type 1 diabetes and asthma</a:t>
            </a:r>
            <a:r>
              <a:rPr lang="en-US" sz="1000" dirty="0"/>
              <a:t>. Lancet 2001;357:607–8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2CD70-BD3C-2B48-BCA0-6499720A6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052736"/>
            <a:ext cx="9366324" cy="51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645333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﻿Wenzel SE, et all.: </a:t>
            </a:r>
            <a:r>
              <a:rPr lang="en-US" sz="1000" b="1" dirty="0"/>
              <a:t>Asthmatic granulomatosis: A novel disease with asthmatic and granulomatous features</a:t>
            </a:r>
            <a:r>
              <a:rPr lang="en-US" sz="1000" dirty="0"/>
              <a:t>. Am J Respir </a:t>
            </a:r>
            <a:r>
              <a:rPr lang="en-US" sz="1000" dirty="0" err="1"/>
              <a:t>Crit</a:t>
            </a:r>
            <a:r>
              <a:rPr lang="en-US" sz="1000" dirty="0"/>
              <a:t> Care Med 2012;186:501–7</a:t>
            </a:r>
          </a:p>
          <a:p>
            <a:pPr algn="ctr"/>
            <a:r>
              <a:rPr lang="en-US" sz="1000" dirty="0"/>
              <a:t>Mukherjee M. et al. </a:t>
            </a:r>
            <a:r>
              <a:rPr lang="en-US" sz="1000" b="1" dirty="0"/>
              <a:t>Sputum autoantibodies in patients with severe eosinophilic asthma</a:t>
            </a:r>
            <a:r>
              <a:rPr lang="en-US" sz="1000" dirty="0"/>
              <a:t>. J Allergy </a:t>
            </a:r>
            <a:r>
              <a:rPr lang="en-US" sz="1000" dirty="0" err="1"/>
              <a:t>Clin</a:t>
            </a:r>
            <a:r>
              <a:rPr lang="en-US" sz="1000" dirty="0"/>
              <a:t> Immunol 2018;141:1269–79 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Důkazy o spojitosti astmatu a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484FE-324A-3948-BE18-7D67473B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0768"/>
            <a:ext cx="4753868" cy="957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17F9A-485C-5B41-BC94-6B6C63F99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486069"/>
            <a:ext cx="3733853" cy="281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72D09-B99D-0A48-9B34-CBA5FAF86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340768"/>
            <a:ext cx="5905500" cy="2451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030526-81C0-794C-A488-A47BA8DD1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03" y="4201980"/>
            <a:ext cx="6264696" cy="167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21613-0BCA-BD45-A0E6-F8C99BBBD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0" y="3639585"/>
            <a:ext cx="2974082" cy="225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5949280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﻿Mukherjee M. et al. </a:t>
            </a:r>
            <a:r>
              <a:rPr lang="en-US" sz="1000" b="1" dirty="0"/>
              <a:t>Sputum autoantibodies in patients with severe eosinophilic asthma</a:t>
            </a:r>
            <a:r>
              <a:rPr lang="en-US" sz="1000" dirty="0"/>
              <a:t>. J Allergy </a:t>
            </a:r>
            <a:r>
              <a:rPr lang="en-US" sz="1000" dirty="0" err="1"/>
              <a:t>Clin</a:t>
            </a:r>
            <a:r>
              <a:rPr lang="en-US" sz="1000" dirty="0"/>
              <a:t> Immunol 2018;141:1269–79</a:t>
            </a:r>
          </a:p>
          <a:p>
            <a:pPr algn="ctr"/>
            <a:r>
              <a:rPr lang="en-US" sz="1000" dirty="0"/>
              <a:t>Persson C, </a:t>
            </a:r>
            <a:r>
              <a:rPr lang="en-US" sz="1000" dirty="0" err="1"/>
              <a:t>Uller</a:t>
            </a:r>
            <a:r>
              <a:rPr lang="en-US" sz="1000" dirty="0"/>
              <a:t> L. </a:t>
            </a:r>
            <a:r>
              <a:rPr lang="en-US" sz="1000" b="1" dirty="0"/>
              <a:t>Theirs but to die and do: primary lysis of eosinophils and free eosinophil granules in asthma</a:t>
            </a:r>
            <a:r>
              <a:rPr lang="en-US" sz="1000" dirty="0"/>
              <a:t>. Am J Respir </a:t>
            </a:r>
            <a:r>
              <a:rPr lang="en-US" sz="1000" dirty="0" err="1"/>
              <a:t>Crit</a:t>
            </a:r>
            <a:r>
              <a:rPr lang="en-US" sz="1000" dirty="0"/>
              <a:t> Care Med 2014;189:628–33</a:t>
            </a:r>
          </a:p>
          <a:p>
            <a:pPr algn="ctr"/>
            <a:r>
              <a:rPr lang="en-US" sz="1000" dirty="0"/>
              <a:t>Nair P et al. </a:t>
            </a:r>
            <a:r>
              <a:rPr lang="en-US" sz="1000" b="1" dirty="0"/>
              <a:t>Eosinophil peroxidase in sputum represents a unique biomarker of airway eosinophilia</a:t>
            </a:r>
            <a:r>
              <a:rPr lang="en-US" sz="1000" dirty="0"/>
              <a:t>. Allergy </a:t>
            </a:r>
            <a:r>
              <a:rPr lang="en-US" sz="1000" dirty="0" err="1"/>
              <a:t>Eur</a:t>
            </a:r>
            <a:r>
              <a:rPr lang="en-US" sz="1000" dirty="0"/>
              <a:t> J Allergy </a:t>
            </a:r>
            <a:r>
              <a:rPr lang="en-US" sz="1000" dirty="0" err="1"/>
              <a:t>Clin</a:t>
            </a:r>
            <a:r>
              <a:rPr lang="en-US" sz="1000" dirty="0"/>
              <a:t> Immunol 2013;68:1177–84</a:t>
            </a:r>
          </a:p>
          <a:p>
            <a:pPr algn="ctr"/>
            <a:r>
              <a:rPr lang="en-US" sz="1000" dirty="0"/>
              <a:t>Mukherjee M, et al. </a:t>
            </a:r>
            <a:r>
              <a:rPr lang="en-US" sz="1000" b="1" dirty="0"/>
              <a:t>Sputum antineutrophil cytoplasmic antibodies in serum antineutrophil cytoplasmic antibody–negative eosinophilic granulomatosis with polyangiitis.</a:t>
            </a:r>
            <a:r>
              <a:rPr lang="en-US" sz="1000" dirty="0"/>
              <a:t> Am J Respir </a:t>
            </a:r>
            <a:r>
              <a:rPr lang="en-US" sz="1000" dirty="0" err="1"/>
              <a:t>Crit</a:t>
            </a:r>
            <a:r>
              <a:rPr lang="en-US" sz="1000" dirty="0"/>
              <a:t> Care Med 2019;199:158–70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Autoprotilátky v indukovaném sputu a jejich vznik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BBDDA-2D12-C44A-A794-63B6CB57D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038791"/>
            <a:ext cx="5040560" cy="216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C9ADD-C2E1-684F-A37B-8FEB69536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313212"/>
            <a:ext cx="3102496" cy="254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18552-343F-3848-A4E2-ACD5C9E4C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99" y="1628800"/>
            <a:ext cx="5637133" cy="367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3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u astmatu - shrnutí</a:t>
            </a:r>
          </a:p>
        </p:txBody>
      </p:sp>
      <p:pic>
        <p:nvPicPr>
          <p:cNvPr id="3" name="Picture 3" descr="P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908720"/>
            <a:ext cx="6192688" cy="5415468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﻿Mukherjee M, Nair P. </a:t>
            </a:r>
            <a:r>
              <a:rPr lang="en-US" sz="1000" b="1" dirty="0"/>
              <a:t>Autoimmune responses in severe Asthma</a:t>
            </a:r>
            <a:r>
              <a:rPr lang="en-US" sz="1000" dirty="0"/>
              <a:t>. Allergy, Asthma </a:t>
            </a:r>
            <a:r>
              <a:rPr lang="en-US" sz="1000" dirty="0" err="1"/>
              <a:t>Immunol</a:t>
            </a:r>
            <a:r>
              <a:rPr lang="en-US" sz="1000" dirty="0"/>
              <a:t> Res 2018;10:428–47</a:t>
            </a:r>
          </a:p>
        </p:txBody>
      </p:sp>
      <p:sp>
        <p:nvSpPr>
          <p:cNvPr id="5" name="Obdélník 4"/>
          <p:cNvSpPr/>
          <p:nvPr/>
        </p:nvSpPr>
        <p:spPr>
          <a:xfrm>
            <a:off x="5159896" y="908720"/>
            <a:ext cx="4968552" cy="5127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68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908720"/>
            <a:ext cx="6192688" cy="541546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48128" y="908720"/>
            <a:ext cx="2880320" cy="5127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﻿Mukherjee M, Nair P. </a:t>
            </a:r>
            <a:r>
              <a:rPr lang="en-US" sz="1000" b="1" dirty="0"/>
              <a:t>Autoimmune responses in severe Asthma</a:t>
            </a:r>
            <a:r>
              <a:rPr lang="en-US" sz="1000" dirty="0"/>
              <a:t>. Allergy, Asthma </a:t>
            </a:r>
            <a:r>
              <a:rPr lang="en-US" sz="1000" dirty="0" err="1"/>
              <a:t>Immunol</a:t>
            </a:r>
            <a:r>
              <a:rPr lang="en-US" sz="1000" dirty="0"/>
              <a:t> Res 2018;10:428–47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u astmatu - shrnutí</a:t>
            </a:r>
          </a:p>
        </p:txBody>
      </p:sp>
    </p:spTree>
    <p:extLst>
      <p:ext uri="{BB962C8B-B14F-4D97-AF65-F5344CB8AC3E}">
        <p14:creationId xmlns:p14="http://schemas.microsoft.com/office/powerpoint/2010/main" val="44610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908720"/>
            <a:ext cx="6192688" cy="5415468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﻿Mukherjee M, Nair P. </a:t>
            </a:r>
            <a:r>
              <a:rPr lang="en-US" sz="1000" b="1" dirty="0"/>
              <a:t>Autoimmune responses in severe Asthma</a:t>
            </a:r>
            <a:r>
              <a:rPr lang="en-US" sz="1000" dirty="0"/>
              <a:t>. Allergy, Asthma </a:t>
            </a:r>
            <a:r>
              <a:rPr lang="en-US" sz="1000" dirty="0" err="1"/>
              <a:t>Immunol</a:t>
            </a:r>
            <a:r>
              <a:rPr lang="en-US" sz="1000" dirty="0"/>
              <a:t> Res 2018;10:428–47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u astmatu - shrnutí</a:t>
            </a:r>
          </a:p>
        </p:txBody>
      </p:sp>
    </p:spTree>
    <p:extLst>
      <p:ext uri="{BB962C8B-B14F-4D97-AF65-F5344CB8AC3E}">
        <p14:creationId xmlns:p14="http://schemas.microsoft.com/office/powerpoint/2010/main" val="23482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202029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6">
                <a:lumMod val="0"/>
                <a:lumOff val="100000"/>
                <a:alpha val="76000"/>
              </a:schemeClr>
            </a:gs>
            <a:gs pos="100000">
              <a:schemeClr val="accent1"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740024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Závěr </a:t>
            </a:r>
            <a:r>
              <a:rPr lang="cs-CZ" sz="3200" b="1" dirty="0">
                <a:solidFill>
                  <a:srgbClr val="66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3200" dirty="0">
                <a:solidFill>
                  <a:srgbClr val="66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(vztah </a:t>
            </a:r>
            <a:r>
              <a:rPr lang="cs-CZ" sz="3200" dirty="0" err="1">
                <a:solidFill>
                  <a:srgbClr val="66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dirty="0">
                <a:solidFill>
                  <a:srgbClr val="66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astmatu)</a:t>
            </a:r>
            <a:endParaRPr kumimoji="0" lang="cs-CZ" sz="3200" i="0" u="none" strike="noStrike" kern="1200" cap="none" spc="0" normalizeH="0" baseline="0" noProof="0" dirty="0">
              <a:ln>
                <a:noFill/>
              </a:ln>
              <a:solidFill>
                <a:srgbClr val="6633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55440" y="1484784"/>
            <a:ext cx="10657184" cy="4608512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Existují epidemiologická data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spojující incidenci astmatu a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autoimunopatologické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choroby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Konvenčně jsou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spojovány s Type 2-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endotypy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astmatu, nicméně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mohou doprovázet i Type 2- high astma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Důkazem může být např. průkaz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astmatické granulomatózy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dále přítomnost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autoprotilátek v krvi 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(ANA, </a:t>
            </a:r>
            <a:r>
              <a:rPr lang="el-GR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2-receptory, 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cytokeratin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18, alfa-enoláza…)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indukovaném sputu 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(anti-EPX, anti-MPO /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pANCA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/, ANA)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Lokální produkce autoprotilátek má větší výpovědní hodnotu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 srovnání s protilátkami v PK</a:t>
            </a:r>
            <a:endParaRPr lang="cs-CZ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1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179971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2138956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 Chan YC et al. </a:t>
            </a:r>
            <a:r>
              <a:rPr lang="en-US" sz="1000" b="1" dirty="0"/>
              <a:t>“auto-anti-</a:t>
            </a:r>
            <a:r>
              <a:rPr lang="en-US" sz="1000" b="1" dirty="0" err="1"/>
              <a:t>IgE</a:t>
            </a:r>
            <a:r>
              <a:rPr lang="en-US" sz="1000" b="1" dirty="0"/>
              <a:t>”: Naturally occurring IgG anti-</a:t>
            </a:r>
            <a:r>
              <a:rPr lang="en-US" sz="1000" b="1" dirty="0" err="1"/>
              <a:t>IgE</a:t>
            </a:r>
            <a:r>
              <a:rPr lang="en-US" sz="1000" b="1" dirty="0"/>
              <a:t> antibodies may inhibit allergen-induced basophil activation</a:t>
            </a:r>
            <a:r>
              <a:rPr lang="en-US" sz="1000" dirty="0"/>
              <a:t>. J Allergy </a:t>
            </a:r>
            <a:r>
              <a:rPr lang="en-US" sz="1000" dirty="0" err="1"/>
              <a:t>Clin</a:t>
            </a:r>
            <a:r>
              <a:rPr lang="en-US" sz="1000" dirty="0"/>
              <a:t> Immunol 2014;134:1394-1401.e4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omalizumab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522A0-E872-F149-9A36-4BA87FD3B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66" y="980728"/>
            <a:ext cx="5676900" cy="245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2210C8-B111-1243-AC49-464C6D7E0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66" y="3711137"/>
            <a:ext cx="5676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609329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 Mukherjee M, et al. </a:t>
            </a:r>
            <a:r>
              <a:rPr lang="en-US" sz="1000" b="1" dirty="0"/>
              <a:t>Airway autoimmune responses in severe eosinophilic asthma following low-dose Mepolizumab therapy</a:t>
            </a:r>
            <a:r>
              <a:rPr lang="en-US" sz="1000" dirty="0"/>
              <a:t>. Allergy, Asthma </a:t>
            </a:r>
            <a:r>
              <a:rPr lang="en-US" sz="1000" dirty="0" err="1"/>
              <a:t>Clin</a:t>
            </a:r>
            <a:r>
              <a:rPr lang="en-US" sz="1000" dirty="0"/>
              <a:t> Immunol 2017;13:2</a:t>
            </a:r>
          </a:p>
          <a:p>
            <a:pPr algn="ctr"/>
            <a:r>
              <a:rPr lang="en-US" sz="1000" dirty="0"/>
              <a:t>Mukherjee M et al. </a:t>
            </a:r>
            <a:r>
              <a:rPr lang="en-US" sz="1000" b="1" dirty="0"/>
              <a:t>Weight-adjusted intravenous </a:t>
            </a:r>
            <a:r>
              <a:rPr lang="en-US" sz="1000" b="1" dirty="0" err="1"/>
              <a:t>reslizumab</a:t>
            </a:r>
            <a:r>
              <a:rPr lang="en-US" sz="1000" b="1" dirty="0"/>
              <a:t> in severe asthma with inadequate response to fixed-dose subcutaneous mepolizumab</a:t>
            </a:r>
            <a:r>
              <a:rPr lang="en-US" sz="1000" dirty="0"/>
              <a:t>. Am J Respir </a:t>
            </a:r>
            <a:r>
              <a:rPr lang="en-US" sz="1000" dirty="0" err="1"/>
              <a:t>Crit</a:t>
            </a:r>
            <a:r>
              <a:rPr lang="en-US" sz="1000" dirty="0"/>
              <a:t> Care Med 2018;197:38–46</a:t>
            </a:r>
          </a:p>
          <a:p>
            <a:pPr algn="ctr"/>
            <a:r>
              <a:rPr lang="en-US" sz="1000" dirty="0"/>
              <a:t>Mukherjee M, et al. </a:t>
            </a:r>
            <a:r>
              <a:rPr lang="en-US" sz="1000" b="1" dirty="0"/>
              <a:t>Suboptimal treatment response to anti-IL-5 monoclonal antibodies in severe eosinophilic asthmatics with airway autoimmune phenomena</a:t>
            </a:r>
            <a:r>
              <a:rPr lang="en-US" sz="1000" dirty="0"/>
              <a:t>. </a:t>
            </a:r>
            <a:r>
              <a:rPr lang="en-US" sz="1000" dirty="0" err="1"/>
              <a:t>Eur</a:t>
            </a:r>
            <a:r>
              <a:rPr lang="en-US" sz="1000" dirty="0"/>
              <a:t> Respir J 2020;56:2000117</a:t>
            </a:r>
          </a:p>
          <a:p>
            <a:pPr algn="ctr"/>
            <a:r>
              <a:rPr lang="en-US" sz="1000" dirty="0"/>
              <a:t>Bhalla A, et al. </a:t>
            </a:r>
            <a:r>
              <a:rPr lang="en-US" sz="1000" b="1" dirty="0"/>
              <a:t>Exacerbations of severe asthma while on anti–il-5 biologics</a:t>
            </a:r>
            <a:r>
              <a:rPr lang="en-US" sz="1000" dirty="0"/>
              <a:t>. J </a:t>
            </a:r>
            <a:r>
              <a:rPr lang="en-US" sz="1000" dirty="0" err="1"/>
              <a:t>Investig</a:t>
            </a:r>
            <a:r>
              <a:rPr lang="en-US" sz="1000" dirty="0"/>
              <a:t> </a:t>
            </a:r>
            <a:r>
              <a:rPr lang="en-US" sz="1000" dirty="0" err="1"/>
              <a:t>Allergol</a:t>
            </a:r>
            <a:r>
              <a:rPr lang="en-US" sz="1000" dirty="0"/>
              <a:t> </a:t>
            </a:r>
            <a:r>
              <a:rPr lang="en-US" sz="1000" dirty="0" err="1"/>
              <a:t>Clin</a:t>
            </a:r>
            <a:r>
              <a:rPr lang="en-US" sz="1000" dirty="0"/>
              <a:t> Immunol 2020;30:307–16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mepolizumab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reslizumab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ACF4F-A34E-3E42-BCFE-C160586DF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08720"/>
            <a:ext cx="3568700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C141A-019F-8545-AF03-F9B28357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620688"/>
            <a:ext cx="3733800" cy="359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E04F1-FAF8-7741-B433-B8916710A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16" y="883320"/>
            <a:ext cx="3771900" cy="330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76290-55D9-404C-9F25-66C4EAB3C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42" y="4214788"/>
            <a:ext cx="8191500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83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benralizumab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91057-18C1-944B-83F9-5C13CD6EB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2" y="774452"/>
            <a:ext cx="11099800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96EA2D-06F5-A643-98B1-F10F517AB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/>
          <a:stretch/>
        </p:blipFill>
        <p:spPr>
          <a:xfrm>
            <a:off x="4894312" y="3183325"/>
            <a:ext cx="2209800" cy="2883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AE461-9A13-2A41-9FC1-A38D4981D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40" y="3183326"/>
            <a:ext cx="1993900" cy="26924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11292" y="5949280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 </a:t>
            </a:r>
            <a:r>
              <a:rPr lang="en-US" sz="1000" dirty="0" err="1"/>
              <a:t>Sehmi</a:t>
            </a:r>
            <a:r>
              <a:rPr lang="en-US" sz="1000" dirty="0"/>
              <a:t> R, et al. </a:t>
            </a:r>
            <a:r>
              <a:rPr lang="en-US" sz="1000" b="1" dirty="0" err="1"/>
              <a:t>Benralizumab</a:t>
            </a:r>
            <a:r>
              <a:rPr lang="en-US" sz="1000" b="1" dirty="0"/>
              <a:t> attenuates airway eosinophilia in prednisone-dependent asthma</a:t>
            </a:r>
            <a:r>
              <a:rPr lang="en-US" sz="1000" dirty="0"/>
              <a:t>. J Allergy </a:t>
            </a:r>
            <a:r>
              <a:rPr lang="en-US" sz="1000" dirty="0" err="1"/>
              <a:t>Clin</a:t>
            </a:r>
            <a:r>
              <a:rPr lang="en-US" sz="1000" dirty="0"/>
              <a:t> Immunol 2018;141:1529-1532.e8 </a:t>
            </a:r>
          </a:p>
          <a:p>
            <a:pPr algn="ctr"/>
            <a:r>
              <a:rPr lang="en-US" sz="1000" dirty="0"/>
              <a:t>Nair P, Wenzel S, Rabe KF, </a:t>
            </a:r>
            <a:r>
              <a:rPr lang="en-US" sz="1000" dirty="0" err="1"/>
              <a:t>Bourdin</a:t>
            </a:r>
            <a:r>
              <a:rPr lang="en-US" sz="1000" dirty="0"/>
              <a:t> A, Lugogo NL, Kuna P, et al. </a:t>
            </a:r>
            <a:r>
              <a:rPr lang="en-US" sz="1000" b="1" dirty="0"/>
              <a:t>Oral Glucocorticoid–Sparing Effect of </a:t>
            </a:r>
            <a:r>
              <a:rPr lang="en-US" sz="1000" b="1" dirty="0" err="1"/>
              <a:t>Benralizumab</a:t>
            </a:r>
            <a:r>
              <a:rPr lang="en-US" sz="1000" b="1" dirty="0"/>
              <a:t> in Severe Asthma</a:t>
            </a:r>
            <a:r>
              <a:rPr lang="en-US" sz="1000" dirty="0"/>
              <a:t>. N </a:t>
            </a:r>
            <a:r>
              <a:rPr lang="en-US" sz="1000" dirty="0" err="1"/>
              <a:t>Engl</a:t>
            </a:r>
            <a:r>
              <a:rPr lang="en-US" sz="1000" dirty="0"/>
              <a:t> J Med 2017;376:2448–58</a:t>
            </a:r>
          </a:p>
          <a:p>
            <a:pPr algn="ctr"/>
            <a:r>
              <a:rPr lang="en-US" sz="1000" dirty="0"/>
              <a:t>Mukherjee M, et al. </a:t>
            </a:r>
            <a:r>
              <a:rPr lang="en-US" sz="1000" b="1" dirty="0"/>
              <a:t>Suboptimal treatment response to anti-IL-5 monoclonal antibodies in severe eosinophilic asthmatics with airway autoimmune phenomena</a:t>
            </a:r>
            <a:r>
              <a:rPr lang="en-US" sz="1000" dirty="0"/>
              <a:t>. </a:t>
            </a:r>
            <a:r>
              <a:rPr lang="en-US" sz="1000" dirty="0" err="1"/>
              <a:t>Eur</a:t>
            </a:r>
            <a:r>
              <a:rPr lang="en-US" sz="1000" dirty="0"/>
              <a:t> Respir J 2020;56:2000117</a:t>
            </a:r>
          </a:p>
          <a:p>
            <a:pPr algn="ctr"/>
            <a:r>
              <a:rPr lang="en-US" sz="1000" dirty="0"/>
              <a:t>Bhalla A, et al. </a:t>
            </a:r>
            <a:r>
              <a:rPr lang="en-US" sz="1000" b="1" dirty="0"/>
              <a:t>Exacerbations of severe asthma while on anti–il-5 biologics</a:t>
            </a:r>
            <a:r>
              <a:rPr lang="en-US" sz="1000" dirty="0"/>
              <a:t>. J </a:t>
            </a:r>
            <a:r>
              <a:rPr lang="en-US" sz="1000" dirty="0" err="1"/>
              <a:t>Investig</a:t>
            </a:r>
            <a:r>
              <a:rPr lang="en-US" sz="1000" dirty="0"/>
              <a:t> </a:t>
            </a:r>
            <a:r>
              <a:rPr lang="en-US" sz="1000" dirty="0" err="1"/>
              <a:t>Allergol</a:t>
            </a:r>
            <a:r>
              <a:rPr lang="en-US" sz="1000" dirty="0"/>
              <a:t> </a:t>
            </a:r>
            <a:r>
              <a:rPr lang="en-US" sz="1000" dirty="0" err="1"/>
              <a:t>Clin</a:t>
            </a:r>
            <a:r>
              <a:rPr lang="en-US" sz="1000" dirty="0"/>
              <a:t> Immunol 2020;30:307–16</a:t>
            </a:r>
          </a:p>
          <a:p>
            <a:pPr algn="ctr"/>
            <a:r>
              <a:rPr lang="en-US" sz="1000" dirty="0" err="1"/>
              <a:t>Poznanski</a:t>
            </a:r>
            <a:r>
              <a:rPr lang="en-US" sz="1000" dirty="0"/>
              <a:t> SM, et al. </a:t>
            </a:r>
            <a:r>
              <a:rPr lang="en-US" sz="1000" b="1" dirty="0"/>
              <a:t>Asthma exacerbations on </a:t>
            </a:r>
            <a:r>
              <a:rPr lang="en-US" sz="1000" b="1" dirty="0" err="1"/>
              <a:t>benralizumab</a:t>
            </a:r>
            <a:r>
              <a:rPr lang="en-US" sz="1000" b="1" dirty="0"/>
              <a:t> are largely non-eosinophilic</a:t>
            </a:r>
            <a:r>
              <a:rPr lang="en-US" sz="1000" dirty="0"/>
              <a:t>. Allergy </a:t>
            </a:r>
            <a:r>
              <a:rPr lang="en-US" sz="1000" dirty="0" err="1"/>
              <a:t>Eur</a:t>
            </a:r>
            <a:r>
              <a:rPr lang="en-US" sz="1000" dirty="0"/>
              <a:t> J Allergy </a:t>
            </a:r>
            <a:r>
              <a:rPr lang="en-US" sz="1000" dirty="0" err="1"/>
              <a:t>Clin</a:t>
            </a:r>
            <a:r>
              <a:rPr lang="en-US" sz="1000" dirty="0"/>
              <a:t> Immunol 2021;76:375–9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F870A-43F7-EF40-A58F-6134D7B16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71" y="3296593"/>
            <a:ext cx="2179505" cy="26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A56A2CDF-E5FA-994B-9564-DEBD6389BFC9}"/>
              </a:ext>
            </a:extLst>
          </p:cNvPr>
          <p:cNvSpPr/>
          <p:nvPr/>
        </p:nvSpPr>
        <p:spPr>
          <a:xfrm>
            <a:off x="0" y="6639163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﻿Son K., Mukherjee M.,…Nair P. </a:t>
            </a:r>
            <a:r>
              <a:rPr lang="en-US" sz="1000" dirty="0" err="1"/>
              <a:t>Eur</a:t>
            </a:r>
            <a:r>
              <a:rPr lang="en-US" sz="1000" dirty="0"/>
              <a:t> Respir J., under review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84B51-CFC4-804A-B598-D143F94E6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750" r="2802" b="10101"/>
          <a:stretch/>
        </p:blipFill>
        <p:spPr>
          <a:xfrm>
            <a:off x="1703512" y="332656"/>
            <a:ext cx="871296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6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6">
                <a:lumMod val="0"/>
                <a:lumOff val="100000"/>
                <a:alpha val="76000"/>
              </a:schemeClr>
            </a:gs>
            <a:gs pos="100000">
              <a:schemeClr val="accent1"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415480" y="152654"/>
            <a:ext cx="936104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Závěr 3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(vliv 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na biologickou léčbu)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055440" y="1052736"/>
            <a:ext cx="10873208" cy="468052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Autoimunopatologická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reaktivita může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inhibovat působení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biologika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(např. vlastní anti-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protilátky, které mohou kompetitivně inhibovat účinek </a:t>
            </a:r>
            <a:r>
              <a:rPr lang="cs-CZ" sz="18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omalizumabu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Biologikum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může nepřímo iniciovat vznik </a:t>
            </a: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(např. perzistence eosinofilů v DC → volná eosinofilní granula ↔︎ autoprotilátky → </a:t>
            </a:r>
            <a:r>
              <a:rPr lang="cs-CZ" sz="18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imunokomplexy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→ možné selhání terapie </a:t>
            </a:r>
            <a:r>
              <a:rPr lang="cs-CZ" sz="1800" b="1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mepolizumabem</a:t>
            </a:r>
            <a:r>
              <a:rPr lang="cs-CZ" sz="1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58863" lvl="1" indent="-514350" fontAlgn="auto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Efekt může souviset s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cestou podání, dávkou a typem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reslizumab</a:t>
            </a:r>
            <a:r>
              <a:rPr lang="cs-CZ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cs-CZ" sz="1800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  <a:endParaRPr lang="cs-CZ" sz="18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8863" lvl="1" indent="-514350" fontAlgn="auto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Typickým znakem je </a:t>
            </a:r>
            <a:r>
              <a:rPr lang="cs-CZ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kortikodependence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lymfopenie a tvorba autoprotilátek </a:t>
            </a:r>
            <a:r>
              <a:rPr lang="cs-CZ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(eosinofilní </a:t>
            </a:r>
            <a:r>
              <a:rPr lang="cs-CZ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degranulace</a:t>
            </a:r>
            <a:r>
              <a:rPr lang="cs-CZ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EET indukovaná autoprotilátkami je </a:t>
            </a:r>
            <a:r>
              <a:rPr lang="cs-CZ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kortikorezistentní</a:t>
            </a:r>
            <a:r>
              <a:rPr lang="cs-CZ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  <a:endParaRPr lang="cs-CZ" sz="18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může zvýšit vnímavost k infekcím </a:t>
            </a:r>
            <a:r>
              <a:rPr lang="cs-CZ" sz="1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(např. vyšší riziko infekčních neutrofilních exacerbací v </a:t>
            </a:r>
            <a:r>
              <a:rPr lang="cs-CZ" sz="1800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souvislopsti</a:t>
            </a:r>
            <a:r>
              <a:rPr lang="cs-CZ" sz="1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s anti-MARCO PL při léčbě </a:t>
            </a:r>
            <a:r>
              <a:rPr lang="cs-CZ" sz="1800" b="1" dirty="0" err="1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benralizumabem</a:t>
            </a:r>
            <a:r>
              <a:rPr lang="cs-CZ" sz="18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)</a:t>
            </a:r>
            <a:endParaRPr lang="cs-CZ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00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2763094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6430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7999" y="3538844"/>
            <a:ext cx="8708571" cy="1861642"/>
          </a:xfrm>
        </p:spPr>
        <p:txBody>
          <a:bodyPr>
            <a:noAutofit/>
          </a:bodyPr>
          <a:lstStyle/>
          <a:p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Koncept </a:t>
            </a:r>
            <a:r>
              <a:rPr lang="cs-CZ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b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Vztah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k astmatu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Vliv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 biologickou léčbu</a:t>
            </a:r>
            <a:b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terapie…?</a:t>
            </a:r>
          </a:p>
        </p:txBody>
      </p:sp>
    </p:spTree>
    <p:extLst>
      <p:ext uri="{BB962C8B-B14F-4D97-AF65-F5344CB8AC3E}">
        <p14:creationId xmlns:p14="http://schemas.microsoft.com/office/powerpoint/2010/main" val="3446296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CAFEF15E-F7A8-8845-83BD-E90CAB69A45B}"/>
              </a:ext>
            </a:extLst>
          </p:cNvPr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Klíčové pro použití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fenotypizace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jsou exacerbace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DACE99-F1FD-5E4B-A43B-929118742516}"/>
              </a:ext>
            </a:extLst>
          </p:cNvPr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 Nair P, O’Byrne PM. </a:t>
            </a:r>
            <a:r>
              <a:rPr lang="en-US" sz="1000" b="1" dirty="0"/>
              <a:t>Medical algorithms: Approach to adult asthma exacerbations</a:t>
            </a:r>
            <a:r>
              <a:rPr lang="en-US" sz="1000" dirty="0"/>
              <a:t>. Allergy 2021;76:3556–9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DA9D8-D825-A345-8207-8E01C41F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32" y="980728"/>
            <a:ext cx="7270576" cy="534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2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3C377-427D-FE44-9B56-C80CD7530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27503"/>
            <a:ext cx="9073008" cy="535382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AFEF15E-F7A8-8845-83BD-E90CAB69A45B}"/>
              </a:ext>
            </a:extLst>
          </p:cNvPr>
          <p:cNvSpPr txBox="1">
            <a:spLocks/>
          </p:cNvSpPr>
          <p:nvPr/>
        </p:nvSpPr>
        <p:spPr>
          <a:xfrm>
            <a:off x="0" y="152654"/>
            <a:ext cx="11784632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Biologická léčba a její potenciální cíle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DACE99-F1FD-5E4B-A43B-929118742516}"/>
              </a:ext>
            </a:extLst>
          </p:cNvPr>
          <p:cNvSpPr/>
          <p:nvPr/>
        </p:nvSpPr>
        <p:spPr>
          <a:xfrm>
            <a:off x="0" y="6597352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 Nair P, O’Byrne PM. </a:t>
            </a:r>
            <a:r>
              <a:rPr lang="en-US" sz="1000" b="1" dirty="0"/>
              <a:t>Medical algorithms: Approach to adult asthma exacerbations</a:t>
            </a:r>
            <a:r>
              <a:rPr lang="en-US" sz="1000" dirty="0"/>
              <a:t>. Allergy 2021;76:3556–9 </a:t>
            </a:r>
          </a:p>
        </p:txBody>
      </p:sp>
    </p:spTree>
    <p:extLst>
      <p:ext uri="{BB962C8B-B14F-4D97-AF65-F5344CB8AC3E}">
        <p14:creationId xmlns:p14="http://schemas.microsoft.com/office/powerpoint/2010/main" val="419880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203" b="11396"/>
          <a:stretch/>
        </p:blipFill>
        <p:spPr>
          <a:xfrm>
            <a:off x="1199456" y="257296"/>
            <a:ext cx="9073008" cy="598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56A2CDF-E5FA-994B-9564-DEBD6389BFC9}"/>
              </a:ext>
            </a:extLst>
          </p:cNvPr>
          <p:cNvSpPr/>
          <p:nvPr/>
        </p:nvSpPr>
        <p:spPr>
          <a:xfrm>
            <a:off x="0" y="630932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﻿Nair P. </a:t>
            </a:r>
            <a:r>
              <a:rPr lang="en-US" sz="1000" b="1" dirty="0"/>
              <a:t>Predictors of response to anti-IL-5 biologics</a:t>
            </a:r>
            <a:r>
              <a:rPr lang="en-US" sz="1000" dirty="0"/>
              <a:t>. </a:t>
            </a:r>
            <a:r>
              <a:rPr lang="en-US" sz="1000" dirty="0" err="1"/>
              <a:t>Respirology</a:t>
            </a:r>
            <a:r>
              <a:rPr lang="en-US" sz="1000" dirty="0"/>
              <a:t> 2020;25:1123–5 </a:t>
            </a:r>
          </a:p>
          <a:p>
            <a:pPr algn="ctr"/>
            <a:r>
              <a:rPr lang="en-US" sz="1000" dirty="0" err="1"/>
              <a:t>Svenningsen</a:t>
            </a:r>
            <a:r>
              <a:rPr lang="en-US" sz="1000" dirty="0"/>
              <a:t> S, Nair P. </a:t>
            </a:r>
            <a:r>
              <a:rPr lang="en-US" sz="1000" b="1" dirty="0"/>
              <a:t>Asthma Endotypes and an Overview of Targeted Therapy for Asthma</a:t>
            </a:r>
            <a:r>
              <a:rPr lang="en-US" sz="1000" dirty="0"/>
              <a:t>. Front Med 2017;4 </a:t>
            </a:r>
          </a:p>
          <a:p>
            <a:pPr algn="ctr"/>
            <a:r>
              <a:rPr lang="en-US" sz="1000" dirty="0"/>
              <a:t>Nair P, O’Byrne PM. </a:t>
            </a:r>
            <a:r>
              <a:rPr lang="en-US" sz="1000" b="1" dirty="0"/>
              <a:t>Medical algorithms: Approach to adult asthma exacerbations</a:t>
            </a:r>
            <a:r>
              <a:rPr lang="en-US" sz="1000" dirty="0"/>
              <a:t>. Allergy 2021;76:3556–9 </a:t>
            </a:r>
          </a:p>
        </p:txBody>
      </p:sp>
    </p:spTree>
    <p:extLst>
      <p:ext uri="{BB962C8B-B14F-4D97-AF65-F5344CB8AC3E}">
        <p14:creationId xmlns:p14="http://schemas.microsoft.com/office/powerpoint/2010/main" val="3939036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5000">
              <a:schemeClr val="accent6">
                <a:lumMod val="0"/>
                <a:lumOff val="100000"/>
                <a:alpha val="76000"/>
              </a:schemeClr>
            </a:gs>
            <a:gs pos="100000">
              <a:schemeClr val="accent1">
                <a:alpha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Závěr 4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terapie…?) </a:t>
            </a:r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1055440" y="1124744"/>
            <a:ext cx="10657184" cy="5472608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Potenciální imunopatologické příčiny exacerbací a/nebo selhání terapie mohou poskytovat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užitený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návod, </a:t>
            </a:r>
            <a:r>
              <a:rPr lang="cs-CZ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jak postupovat při zahájení a v případě neúspěchu léčby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Naše rozhodování se neustále opírá o znalost tří charakteristik –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alergie  </a:t>
            </a:r>
            <a:r>
              <a:rPr lang="cs-CZ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  <a:r>
              <a:rPr lang="cs-CZ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IL-4),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eosinofily </a:t>
            </a:r>
            <a:r>
              <a:rPr lang="cs-CZ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(IL-5)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FeNO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/hlenová produkce </a:t>
            </a:r>
            <a:r>
              <a:rPr lang="cs-CZ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(IL-13),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jejich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kombinace </a:t>
            </a:r>
            <a:r>
              <a:rPr lang="cs-CZ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(TSLP?)</a:t>
            </a:r>
            <a:endParaRPr lang="cs-CZ" sz="1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Další proměnnou, která by měla být zhodnocena je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přítomnost </a:t>
            </a: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(autoprotilátky v PK/sputu)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setrvalá </a:t>
            </a: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eosinofilie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(PK/sputum) i přes léčbu SKS,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zejména v případě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průlomové exacerbace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(v případě </a:t>
            </a:r>
            <a:r>
              <a:rPr lang="cs-CZ" sz="24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neutrofilie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sputa je vždy nutno vyloučit infekci!)</a:t>
            </a: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Výhledově bude pravděpodobně potřeba brát v potaz i 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dávku/cestu aplikace </a:t>
            </a:r>
            <a:r>
              <a:rPr lang="cs-CZ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dále zvážit, zda je lepší </a:t>
            </a:r>
            <a:r>
              <a:rPr lang="cs-CZ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swith</a:t>
            </a:r>
            <a:r>
              <a:rPr lang="cs-CZ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nebo kombinovaná léčba</a:t>
            </a: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1663" indent="-514350" fontAlgn="auto">
              <a:spcBef>
                <a:spcPts val="3600"/>
              </a:spcBef>
              <a:spcAft>
                <a:spcPts val="0"/>
              </a:spcAft>
              <a:buAutoNum type="arabicParenR"/>
            </a:pPr>
            <a:endParaRPr lang="cs-CZ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45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774" y="2996952"/>
            <a:ext cx="11357811" cy="1143000"/>
          </a:xfrm>
        </p:spPr>
        <p:txBody>
          <a:bodyPr>
            <a:noAutofit/>
          </a:bodyPr>
          <a:lstStyle/>
          <a:p>
            <a:pPr algn="just"/>
            <a:b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přípravku: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CINQAERO 10 mg/ml koncentrát pro infuzní roztok.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a kvantitativní složení: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Jeden ml koncentrátu obsahuje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mg (10 mg/ml). Jedna injekční lahvička o objemu 2,5 ml obsahuje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mg. Jedna injekční lahvička o objemu 10 ml obsahuje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mg.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humanizovaná monoklonální protilátka vytvářená myšími myelomovými buňkami (NS0) technologií rekombinantní DNA.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Léková forma: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Koncentrát pro infuzní roztok (sterilní koncentrát).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Terapeutické indikace: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Přípravek CINQAERO je indikován jako přídatná léčba u dospělých pacientů se závažným eozinofilním astmatem nedostatečně kontrolovaným i přes užívání vysokých dávek inhalačních kortikosteroidů plus dalšího léčivého přípravku pro kontrolu astmatu.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Dávkování a způsob podání: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Přípravek CINQAERO musí předepisovat lékaři se zkušenostmi s diagnostikou a léčbou výše zmíněné indikace.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Dávkování: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Přípravek CINQAERO se podává v intravenózní infuzi jednou za čtyři týdny. Pacienti s tělesnou hmotností nižší než 35 kg nebo vyšší než 199 kg: Doporučená dávka je 3 mg/kg tělesné hmotnosti. Objem roztoku (v ml) z injekční lahvičky (lahviček), který je třeba podat, se vypočítá následujícím způsobem: 0,3 x tělesná hmotnost pacienta (v kg). Pacienti s tělesnou hmotností mezi 35 kg a 199 kg: Doporučená dávka se docílí pomocí dávkovacího schématu vycházejícího z objemu injekční lahvičky. Doporučená dávka vychází z tělesné hmotnosti pacienta a měla by se upravit pouze u významných změn tělesné hmotnosti. Přípravek CINQAERO je určen pro dlouhodobou léčbu. Způsob podání: Intravenózní podání. Tento léčivý přípravek je určen pouze pro intravenózní infuzi. Nesmí být podáván subkutánně, perorálně ani intramuskulárně. Do infuzního vaku obsahujícího 50 ml infuzního roztoku chloridu sodného o koncentraci 9 mg/ml (0,9%) se nadávkuje odpovídající dávka koncentrátu. Tento léčivý přípravek se nesmí podávat jako bolusová injekce ani jako neředěný koncentrát. Infuze musí být okamžitě ukončena, pokud se u pacienta dostaví hypersenzitivní reakce na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na kteroukoli pomocnou látku.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Podrobnější informace o dávkování naleznete v Souhrnu údajů o přípravku. Kontraindikace: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Hypersenzitivita na léčivou látku nebo na kteroukoli pomocnou látku.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upozornění a opatření pro použití: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nemá používat k léčbě akutních exacerbací astmatu. Během léčby se mohou vyskytovat příznaky související s astmatem nebo exacerbace. Pacientům je nutno sdělit, aby vyhledali lékařskou pomoc v případě, že je astma nadále nezvládnuté nebo se po zahájení léčby zhorší. Hypersenzitivita a reakce v místě aplikace: V souvislosti s podáváním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byly hlášeny akutní systémové reakce, včetně anafylaktické reakce. Tyto nežádoucí účinky byly pozorovány během infuze nebo do 20 minut po jejím dokončení. Během podávání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 odpovídající dobu po jeho podání pacienti mají být sledováni. Pokud dojde k anafylaktické reakci, podávání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musí být okamžitě zastaveno a musí být zahájena vhodná léčba. Infekce parazity (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helmintóza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Eozinofily mohou být součástí imunologické odpovědi na některé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helmintické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infekce. Pacienti s již existující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helmintickou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infekcí musí být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přeléčeni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ještě před zahájením léčby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reslizumabem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Pokud budou pacienti infikováni během léčby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reslizumabem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nezareagují na léčbu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antihelmintiky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 třeba zvážit dočasné přerušení léčby.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Podrobnější informace o zvláštních upozorněních naleznete v Souhrnu údajů o přípravku. Interakce s jinými léčivými přípravky a jiné formy interakce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reslizumabem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nebyly provedeny žádné formální klinické studie interakcí. Údaje in vitro naznačují, že není pravděpodobné, že by IL-5 a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ovliňovaly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aktivitu CYP1A2, 3A4 nebo 2B6. Na základě vlastností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interakce neočekávají.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nebyl studován u pacientů současně užívajících jiné imunosupresivní léčivé přípravky než perorální kortikosteroidy (oral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corticosteroids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OCS); proto je profil bezpečnosti a účinnosti 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těchto pacientů neznámý.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nebyl studován u pacientů, kterým byly podány živé vakcíny. Nejsou k dispozici žádné údaje o sekundárním přenosu infekce z osob, kterým byly podány živé vakcíny, na pacienty užívající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ani o odpovědi pacientů užívajících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provedení nové imunizace.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Podrobnější informace o lékových interakcích naleznete v Souhrnu údajů o přípravku. Těhotenství, kojení a fertilita: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o podávání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reslizumabu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těhotným ženám jsou omezené (méně než 300 ukončených těhotenství) nebo nejsou k dispozici. Studie reprodukční toxicity na zvířatech nenaznačují přímé nebo nepřímé  škodlivé účinky. Podávání přípravku CINQAERO během těhotenství se  z preventivních důvodů nedoporučuje. Není známo, zda se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reslizumab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vylučuje do lidského mateřského mléka. U člověka se během několika prvních dnů po porodu mohou předávat protilátky novorozencům mateřským mlékem. V tomto krátkém období nelze vyloučit riziko pro kojence. Poté je možné přípravek CINQAERO používat během kojení tam, kde je to vhodné. Nejsou k dispozici žádné údaje o fertilitě u člověka. Dostupné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neklinické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údaje nenaznačují vliv na fertilitu.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Nežádoucí účinky: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hlášeným nežádoucím účinkem je zvýšená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kreatinfosfokináza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krvi (přibližně 2% pacientů) a anafylaktická reakce (méně než 1 % pacientů). Podrobnější informace o nežádoucích účincích naleznete v Souhrnu údajů o přípravku.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Žádáme zdravotnické pracovníky, aby hlásili podezření na nežádoucí účinky na adresu: Státní ústav pro kontrolu léčiv Šrobárova 48, 100 41 Praha 10, http://www.sukl.cz/</a:t>
            </a:r>
            <a:r>
              <a:rPr lang="cs-CZ" sz="1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nahlasit-nezadouci-ucinek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Doba použitelnosti: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roky.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upozornění pro uchovávání: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Uchovávejte v chladničce (2 °C-8 °C). Chraňte před mrazem. Uchovávejte injekční lahvičku v krabičce, aby byl přípravek chráněn před světlem.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Držitel rozhodnutí o registraci: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Teva B.V.,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Swensweg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2031 GA </a:t>
            </a:r>
            <a:r>
              <a:rPr lang="cs-CZ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Haarlem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Nizozemsko.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první registrace: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16.8.2016.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revize textu: </a:t>
            </a:r>
            <a:r>
              <a:rPr lang="cs-C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června 2021. </a:t>
            </a:r>
            <a:r>
              <a:rPr lang="cs-CZ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Výdej přípravku je vázán na lékařský předpis. Přípravek je hrazen z prostředků veřejného zdravotního pojištění. Před podáním přípravku prostudujte pečlivě úplné znění Souhrnné informace o přípravku (SPC).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01774" y="163284"/>
            <a:ext cx="9083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Zkrácený souhrn údajů o přípravku CINQAERO.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99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Poruchy imunitního systému</a:t>
            </a:r>
          </a:p>
        </p:txBody>
      </p:sp>
      <p:sp>
        <p:nvSpPr>
          <p:cNvPr id="11" name="AutoShape 77"/>
          <p:cNvSpPr>
            <a:spLocks noChangeArrowheads="1"/>
          </p:cNvSpPr>
          <p:nvPr/>
        </p:nvSpPr>
        <p:spPr bwMode="auto">
          <a:xfrm>
            <a:off x="479376" y="1020764"/>
            <a:ext cx="11161240" cy="4911725"/>
          </a:xfrm>
          <a:prstGeom prst="downArrowCallout">
            <a:avLst>
              <a:gd name="adj1" fmla="val 49318"/>
              <a:gd name="adj2" fmla="val 39428"/>
              <a:gd name="adj3" fmla="val 16667"/>
              <a:gd name="adj4" fmla="val 67249"/>
            </a:avLst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8" tIns="5255" rIns="10508" bIns="525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cs-CZ" altLang="cs-CZ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079776" y="5699295"/>
            <a:ext cx="3960440" cy="101566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FUNKČNÍ ZMĚNY</a:t>
            </a:r>
          </a:p>
          <a:p>
            <a:pPr algn="ctr"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STRUKTURÁLNÍ ZMĚNY</a:t>
            </a:r>
          </a:p>
          <a:p>
            <a:pPr algn="ctr" eaLnBrk="1" hangingPunct="1"/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ZÁNĚT</a:t>
            </a:r>
          </a:p>
        </p:txBody>
      </p:sp>
      <p:grpSp>
        <p:nvGrpSpPr>
          <p:cNvPr id="19" name="Organization Chart 48"/>
          <p:cNvGrpSpPr>
            <a:grpSpLocks noChangeAspect="1"/>
          </p:cNvGrpSpPr>
          <p:nvPr/>
        </p:nvGrpSpPr>
        <p:grpSpPr bwMode="auto">
          <a:xfrm>
            <a:off x="767408" y="1125538"/>
            <a:ext cx="10585175" cy="4113212"/>
            <a:chOff x="125" y="827"/>
            <a:chExt cx="5542" cy="2459"/>
          </a:xfrm>
        </p:grpSpPr>
        <p:cxnSp>
          <p:nvCxnSpPr>
            <p:cNvPr id="20" name="_s36933"/>
            <p:cNvCxnSpPr>
              <a:cxnSpLocks noChangeShapeType="1"/>
              <a:stCxn id="34" idx="1"/>
              <a:endCxn id="30" idx="2"/>
            </p:cNvCxnSpPr>
            <p:nvPr/>
          </p:nvCxnSpPr>
          <p:spPr bwMode="auto">
            <a:xfrm rot="10800000">
              <a:off x="2178" y="2615"/>
              <a:ext cx="99" cy="448"/>
            </a:xfrm>
            <a:prstGeom prst="bentConnector2">
              <a:avLst/>
            </a:prstGeom>
            <a:noFill/>
            <a:ln w="25400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_s36927"/>
            <p:cNvCxnSpPr>
              <a:cxnSpLocks noChangeShapeType="1"/>
              <a:stCxn id="33" idx="0"/>
              <a:endCxn id="28" idx="2"/>
            </p:cNvCxnSpPr>
            <p:nvPr/>
          </p:nvCxnSpPr>
          <p:spPr bwMode="auto">
            <a:xfrm rot="5400000" flipH="1">
              <a:off x="630" y="2056"/>
              <a:ext cx="223" cy="1"/>
            </a:xfrm>
            <a:prstGeom prst="bentConnector3">
              <a:avLst>
                <a:gd name="adj1" fmla="val 30639"/>
              </a:avLst>
            </a:prstGeom>
            <a:noFill/>
            <a:ln w="25400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_s36925"/>
            <p:cNvCxnSpPr>
              <a:cxnSpLocks noChangeShapeType="1"/>
              <a:stCxn id="32" idx="0"/>
              <a:endCxn id="29" idx="2"/>
            </p:cNvCxnSpPr>
            <p:nvPr/>
          </p:nvCxnSpPr>
          <p:spPr bwMode="auto">
            <a:xfrm rot="5400000" flipH="1">
              <a:off x="4221" y="1338"/>
              <a:ext cx="223" cy="1437"/>
            </a:xfrm>
            <a:prstGeom prst="bentConnector3">
              <a:avLst>
                <a:gd name="adj1" fmla="val 35296"/>
              </a:avLst>
            </a:prstGeom>
            <a:noFill/>
            <a:ln w="25400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_s36923"/>
            <p:cNvCxnSpPr>
              <a:cxnSpLocks noChangeShapeType="1"/>
              <a:stCxn id="31" idx="0"/>
              <a:endCxn id="29" idx="2"/>
            </p:cNvCxnSpPr>
            <p:nvPr/>
          </p:nvCxnSpPr>
          <p:spPr bwMode="auto">
            <a:xfrm rot="-5400000">
              <a:off x="3503" y="2056"/>
              <a:ext cx="223" cy="2"/>
            </a:xfrm>
            <a:prstGeom prst="straightConnector1">
              <a:avLst/>
            </a:prstGeom>
            <a:noFill/>
            <a:ln w="25400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_s36921"/>
            <p:cNvCxnSpPr>
              <a:cxnSpLocks noChangeShapeType="1"/>
              <a:stCxn id="30" idx="0"/>
              <a:endCxn id="29" idx="2"/>
            </p:cNvCxnSpPr>
            <p:nvPr/>
          </p:nvCxnSpPr>
          <p:spPr bwMode="auto">
            <a:xfrm rot="-5400000">
              <a:off x="2784" y="1339"/>
              <a:ext cx="223" cy="1436"/>
            </a:xfrm>
            <a:prstGeom prst="bentConnector3">
              <a:avLst>
                <a:gd name="adj1" fmla="val 35296"/>
              </a:avLst>
            </a:prstGeom>
            <a:noFill/>
            <a:ln w="25400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_s36919"/>
            <p:cNvCxnSpPr>
              <a:cxnSpLocks noChangeShapeType="1"/>
            </p:cNvCxnSpPr>
            <p:nvPr/>
          </p:nvCxnSpPr>
          <p:spPr bwMode="auto">
            <a:xfrm rot="5400000" flipH="1">
              <a:off x="2784" y="668"/>
              <a:ext cx="224" cy="1436"/>
            </a:xfrm>
            <a:prstGeom prst="bentConnector3">
              <a:avLst>
                <a:gd name="adj1" fmla="val 52676"/>
              </a:avLst>
            </a:prstGeom>
            <a:noFill/>
            <a:ln w="25400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_s36918"/>
            <p:cNvCxnSpPr>
              <a:cxnSpLocks noChangeShapeType="1"/>
            </p:cNvCxnSpPr>
            <p:nvPr/>
          </p:nvCxnSpPr>
          <p:spPr bwMode="auto">
            <a:xfrm rot="-5400000">
              <a:off x="1348" y="667"/>
              <a:ext cx="224" cy="1437"/>
            </a:xfrm>
            <a:prstGeom prst="bentConnector3">
              <a:avLst>
                <a:gd name="adj1" fmla="val 52194"/>
              </a:avLst>
            </a:prstGeom>
            <a:noFill/>
            <a:ln w="25400">
              <a:solidFill>
                <a:srgbClr val="CC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_s36913"/>
            <p:cNvSpPr>
              <a:spLocks noChangeArrowheads="1"/>
            </p:cNvSpPr>
            <p:nvPr/>
          </p:nvSpPr>
          <p:spPr bwMode="auto">
            <a:xfrm>
              <a:off x="1562" y="827"/>
              <a:ext cx="1231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Imunopatologie</a:t>
              </a:r>
            </a:p>
          </p:txBody>
        </p:sp>
        <p:sp>
          <p:nvSpPr>
            <p:cNvPr id="28" name="_s36915"/>
            <p:cNvSpPr>
              <a:spLocks noChangeArrowheads="1"/>
            </p:cNvSpPr>
            <p:nvPr/>
          </p:nvSpPr>
          <p:spPr bwMode="auto">
            <a:xfrm>
              <a:off x="125" y="1498"/>
              <a:ext cx="1232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snížení funkce</a:t>
              </a:r>
            </a:p>
          </p:txBody>
        </p:sp>
        <p:sp>
          <p:nvSpPr>
            <p:cNvPr id="29" name="_s36916"/>
            <p:cNvSpPr>
              <a:spLocks noChangeArrowheads="1"/>
            </p:cNvSpPr>
            <p:nvPr/>
          </p:nvSpPr>
          <p:spPr bwMode="auto">
            <a:xfrm>
              <a:off x="2999" y="1498"/>
              <a:ext cx="1231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zvýšení funkce</a:t>
              </a:r>
            </a:p>
          </p:txBody>
        </p:sp>
        <p:sp>
          <p:nvSpPr>
            <p:cNvPr id="30" name="_s36920"/>
            <p:cNvSpPr>
              <a:spLocks noChangeArrowheads="1"/>
            </p:cNvSpPr>
            <p:nvPr/>
          </p:nvSpPr>
          <p:spPr bwMode="auto">
            <a:xfrm>
              <a:off x="1562" y="2168"/>
              <a:ext cx="1231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 u="sng">
                  <a:latin typeface="Calibri" panose="020F0502020204030204" pitchFamily="34" charset="0"/>
                  <a:cs typeface="Calibri" panose="020F0502020204030204" pitchFamily="34" charset="0"/>
                </a:rPr>
                <a:t>alergie</a:t>
              </a:r>
            </a:p>
          </p:txBody>
        </p:sp>
        <p:sp>
          <p:nvSpPr>
            <p:cNvPr id="31" name="_s36922"/>
            <p:cNvSpPr>
              <a:spLocks noChangeArrowheads="1"/>
            </p:cNvSpPr>
            <p:nvPr/>
          </p:nvSpPr>
          <p:spPr bwMode="auto">
            <a:xfrm>
              <a:off x="2999" y="2168"/>
              <a:ext cx="1231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 u="sng">
                  <a:latin typeface="Calibri" panose="020F0502020204030204" pitchFamily="34" charset="0"/>
                  <a:cs typeface="Calibri" panose="020F0502020204030204" pitchFamily="34" charset="0"/>
                </a:rPr>
                <a:t>autoimunopatologie</a:t>
              </a:r>
            </a:p>
          </p:txBody>
        </p:sp>
        <p:sp>
          <p:nvSpPr>
            <p:cNvPr id="32" name="_s36924"/>
            <p:cNvSpPr>
              <a:spLocks noChangeArrowheads="1"/>
            </p:cNvSpPr>
            <p:nvPr/>
          </p:nvSpPr>
          <p:spPr bwMode="auto">
            <a:xfrm>
              <a:off x="4435" y="2168"/>
              <a:ext cx="1232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 i="1" u="sng">
                  <a:latin typeface="Calibri" panose="020F0502020204030204" pitchFamily="34" charset="0"/>
                  <a:cs typeface="Calibri" panose="020F0502020204030204" pitchFamily="34" charset="0"/>
                </a:rPr>
                <a:t>autoinflamatorní </a:t>
              </a:r>
            </a:p>
            <a:p>
              <a:pPr algn="ctr" eaLnBrk="1" hangingPunct="1"/>
              <a:r>
                <a:rPr lang="cs-CZ" altLang="cs-CZ" sz="1800" b="1" i="1" u="sng">
                  <a:latin typeface="Calibri" panose="020F0502020204030204" pitchFamily="34" charset="0"/>
                  <a:cs typeface="Calibri" panose="020F0502020204030204" pitchFamily="34" charset="0"/>
                </a:rPr>
                <a:t>choroby</a:t>
              </a:r>
            </a:p>
          </p:txBody>
        </p:sp>
        <p:sp>
          <p:nvSpPr>
            <p:cNvPr id="33" name="_s36926"/>
            <p:cNvSpPr>
              <a:spLocks noChangeArrowheads="1"/>
            </p:cNvSpPr>
            <p:nvPr/>
          </p:nvSpPr>
          <p:spPr bwMode="auto">
            <a:xfrm>
              <a:off x="126" y="2168"/>
              <a:ext cx="1231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imunodeficience</a:t>
              </a:r>
            </a:p>
          </p:txBody>
        </p:sp>
        <p:sp>
          <p:nvSpPr>
            <p:cNvPr id="34" name="_s36932"/>
            <p:cNvSpPr>
              <a:spLocks noChangeArrowheads="1"/>
            </p:cNvSpPr>
            <p:nvPr/>
          </p:nvSpPr>
          <p:spPr bwMode="auto">
            <a:xfrm>
              <a:off x="2277" y="2839"/>
              <a:ext cx="1231" cy="447"/>
            </a:xfrm>
            <a:prstGeom prst="roundRect">
              <a:avLst>
                <a:gd name="adj" fmla="val 16667"/>
              </a:avLst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cs-CZ" altLang="cs-CZ" sz="1800" b="1" i="1" u="sng">
                  <a:latin typeface="Calibri" panose="020F0502020204030204" pitchFamily="34" charset="0"/>
                  <a:cs typeface="Calibri" panose="020F0502020204030204" pitchFamily="34" charset="0"/>
                </a:rPr>
                <a:t>autoalergie</a:t>
              </a:r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 flipV="1">
              <a:off x="3499" y="3040"/>
              <a:ext cx="120" cy="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75"/>
            <p:cNvSpPr>
              <a:spLocks noChangeShapeType="1"/>
            </p:cNvSpPr>
            <p:nvPr/>
          </p:nvSpPr>
          <p:spPr bwMode="auto">
            <a:xfrm>
              <a:off x="3613" y="2616"/>
              <a:ext cx="1" cy="41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Line 73"/>
          <p:cNvSpPr>
            <a:spLocks noChangeShapeType="1"/>
          </p:cNvSpPr>
          <p:nvPr/>
        </p:nvSpPr>
        <p:spPr bwMode="auto">
          <a:xfrm>
            <a:off x="7256463" y="3916363"/>
            <a:ext cx="0" cy="6461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508" tIns="5255" rIns="10508" bIns="5255" anchor="ctr"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8712969" y="6381328"/>
            <a:ext cx="3431703" cy="4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</a:pP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Upraveno dle: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Chapel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H et al.: 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Essentials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of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clinical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imunology, 6th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ed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..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Wiley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Blackwell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, Oxford 2014</a:t>
            </a:r>
            <a:endParaRPr lang="en-GB" altLang="cs-CZ" sz="1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0" y="6651566"/>
            <a:ext cx="12192000" cy="2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J </a:t>
            </a:r>
            <a:r>
              <a:rPr lang="en-GB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J</a:t>
            </a:r>
            <a:r>
              <a:rPr lang="en-GB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O</a:t>
            </a:r>
            <a:r>
              <a:rPr lang="ja-JP" altLang="en-GB" sz="1000" dirty="0">
                <a:solidFill>
                  <a:srgbClr val="000000"/>
                </a:solidFill>
                <a:latin typeface="Tahoma" panose="020B0604030504040204" pitchFamily="34" charset="0"/>
              </a:rPr>
              <a:t>’</a:t>
            </a:r>
            <a:r>
              <a:rPr lang="en-GB" altLang="ja-JP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Shea</a:t>
            </a:r>
            <a:r>
              <a:rPr lang="en-GB" altLang="ja-JP" sz="1000" dirty="0">
                <a:solidFill>
                  <a:srgbClr val="000000"/>
                </a:solidFill>
                <a:latin typeface="Tahoma" panose="020B0604030504040204" pitchFamily="34" charset="0"/>
              </a:rPr>
              <a:t>, W E Paul</a:t>
            </a:r>
            <a:r>
              <a:rPr lang="cs-CZ" altLang="ja-JP" sz="1000" dirty="0">
                <a:solidFill>
                  <a:srgbClr val="000000"/>
                </a:solidFill>
                <a:latin typeface="Tahoma" panose="020B0604030504040204" pitchFamily="34" charset="0"/>
              </a:rPr>
              <a:t>: </a:t>
            </a:r>
            <a:r>
              <a:rPr lang="en-US" altLang="ja-JP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Mechanisms Underlying Lineage Commitment and Plasticity of Helper CD4+ T Cells</a:t>
            </a:r>
            <a:r>
              <a:rPr lang="en-US" altLang="ja-JP" sz="10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r>
              <a:rPr lang="cs-CZ" altLang="ja-JP" sz="1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GB" altLang="ja-JP" sz="1000" dirty="0">
                <a:solidFill>
                  <a:srgbClr val="000000"/>
                </a:solidFill>
                <a:latin typeface="Tahoma" panose="020B0604030504040204" pitchFamily="34" charset="0"/>
              </a:rPr>
              <a:t>Science 2010;327:1098-1102</a:t>
            </a:r>
            <a:endParaRPr lang="en-GB" altLang="cs-CZ" sz="1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AutoShape 68"/>
          <p:cNvSpPr>
            <a:spLocks noChangeArrowheads="1"/>
          </p:cNvSpPr>
          <p:nvPr/>
        </p:nvSpPr>
        <p:spPr bwMode="auto">
          <a:xfrm>
            <a:off x="3817293" y="1150938"/>
            <a:ext cx="2665412" cy="5518150"/>
          </a:xfrm>
          <a:prstGeom prst="upDownArrow">
            <a:avLst>
              <a:gd name="adj1" fmla="val 50000"/>
              <a:gd name="adj2" fmla="val 41406"/>
            </a:avLst>
          </a:prstGeom>
          <a:solidFill>
            <a:srgbClr val="D25814">
              <a:alpha val="4588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2882255" y="4581525"/>
            <a:ext cx="8542337" cy="908050"/>
          </a:xfrm>
          <a:prstGeom prst="rect">
            <a:avLst/>
          </a:prstGeom>
          <a:solidFill>
            <a:srgbClr val="D25814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2882255" y="3527425"/>
            <a:ext cx="8542337" cy="908050"/>
          </a:xfrm>
          <a:prstGeom prst="rect">
            <a:avLst/>
          </a:prstGeom>
          <a:solidFill>
            <a:srgbClr val="849A0A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882255" y="2420938"/>
            <a:ext cx="8542337" cy="909637"/>
          </a:xfrm>
          <a:prstGeom prst="rect">
            <a:avLst/>
          </a:prstGeom>
          <a:solidFill>
            <a:srgbClr val="675E47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auto">
          <a:xfrm>
            <a:off x="2882255" y="1395413"/>
            <a:ext cx="8542337" cy="908050"/>
          </a:xfrm>
          <a:prstGeom prst="rect">
            <a:avLst/>
          </a:prstGeom>
          <a:solidFill>
            <a:srgbClr val="A9A57C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53918" y="1460500"/>
            <a:ext cx="792162" cy="792163"/>
          </a:xfrm>
          <a:prstGeom prst="ellipse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25355" y="16764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Th1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53918" y="2520950"/>
            <a:ext cx="792162" cy="792163"/>
          </a:xfrm>
          <a:prstGeom prst="ellipse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25355" y="27305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Th2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753918" y="3598863"/>
            <a:ext cx="792162" cy="792162"/>
          </a:xfrm>
          <a:prstGeom prst="ellipse">
            <a:avLst/>
          </a:prstGeom>
          <a:gradFill rotWithShape="1">
            <a:gsLst>
              <a:gs pos="0">
                <a:srgbClr val="9CBEBD">
                  <a:tint val="100000"/>
                  <a:shade val="100000"/>
                  <a:satMod val="130000"/>
                </a:srgbClr>
              </a:gs>
              <a:gs pos="100000">
                <a:srgbClr val="9CBE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CBE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753918" y="380841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Tahoma" panose="020B0604030504040204" pitchFamily="34" charset="0"/>
              </a:rPr>
              <a:t>Th17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753918" y="4679950"/>
            <a:ext cx="792162" cy="792163"/>
          </a:xfrm>
          <a:prstGeom prst="ellipse">
            <a:avLst/>
          </a:prstGeom>
          <a:gradFill rotWithShape="1">
            <a:gsLst>
              <a:gs pos="0">
                <a:srgbClr val="B1A089">
                  <a:tint val="100000"/>
                  <a:shade val="100000"/>
                  <a:satMod val="130000"/>
                </a:srgbClr>
              </a:gs>
              <a:gs pos="100000">
                <a:srgbClr val="B1A08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B1A08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753918" y="4889500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Treg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259830" y="1900237"/>
            <a:ext cx="2125663" cy="174162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414537" y="4212415"/>
            <a:ext cx="1970956" cy="899336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485974" y="3024187"/>
            <a:ext cx="1899519" cy="834214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414538" y="3960753"/>
            <a:ext cx="1970956" cy="142935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 rot="19292930">
            <a:off x="1729730" y="2587418"/>
            <a:ext cx="86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>
                <a:latin typeface="Calibri" panose="020F0502020204030204" pitchFamily="34" charset="0"/>
                <a:cs typeface="Calibri" panose="020F0502020204030204" pitchFamily="34" charset="0"/>
              </a:rPr>
              <a:t>IL-12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 rot="20160128">
            <a:off x="2072630" y="3135105"/>
            <a:ext cx="86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IL-4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 rot="192814">
            <a:off x="1982935" y="3734921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IL-6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 rot="275448">
            <a:off x="1498626" y="3966929"/>
            <a:ext cx="1503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IL-23, TGF</a:t>
            </a:r>
            <a:r>
              <a:rPr lang="el-GR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 rot="1595818">
            <a:off x="1733522" y="4260643"/>
            <a:ext cx="865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TGF</a:t>
            </a:r>
            <a:r>
              <a:rPr lang="el-GR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12468" y="16430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T-BET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312468" y="280828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GATA-3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3312468" y="388143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ROR</a:t>
            </a:r>
            <a:r>
              <a:rPr lang="el-GR" altLang="cs-CZ" sz="1600">
                <a:latin typeface="Tahoma" panose="020B0604030504040204" pitchFamily="34" charset="0"/>
              </a:rPr>
              <a:t>γ</a:t>
            </a:r>
            <a:r>
              <a:rPr lang="cs-CZ" altLang="cs-CZ" sz="1600">
                <a:latin typeface="Tahoma" panose="020B0604030504040204" pitchFamily="34" charset="0"/>
              </a:rPr>
              <a:t>t</a:t>
            </a:r>
            <a:endParaRPr lang="el-GR" altLang="cs-CZ" sz="1600">
              <a:latin typeface="Tahoma" panose="020B0604030504040204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312468" y="4962525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FOXP3</a:t>
            </a:r>
            <a:endParaRPr lang="el-GR" altLang="cs-CZ" sz="1600">
              <a:latin typeface="Tahoma" panose="020B0604030504040204" pitchFamily="34" charset="0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249093" y="1827213"/>
            <a:ext cx="433387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4322118" y="2951163"/>
            <a:ext cx="360362" cy="1587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V="1">
            <a:off x="4249093" y="4030663"/>
            <a:ext cx="433387" cy="1587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4249093" y="5111750"/>
            <a:ext cx="360362" cy="1588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979468" y="16049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IFN</a:t>
            </a:r>
            <a:r>
              <a:rPr lang="el-GR" altLang="cs-CZ" sz="1600">
                <a:latin typeface="Tahoma" panose="020B0604030504040204" pitchFamily="34" charset="0"/>
              </a:rPr>
              <a:t>γ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977880" y="2730500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IL-4</a:t>
            </a:r>
            <a:endParaRPr lang="el-GR" altLang="cs-CZ" sz="1600">
              <a:latin typeface="Tahoma" panose="020B0604030504040204" pitchFamily="34" charset="0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979468" y="380841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IL-6</a:t>
            </a:r>
            <a:endParaRPr lang="el-GR" altLang="cs-CZ" sz="1600">
              <a:latin typeface="Tahoma" panose="020B0604030504040204" pitchFamily="34" charset="0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6050905" y="4889500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TGF</a:t>
            </a:r>
            <a:r>
              <a:rPr lang="el-GR" altLang="cs-CZ" sz="1600">
                <a:latin typeface="Tahoma" panose="020B0604030504040204" pitchFamily="34" charset="0"/>
              </a:rPr>
              <a:t>β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5617518" y="1827213"/>
            <a:ext cx="433387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5617518" y="2951163"/>
            <a:ext cx="504825" cy="1587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5617518" y="4030663"/>
            <a:ext cx="504825" cy="1587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V="1">
            <a:off x="5617518" y="5113338"/>
            <a:ext cx="504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6409680" y="1971675"/>
            <a:ext cx="0" cy="403225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409680" y="3097213"/>
            <a:ext cx="0" cy="358775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6409680" y="4175125"/>
            <a:ext cx="0" cy="358775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409680" y="5256213"/>
            <a:ext cx="0" cy="360362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3745855" y="2374900"/>
            <a:ext cx="2663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>
            <a:off x="3745855" y="3455988"/>
            <a:ext cx="2663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3745855" y="4535488"/>
            <a:ext cx="2663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3745855" y="5616575"/>
            <a:ext cx="2663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V="1">
            <a:off x="3745855" y="5256213"/>
            <a:ext cx="0" cy="360362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3745855" y="4175125"/>
            <a:ext cx="0" cy="358775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V="1">
            <a:off x="3745855" y="3097213"/>
            <a:ext cx="0" cy="358775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 flipV="1">
            <a:off x="3745855" y="1971675"/>
            <a:ext cx="0" cy="403225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 rot="1634765">
            <a:off x="2249046" y="4472769"/>
            <a:ext cx="649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IL-2</a:t>
            </a: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7358286" y="1538288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autoimunoatologie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7286849" y="256490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alergie</a:t>
            </a: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7320136" y="3728065"/>
            <a:ext cx="244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7248128" y="4653136"/>
            <a:ext cx="2782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alergie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7464152" y="1844824"/>
            <a:ext cx="22708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Imunopatologické reakce IV. typu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7321054" y="2860179"/>
            <a:ext cx="22693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Imunopatologická reakce I. typu</a:t>
            </a:r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10344397" y="2490788"/>
            <a:ext cx="792163" cy="792162"/>
          </a:xfrm>
          <a:prstGeom prst="ellipse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Text Box 65"/>
          <p:cNvSpPr txBox="1">
            <a:spLocks noChangeArrowheads="1"/>
          </p:cNvSpPr>
          <p:nvPr/>
        </p:nvSpPr>
        <p:spPr bwMode="auto">
          <a:xfrm>
            <a:off x="10415835" y="27003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Tahoma" panose="020B0604030504040204" pitchFamily="34" charset="0"/>
              </a:rPr>
              <a:t>Th9</a:t>
            </a:r>
          </a:p>
        </p:txBody>
      </p:sp>
      <p:sp>
        <p:nvSpPr>
          <p:cNvPr id="63" name="Oval 66"/>
          <p:cNvSpPr>
            <a:spLocks noChangeArrowheads="1"/>
          </p:cNvSpPr>
          <p:nvPr/>
        </p:nvSpPr>
        <p:spPr bwMode="auto">
          <a:xfrm>
            <a:off x="10344397" y="3570288"/>
            <a:ext cx="792163" cy="792162"/>
          </a:xfrm>
          <a:prstGeom prst="ellipse">
            <a:avLst/>
          </a:prstGeom>
          <a:gradFill rotWithShape="1">
            <a:gsLst>
              <a:gs pos="0">
                <a:srgbClr val="9CBEBD">
                  <a:tint val="100000"/>
                  <a:shade val="100000"/>
                  <a:satMod val="130000"/>
                </a:srgbClr>
              </a:gs>
              <a:gs pos="100000">
                <a:srgbClr val="9CBE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10345985" y="3786188"/>
            <a:ext cx="719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Tahoma" panose="020B0604030504040204" pitchFamily="34" charset="0"/>
              </a:rPr>
              <a:t>Th22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3131493" y="1004888"/>
            <a:ext cx="388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i="1" dirty="0">
                <a:latin typeface="Tahoma" panose="020B0604030504040204" pitchFamily="34" charset="0"/>
              </a:rPr>
              <a:t>Plasticita </a:t>
            </a:r>
            <a:r>
              <a:rPr lang="cs-CZ" altLang="cs-CZ" sz="1600" i="1" dirty="0" err="1">
                <a:latin typeface="Tahoma" panose="020B0604030504040204" pitchFamily="34" charset="0"/>
              </a:rPr>
              <a:t>imunoregulačních</a:t>
            </a:r>
            <a:r>
              <a:rPr lang="cs-CZ" altLang="cs-CZ" sz="1600" i="1" dirty="0">
                <a:latin typeface="Tahoma" panose="020B0604030504040204" pitchFamily="34" charset="0"/>
              </a:rPr>
              <a:t> </a:t>
            </a:r>
            <a:r>
              <a:rPr lang="cs-CZ" altLang="cs-CZ" sz="1600" i="1" dirty="0" err="1">
                <a:latin typeface="Tahoma" panose="020B0604030504040204" pitchFamily="34" charset="0"/>
              </a:rPr>
              <a:t>subsetů</a:t>
            </a:r>
            <a:endParaRPr lang="cs-CZ" altLang="cs-CZ" sz="1600" i="1" dirty="0">
              <a:latin typeface="Tahoma" panose="020B0604030504040204" pitchFamily="34" charset="0"/>
            </a:endParaRPr>
          </a:p>
        </p:txBody>
      </p:sp>
      <p:sp>
        <p:nvSpPr>
          <p:cNvPr id="66" name="Rectangle 73"/>
          <p:cNvSpPr>
            <a:spLocks noChangeArrowheads="1"/>
          </p:cNvSpPr>
          <p:nvPr/>
        </p:nvSpPr>
        <p:spPr bwMode="auto">
          <a:xfrm>
            <a:off x="2915593" y="5661025"/>
            <a:ext cx="8508999" cy="792163"/>
          </a:xfrm>
          <a:prstGeom prst="rect">
            <a:avLst/>
          </a:prstGeom>
          <a:solidFill>
            <a:srgbClr val="849A0A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7" name="Oval 74"/>
          <p:cNvSpPr>
            <a:spLocks noChangeArrowheads="1"/>
          </p:cNvSpPr>
          <p:nvPr/>
        </p:nvSpPr>
        <p:spPr bwMode="auto">
          <a:xfrm>
            <a:off x="4715818" y="5661025"/>
            <a:ext cx="792162" cy="792163"/>
          </a:xfrm>
          <a:prstGeom prst="ellipse">
            <a:avLst/>
          </a:prstGeom>
          <a:gradFill rotWithShape="1">
            <a:gsLst>
              <a:gs pos="0">
                <a:srgbClr val="D2CB6C">
                  <a:tint val="100000"/>
                  <a:shade val="100000"/>
                  <a:satMod val="130000"/>
                </a:srgbClr>
              </a:gs>
              <a:gs pos="100000">
                <a:srgbClr val="D2CB6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2CB6C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Tfh</a:t>
            </a:r>
          </a:p>
        </p:txBody>
      </p:sp>
      <p:sp>
        <p:nvSpPr>
          <p:cNvPr id="68" name="Text Box 75"/>
          <p:cNvSpPr txBox="1">
            <a:spLocks noChangeArrowheads="1"/>
          </p:cNvSpPr>
          <p:nvPr/>
        </p:nvSpPr>
        <p:spPr bwMode="auto">
          <a:xfrm>
            <a:off x="3491855" y="5900738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Bcl-6</a:t>
            </a:r>
            <a:endParaRPr lang="el-GR" altLang="cs-CZ" sz="1600">
              <a:latin typeface="Tahoma" panose="020B0604030504040204" pitchFamily="34" charset="0"/>
            </a:endParaRPr>
          </a:p>
        </p:txBody>
      </p:sp>
      <p:sp>
        <p:nvSpPr>
          <p:cNvPr id="69" name="Line 76"/>
          <p:cNvSpPr>
            <a:spLocks noChangeShapeType="1"/>
          </p:cNvSpPr>
          <p:nvPr/>
        </p:nvSpPr>
        <p:spPr bwMode="auto">
          <a:xfrm flipV="1">
            <a:off x="4212580" y="6091238"/>
            <a:ext cx="360363" cy="1587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ine 77"/>
          <p:cNvSpPr>
            <a:spLocks noChangeShapeType="1"/>
          </p:cNvSpPr>
          <p:nvPr/>
        </p:nvSpPr>
        <p:spPr bwMode="auto">
          <a:xfrm flipV="1">
            <a:off x="5581005" y="6092825"/>
            <a:ext cx="504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Line 78"/>
          <p:cNvSpPr>
            <a:spLocks noChangeShapeType="1"/>
          </p:cNvSpPr>
          <p:nvPr/>
        </p:nvSpPr>
        <p:spPr bwMode="auto">
          <a:xfrm>
            <a:off x="1259830" y="4312517"/>
            <a:ext cx="2160588" cy="1708871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 Box 79"/>
          <p:cNvSpPr txBox="1">
            <a:spLocks noChangeArrowheads="1"/>
          </p:cNvSpPr>
          <p:nvPr/>
        </p:nvSpPr>
        <p:spPr bwMode="auto">
          <a:xfrm rot="2391340">
            <a:off x="1639478" y="4652745"/>
            <a:ext cx="865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IL-23,</a:t>
            </a:r>
          </a:p>
        </p:txBody>
      </p:sp>
      <p:sp>
        <p:nvSpPr>
          <p:cNvPr id="73" name="Text Box 80"/>
          <p:cNvSpPr txBox="1">
            <a:spLocks noChangeArrowheads="1"/>
          </p:cNvSpPr>
          <p:nvPr/>
        </p:nvSpPr>
        <p:spPr bwMode="auto">
          <a:xfrm rot="2391340">
            <a:off x="2025253" y="4961521"/>
            <a:ext cx="865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IL-27</a:t>
            </a:r>
          </a:p>
        </p:txBody>
      </p:sp>
      <p:sp>
        <p:nvSpPr>
          <p:cNvPr id="74" name="Text Box 81"/>
          <p:cNvSpPr txBox="1">
            <a:spLocks noChangeArrowheads="1"/>
          </p:cNvSpPr>
          <p:nvPr/>
        </p:nvSpPr>
        <p:spPr bwMode="auto">
          <a:xfrm>
            <a:off x="6012805" y="5734050"/>
            <a:ext cx="86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>
                <a:latin typeface="Tahoma" panose="020B0604030504040204" pitchFamily="34" charset="0"/>
              </a:rPr>
              <a:t>IL-27 IL-21</a:t>
            </a:r>
            <a:endParaRPr lang="el-GR" altLang="cs-CZ" sz="1600">
              <a:latin typeface="Tahoma" panose="020B0604030504040204" pitchFamily="34" charset="0"/>
            </a:endParaRPr>
          </a:p>
        </p:txBody>
      </p:sp>
      <p:sp>
        <p:nvSpPr>
          <p:cNvPr id="75" name="Line 82"/>
          <p:cNvSpPr>
            <a:spLocks noChangeShapeType="1"/>
          </p:cNvSpPr>
          <p:nvPr/>
        </p:nvSpPr>
        <p:spPr bwMode="auto">
          <a:xfrm>
            <a:off x="6444605" y="6308725"/>
            <a:ext cx="0" cy="215900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Line 83"/>
          <p:cNvSpPr>
            <a:spLocks noChangeShapeType="1"/>
          </p:cNvSpPr>
          <p:nvPr/>
        </p:nvSpPr>
        <p:spPr bwMode="auto">
          <a:xfrm flipH="1">
            <a:off x="3780780" y="6524625"/>
            <a:ext cx="2663825" cy="0"/>
          </a:xfrm>
          <a:prstGeom prst="line">
            <a:avLst/>
          </a:prstGeom>
          <a:noFill/>
          <a:ln w="25400" cap="flat" cmpd="sng" algn="ctr">
            <a:solidFill>
              <a:srgbClr val="2F2B2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84"/>
          <p:cNvSpPr>
            <a:spLocks noChangeShapeType="1"/>
          </p:cNvSpPr>
          <p:nvPr/>
        </p:nvSpPr>
        <p:spPr bwMode="auto">
          <a:xfrm flipV="1">
            <a:off x="3780780" y="6164263"/>
            <a:ext cx="0" cy="360362"/>
          </a:xfrm>
          <a:prstGeom prst="line">
            <a:avLst/>
          </a:prstGeom>
          <a:noFill/>
          <a:ln w="9525">
            <a:solidFill>
              <a:srgbClr val="2F2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 Box 85"/>
          <p:cNvSpPr txBox="1">
            <a:spLocks noChangeArrowheads="1"/>
          </p:cNvSpPr>
          <p:nvPr/>
        </p:nvSpPr>
        <p:spPr bwMode="auto">
          <a:xfrm>
            <a:off x="7392491" y="5783699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autoimunoatologie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7212211" y="6063099"/>
            <a:ext cx="2916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Imunopatologické reakce II., III., a V. typu</a:t>
            </a:r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695400" y="3573463"/>
            <a:ext cx="792162" cy="792162"/>
          </a:xfrm>
          <a:prstGeom prst="ellipse">
            <a:avLst/>
          </a:prstGeom>
          <a:gradFill rotWithShape="1">
            <a:gsLst>
              <a:gs pos="0">
                <a:srgbClr val="2F2B20">
                  <a:tint val="50000"/>
                  <a:satMod val="300000"/>
                </a:srgbClr>
              </a:gs>
              <a:gs pos="35000">
                <a:srgbClr val="2F2B20">
                  <a:tint val="37000"/>
                  <a:satMod val="300000"/>
                </a:srgbClr>
              </a:gs>
              <a:gs pos="100000">
                <a:srgbClr val="2F2B2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F2B2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766837" y="378236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Tahoma" panose="020B0604030504040204" pitchFamily="34" charset="0"/>
              </a:rPr>
              <a:t>Th0</a:t>
            </a:r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7247210" y="4016097"/>
            <a:ext cx="2665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Imunopatologické reakce II a III. typu</a:t>
            </a:r>
          </a:p>
        </p:txBody>
      </p:sp>
      <p:sp>
        <p:nvSpPr>
          <p:cNvPr id="83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Ústřední úloha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lymfocytů</a:t>
            </a:r>
          </a:p>
        </p:txBody>
      </p:sp>
      <p:sp>
        <p:nvSpPr>
          <p:cNvPr id="85" name="Obdélník 84"/>
          <p:cNvSpPr/>
          <p:nvPr/>
        </p:nvSpPr>
        <p:spPr>
          <a:xfrm>
            <a:off x="7104112" y="4558148"/>
            <a:ext cx="3046421" cy="9465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6" grpId="0" animBg="1"/>
      <p:bldP spid="78" grpId="0"/>
      <p:bldP spid="79" grpId="0"/>
      <p:bldP spid="82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13030"/>
          <a:stretch/>
        </p:blipFill>
        <p:spPr>
          <a:xfrm>
            <a:off x="1919536" y="1124744"/>
            <a:ext cx="7446100" cy="525658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511824" y="1052736"/>
            <a:ext cx="2232248" cy="51674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Prozánětlivá reakce nebo indukce tolerance?</a:t>
            </a:r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656510" y="5792118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8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400" b="1" dirty="0">
                <a:latin typeface="Arial" charset="0"/>
                <a:ea typeface="+mn-ea"/>
              </a:rPr>
              <a:t>Tr1</a:t>
            </a: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6096670" y="5788402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8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400" b="1" dirty="0">
                <a:latin typeface="Arial" charset="0"/>
                <a:ea typeface="+mn-ea"/>
              </a:rPr>
              <a:t>Th3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879976" y="5517232"/>
            <a:ext cx="865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b="1" dirty="0">
                <a:latin typeface="Tahoma" panose="020B0604030504040204" pitchFamily="34" charset="0"/>
              </a:rPr>
              <a:t>TGF</a:t>
            </a:r>
            <a:r>
              <a:rPr lang="el-GR" altLang="cs-CZ" sz="1200" b="1" dirty="0">
                <a:latin typeface="Tahoma" panose="020B0604030504040204" pitchFamily="34" charset="0"/>
              </a:rPr>
              <a:t>β</a:t>
            </a:r>
            <a:endParaRPr lang="cs-CZ" altLang="cs-CZ" sz="1200" b="1" dirty="0">
              <a:latin typeface="Tahoma" panose="020B060403050404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439816" y="5517232"/>
            <a:ext cx="865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b="1" dirty="0">
                <a:latin typeface="Tahoma" panose="020B0604030504040204" pitchFamily="34" charset="0"/>
              </a:rPr>
              <a:t>IL-10</a:t>
            </a:r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5376590" y="6007894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8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cs-CZ" sz="1400" b="1" dirty="0" err="1">
                <a:latin typeface="Arial" charset="0"/>
                <a:ea typeface="+mn-ea"/>
              </a:rPr>
              <a:t>AnT</a:t>
            </a:r>
            <a:endParaRPr lang="cs-CZ" sz="1400" b="1" dirty="0">
              <a:latin typeface="Arial" charset="0"/>
              <a:ea typeface="+mn-ea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35560" y="1052984"/>
            <a:ext cx="2304256" cy="516721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0" y="6525344"/>
            <a:ext cx="12187825" cy="3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</a:pP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Upraveno dle: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Krejsek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J et al.: 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Imunologie člověka. 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Academia, Praha 2016</a:t>
            </a:r>
          </a:p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</a:pP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Ballotti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S. et al.: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Autoimmunity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: basic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mechanisms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and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Implications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in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Endocrine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diseases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, Part II.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Horm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res 2006; 66: 142-152</a:t>
            </a:r>
          </a:p>
        </p:txBody>
      </p:sp>
    </p:spTree>
    <p:extLst>
      <p:ext uri="{BB962C8B-B14F-4D97-AF65-F5344CB8AC3E}">
        <p14:creationId xmlns:p14="http://schemas.microsoft.com/office/powerpoint/2010/main" val="36347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Přirozená imunita se dokáže učit!</a:t>
            </a:r>
          </a:p>
        </p:txBody>
      </p:sp>
      <p:pic>
        <p:nvPicPr>
          <p:cNvPr id="11" name="Picture 2" descr="P5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208"/>
          <a:stretch/>
        </p:blipFill>
        <p:spPr>
          <a:xfrm>
            <a:off x="687023" y="935719"/>
            <a:ext cx="4947944" cy="2205249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0" y="6177498"/>
            <a:ext cx="1221668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000" dirty="0"/>
              <a:t>﻿</a:t>
            </a:r>
            <a:r>
              <a:rPr lang="en-US" sz="1000" dirty="0" err="1"/>
              <a:t>Netea</a:t>
            </a:r>
            <a:r>
              <a:rPr lang="en-US" sz="1000" dirty="0"/>
              <a:t> MG, et al. </a:t>
            </a:r>
            <a:r>
              <a:rPr lang="en-US" sz="1000" b="1" dirty="0"/>
              <a:t>Trained immunity: A program of innate immune memory in health and disease</a:t>
            </a:r>
            <a:r>
              <a:rPr lang="en-US" sz="1000" dirty="0"/>
              <a:t>. Science 2016;352:427</a:t>
            </a:r>
            <a:endParaRPr lang="cs-CZ" sz="1000" dirty="0"/>
          </a:p>
          <a:p>
            <a:pPr algn="ctr"/>
            <a:r>
              <a:rPr lang="cs-CZ" sz="1000" dirty="0" err="1"/>
              <a:t>Peters</a:t>
            </a:r>
            <a:r>
              <a:rPr lang="cs-CZ" sz="1000" dirty="0"/>
              <a:t> MC et al.: </a:t>
            </a:r>
            <a:r>
              <a:rPr lang="en-US" sz="1000" b="1" dirty="0"/>
              <a:t>Refractory airway type 2 inflammation in a large subgroup of asthmatic patients treated with inhaled corticosteroids</a:t>
            </a:r>
            <a:r>
              <a:rPr lang="cs-CZ" sz="1000" b="1" dirty="0"/>
              <a:t>. </a:t>
            </a:r>
            <a:r>
              <a:rPr lang="cs-CZ" sz="1000" dirty="0"/>
              <a:t>JACI 2019; 143: 104-13</a:t>
            </a:r>
          </a:p>
          <a:p>
            <a:pPr algn="ctr"/>
            <a:r>
              <a:rPr lang="en-US" sz="1000" dirty="0"/>
              <a:t>John V Fahy: ﻿</a:t>
            </a:r>
            <a:r>
              <a:rPr lang="en-US" sz="1000" b="1" dirty="0"/>
              <a:t>Focal Type 2 Airway Niches in Asthma, </a:t>
            </a:r>
            <a:r>
              <a:rPr lang="en-US" sz="1000" dirty="0"/>
              <a:t>ATS, Dallas 2019</a:t>
            </a:r>
            <a:endParaRPr lang="cs-CZ" sz="1000" dirty="0"/>
          </a:p>
          <a:p>
            <a:pPr algn="ctr"/>
            <a:r>
              <a:rPr lang="cs-CZ" sz="1000" dirty="0" err="1"/>
              <a:t>Peters</a:t>
            </a:r>
            <a:r>
              <a:rPr lang="cs-CZ" sz="1000" dirty="0"/>
              <a:t> M et al</a:t>
            </a:r>
            <a:r>
              <a:rPr lang="cs-CZ" sz="1000" b="1" dirty="0"/>
              <a:t>. </a:t>
            </a:r>
            <a:r>
              <a:rPr lang="en-US" sz="1000" b="1" dirty="0"/>
              <a:t>A transcriptomic method to determine airway immune dysfunction in T2-high and T2-low asthma</a:t>
            </a:r>
            <a:r>
              <a:rPr lang="cs-CZ" sz="1000" b="1" dirty="0"/>
              <a:t>. </a:t>
            </a:r>
            <a:r>
              <a:rPr lang="en-US" sz="1000" dirty="0"/>
              <a:t>Am J </a:t>
            </a:r>
            <a:r>
              <a:rPr lang="en-US" sz="1000" dirty="0" err="1"/>
              <a:t>Respir</a:t>
            </a:r>
            <a:r>
              <a:rPr lang="en-US" sz="1000" dirty="0"/>
              <a:t> </a:t>
            </a:r>
            <a:r>
              <a:rPr lang="en-US" sz="1000" dirty="0" err="1"/>
              <a:t>Crit</a:t>
            </a:r>
            <a:r>
              <a:rPr lang="en-US" sz="1000" dirty="0"/>
              <a:t> Care Med</a:t>
            </a:r>
            <a:r>
              <a:rPr lang="cs-CZ" sz="1000" dirty="0"/>
              <a:t>. </a:t>
            </a:r>
            <a:r>
              <a:rPr lang="en-US" sz="1000" dirty="0"/>
              <a:t>2019</a:t>
            </a:r>
            <a:r>
              <a:rPr lang="cs-CZ" sz="1000" dirty="0"/>
              <a:t>; </a:t>
            </a:r>
            <a:r>
              <a:rPr lang="en-US" sz="1000" dirty="0"/>
              <a:t>199 (4) pp: 465-477</a:t>
            </a:r>
          </a:p>
        </p:txBody>
      </p:sp>
      <p:sp>
        <p:nvSpPr>
          <p:cNvPr id="49" name="Zaoblený obdélník 48"/>
          <p:cNvSpPr/>
          <p:nvPr/>
        </p:nvSpPr>
        <p:spPr>
          <a:xfrm>
            <a:off x="8279784" y="2642831"/>
            <a:ext cx="658411" cy="308947"/>
          </a:xfrm>
          <a:prstGeom prst="roundRect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Zaoblený obdélník 49"/>
          <p:cNvSpPr/>
          <p:nvPr/>
        </p:nvSpPr>
        <p:spPr>
          <a:xfrm>
            <a:off x="8816515" y="2636746"/>
            <a:ext cx="658411" cy="306111"/>
          </a:xfrm>
          <a:prstGeom prst="roundRect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Zaoblený obdélník 50"/>
          <p:cNvSpPr/>
          <p:nvPr/>
        </p:nvSpPr>
        <p:spPr>
          <a:xfrm>
            <a:off x="6455328" y="2592285"/>
            <a:ext cx="658411" cy="308947"/>
          </a:xfrm>
          <a:prstGeom prst="roundRect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Zaoblený obdélník 51"/>
          <p:cNvSpPr/>
          <p:nvPr/>
        </p:nvSpPr>
        <p:spPr>
          <a:xfrm>
            <a:off x="6992059" y="2586200"/>
            <a:ext cx="658411" cy="306111"/>
          </a:xfrm>
          <a:prstGeom prst="roundRect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Výbuch 2 52"/>
          <p:cNvSpPr/>
          <p:nvPr/>
        </p:nvSpPr>
        <p:spPr>
          <a:xfrm>
            <a:off x="6425950" y="4795959"/>
            <a:ext cx="2258003" cy="998240"/>
          </a:xfrm>
          <a:prstGeom prst="irregularSeal2">
            <a:avLst/>
          </a:prstGeom>
          <a:gradFill flip="none" rotWithShape="1">
            <a:gsLst>
              <a:gs pos="0">
                <a:srgbClr val="A9A57C">
                  <a:lumMod val="0"/>
                  <a:lumOff val="100000"/>
                </a:srgbClr>
              </a:gs>
              <a:gs pos="35000">
                <a:srgbClr val="A9A57C">
                  <a:lumMod val="0"/>
                  <a:lumOff val="100000"/>
                </a:srgbClr>
              </a:gs>
              <a:gs pos="100000">
                <a:srgbClr val="A9A57C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92D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makrofágy</a:t>
            </a:r>
          </a:p>
        </p:txBody>
      </p:sp>
      <p:sp>
        <p:nvSpPr>
          <p:cNvPr id="54" name="Zaoblený obdélník 53"/>
          <p:cNvSpPr/>
          <p:nvPr/>
        </p:nvSpPr>
        <p:spPr>
          <a:xfrm>
            <a:off x="6507453" y="2214159"/>
            <a:ext cx="609818" cy="432048"/>
          </a:xfrm>
          <a:prstGeom prst="roundRect">
            <a:avLst/>
          </a:prstGeom>
          <a:gradFill flip="none" rotWithShape="1">
            <a:gsLst>
              <a:gs pos="0">
                <a:srgbClr val="9CBEBD">
                  <a:lumMod val="5000"/>
                  <a:lumOff val="95000"/>
                </a:srgbClr>
              </a:gs>
              <a:gs pos="74000">
                <a:srgbClr val="9CBEBD">
                  <a:lumMod val="45000"/>
                  <a:lumOff val="55000"/>
                </a:srgbClr>
              </a:gs>
              <a:gs pos="83000">
                <a:srgbClr val="9CBEBD">
                  <a:lumMod val="45000"/>
                  <a:lumOff val="55000"/>
                </a:srgbClr>
              </a:gs>
              <a:gs pos="100000">
                <a:srgbClr val="9CBEBD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aoblený obdélník 54"/>
          <p:cNvSpPr/>
          <p:nvPr/>
        </p:nvSpPr>
        <p:spPr>
          <a:xfrm>
            <a:off x="7011509" y="2214159"/>
            <a:ext cx="609818" cy="432048"/>
          </a:xfrm>
          <a:prstGeom prst="roundRect">
            <a:avLst/>
          </a:prstGeom>
          <a:gradFill flip="none" rotWithShape="1">
            <a:gsLst>
              <a:gs pos="0">
                <a:srgbClr val="9CBEBD">
                  <a:lumMod val="5000"/>
                  <a:lumOff val="95000"/>
                </a:srgbClr>
              </a:gs>
              <a:gs pos="74000">
                <a:srgbClr val="9CBEBD">
                  <a:lumMod val="45000"/>
                  <a:lumOff val="55000"/>
                </a:srgbClr>
              </a:gs>
              <a:gs pos="83000">
                <a:srgbClr val="9CBEBD">
                  <a:lumMod val="45000"/>
                  <a:lumOff val="55000"/>
                </a:srgbClr>
              </a:gs>
              <a:gs pos="100000">
                <a:srgbClr val="9CBEBD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272"/>
          <p:cNvSpPr/>
          <p:nvPr/>
        </p:nvSpPr>
        <p:spPr>
          <a:xfrm>
            <a:off x="6757231" y="2142151"/>
            <a:ext cx="216024" cy="576064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rgbClr val="2F2B2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274"/>
          <p:cNvSpPr/>
          <p:nvPr/>
        </p:nvSpPr>
        <p:spPr>
          <a:xfrm>
            <a:off x="7117271" y="2142151"/>
            <a:ext cx="216024" cy="576064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rgbClr val="2F2B2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8307653" y="2214159"/>
            <a:ext cx="609818" cy="432048"/>
          </a:xfrm>
          <a:prstGeom prst="roundRect">
            <a:avLst/>
          </a:prstGeom>
          <a:gradFill flip="none" rotWithShape="1">
            <a:gsLst>
              <a:gs pos="0">
                <a:srgbClr val="9CBEBD">
                  <a:lumMod val="5000"/>
                  <a:lumOff val="95000"/>
                </a:srgbClr>
              </a:gs>
              <a:gs pos="74000">
                <a:srgbClr val="9CBEBD">
                  <a:lumMod val="45000"/>
                  <a:lumOff val="55000"/>
                </a:srgbClr>
              </a:gs>
              <a:gs pos="83000">
                <a:srgbClr val="9CBEBD">
                  <a:lumMod val="45000"/>
                  <a:lumOff val="55000"/>
                </a:srgbClr>
              </a:gs>
              <a:gs pos="100000">
                <a:srgbClr val="9CBEBD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Zaoblený obdélník 58"/>
          <p:cNvSpPr/>
          <p:nvPr/>
        </p:nvSpPr>
        <p:spPr>
          <a:xfrm>
            <a:off x="8811709" y="2214159"/>
            <a:ext cx="609818" cy="432048"/>
          </a:xfrm>
          <a:prstGeom prst="roundRect">
            <a:avLst/>
          </a:prstGeom>
          <a:gradFill flip="none" rotWithShape="1">
            <a:gsLst>
              <a:gs pos="0">
                <a:srgbClr val="9CBEBD">
                  <a:lumMod val="5000"/>
                  <a:lumOff val="95000"/>
                </a:srgbClr>
              </a:gs>
              <a:gs pos="74000">
                <a:srgbClr val="9CBEBD">
                  <a:lumMod val="45000"/>
                  <a:lumOff val="55000"/>
                </a:srgbClr>
              </a:gs>
              <a:gs pos="83000">
                <a:srgbClr val="9CBEBD">
                  <a:lumMod val="45000"/>
                  <a:lumOff val="55000"/>
                </a:srgbClr>
              </a:gs>
              <a:gs pos="100000">
                <a:srgbClr val="9CBEBD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272"/>
          <p:cNvSpPr/>
          <p:nvPr/>
        </p:nvSpPr>
        <p:spPr>
          <a:xfrm>
            <a:off x="8557431" y="2142151"/>
            <a:ext cx="216024" cy="576064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rgbClr val="2F2B2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274"/>
          <p:cNvSpPr/>
          <p:nvPr/>
        </p:nvSpPr>
        <p:spPr>
          <a:xfrm>
            <a:off x="8917471" y="2142151"/>
            <a:ext cx="216024" cy="576064"/>
          </a:xfrm>
          <a:prstGeom prst="ellipse">
            <a:avLst/>
          </a:prstGeom>
          <a:solidFill>
            <a:srgbClr val="CCFFCC"/>
          </a:solidFill>
          <a:ln w="9525" cap="flat" cmpd="sng" algn="ctr">
            <a:solidFill>
              <a:srgbClr val="2F2B2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Explosion 2 281"/>
          <p:cNvSpPr/>
          <p:nvPr/>
        </p:nvSpPr>
        <p:spPr>
          <a:xfrm>
            <a:off x="6829239" y="2224969"/>
            <a:ext cx="432048" cy="432048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5ADA6289-CC06-4144-B20B-D78B0E91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127" y="1728189"/>
            <a:ext cx="2171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charset="0"/>
                <a:ea typeface="MS PGothic" charset="0"/>
              </a:rPr>
              <a:t>poškození epitelu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charset="0"/>
                <a:ea typeface="MS PGothic" charset="0"/>
              </a:rPr>
              <a:t>a mesenchymálních buněk</a:t>
            </a:r>
          </a:p>
        </p:txBody>
      </p:sp>
      <p:sp>
        <p:nvSpPr>
          <p:cNvPr id="64" name="Zahnutá šipka nahoru 63"/>
          <p:cNvSpPr/>
          <p:nvPr/>
        </p:nvSpPr>
        <p:spPr>
          <a:xfrm>
            <a:off x="7045264" y="2841225"/>
            <a:ext cx="1852624" cy="443081"/>
          </a:xfrm>
          <a:prstGeom prst="curvedUpArrow">
            <a:avLst/>
          </a:prstGeom>
          <a:gradFill rotWithShape="1">
            <a:gsLst>
              <a:gs pos="0">
                <a:srgbClr val="D2CB6C">
                  <a:tint val="100000"/>
                  <a:shade val="100000"/>
                  <a:satMod val="130000"/>
                </a:srgbClr>
              </a:gs>
              <a:gs pos="100000">
                <a:srgbClr val="D2CB6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D2CB6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 Box 17">
            <a:extLst>
              <a:ext uri="{FF2B5EF4-FFF2-40B4-BE49-F238E27FC236}">
                <a16:creationId xmlns:a16="http://schemas.microsoft.com/office/drawing/2014/main" id="{5ADA6289-CC06-4144-B20B-D78B0E91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3312365"/>
            <a:ext cx="168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charset="0"/>
                <a:ea typeface="MS PGothic" charset="0"/>
              </a:rPr>
              <a:t>trénovaná odpověď</a:t>
            </a:r>
          </a:p>
        </p:txBody>
      </p:sp>
      <p:sp>
        <p:nvSpPr>
          <p:cNvPr id="66" name="Výbuch 2 65"/>
          <p:cNvSpPr/>
          <p:nvPr/>
        </p:nvSpPr>
        <p:spPr>
          <a:xfrm>
            <a:off x="8628207" y="1124744"/>
            <a:ext cx="1500241" cy="482546"/>
          </a:xfrm>
          <a:prstGeom prst="irregularSeal2">
            <a:avLst/>
          </a:prstGeom>
          <a:gradFill rotWithShape="1">
            <a:gsLst>
              <a:gs pos="0">
                <a:srgbClr val="B1A089">
                  <a:tint val="50000"/>
                  <a:satMod val="300000"/>
                </a:srgbClr>
              </a:gs>
              <a:gs pos="35000">
                <a:srgbClr val="B1A089">
                  <a:tint val="37000"/>
                  <a:satMod val="300000"/>
                </a:srgbClr>
              </a:gs>
              <a:gs pos="100000">
                <a:srgbClr val="B1A08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1A08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92D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mucin</a:t>
            </a:r>
          </a:p>
        </p:txBody>
      </p:sp>
      <p:sp>
        <p:nvSpPr>
          <p:cNvPr id="67" name="Zahnutá šipka dolů 66"/>
          <p:cNvSpPr/>
          <p:nvPr/>
        </p:nvSpPr>
        <p:spPr>
          <a:xfrm rot="16483453">
            <a:off x="7937876" y="1549763"/>
            <a:ext cx="844387" cy="427599"/>
          </a:xfrm>
          <a:prstGeom prst="curvedDownArrow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Šipka dolů 67"/>
          <p:cNvSpPr/>
          <p:nvPr/>
        </p:nvSpPr>
        <p:spPr>
          <a:xfrm rot="18180968">
            <a:off x="9526979" y="2317916"/>
            <a:ext cx="221151" cy="826743"/>
          </a:xfrm>
          <a:prstGeom prst="downArrow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 Box 17">
            <a:extLst>
              <a:ext uri="{FF2B5EF4-FFF2-40B4-BE49-F238E27FC236}">
                <a16:creationId xmlns:a16="http://schemas.microsoft.com/office/drawing/2014/main" id="{5ADA6289-CC06-4144-B20B-D78B0E91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190" y="3024333"/>
            <a:ext cx="1809386" cy="461665"/>
          </a:xfrm>
          <a:prstGeom prst="rect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Eotaxin</a:t>
            </a: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(CCL11/24/26)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TARC (CCL17)</a:t>
            </a:r>
          </a:p>
        </p:txBody>
      </p:sp>
      <p:sp>
        <p:nvSpPr>
          <p:cNvPr id="70" name="Šipka dolů 69"/>
          <p:cNvSpPr/>
          <p:nvPr/>
        </p:nvSpPr>
        <p:spPr>
          <a:xfrm rot="180381">
            <a:off x="9113300" y="2923417"/>
            <a:ext cx="249969" cy="763543"/>
          </a:xfrm>
          <a:prstGeom prst="downArrow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 Box 17">
            <a:extLst>
              <a:ext uri="{FF2B5EF4-FFF2-40B4-BE49-F238E27FC236}">
                <a16:creationId xmlns:a16="http://schemas.microsoft.com/office/drawing/2014/main" id="{5ADA6289-CC06-4144-B20B-D78B0E91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39" y="3744413"/>
            <a:ext cx="954169" cy="461665"/>
          </a:xfrm>
          <a:prstGeom prst="rect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</a:t>
            </a:r>
          </a:p>
        </p:txBody>
      </p:sp>
      <p:sp>
        <p:nvSpPr>
          <p:cNvPr id="72" name="Oval 21">
            <a:extLst>
              <a:ext uri="{FF2B5EF4-FFF2-40B4-BE49-F238E27FC236}">
                <a16:creationId xmlns:a16="http://schemas.microsoft.com/office/drawing/2014/main" id="{C62166AC-71A4-4329-A585-19BAEE19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129" y="4360422"/>
            <a:ext cx="576263" cy="576263"/>
          </a:xfrm>
          <a:prstGeom prst="ellipse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Th2</a:t>
            </a:r>
            <a:endParaRPr kumimoji="0" lang="en-US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ál 72"/>
          <p:cNvSpPr/>
          <p:nvPr/>
        </p:nvSpPr>
        <p:spPr>
          <a:xfrm>
            <a:off x="6528048" y="4119199"/>
            <a:ext cx="1185992" cy="561318"/>
          </a:xfrm>
          <a:prstGeom prst="ellipse">
            <a:avLst/>
          </a:prstGeom>
          <a:gradFill flip="none" rotWithShape="1">
            <a:gsLst>
              <a:gs pos="0">
                <a:srgbClr val="D2CB6C">
                  <a:lumMod val="40000"/>
                  <a:lumOff val="60000"/>
                </a:srgbClr>
              </a:gs>
              <a:gs pos="46000">
                <a:srgbClr val="D2CB6C">
                  <a:lumMod val="95000"/>
                  <a:lumOff val="5000"/>
                </a:srgbClr>
              </a:gs>
              <a:gs pos="100000">
                <a:srgbClr val="D2CB6C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B92D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mastocyty</a:t>
            </a:r>
          </a:p>
        </p:txBody>
      </p:sp>
      <p:sp>
        <p:nvSpPr>
          <p:cNvPr id="74" name="Ovál 73"/>
          <p:cNvSpPr/>
          <p:nvPr/>
        </p:nvSpPr>
        <p:spPr>
          <a:xfrm>
            <a:off x="6642358" y="4641081"/>
            <a:ext cx="1008112" cy="561318"/>
          </a:xfrm>
          <a:prstGeom prst="ellipse">
            <a:avLst/>
          </a:prstGeom>
          <a:gradFill flip="none" rotWithShape="1">
            <a:gsLst>
              <a:gs pos="0">
                <a:srgbClr val="9CBEBD">
                  <a:lumMod val="40000"/>
                  <a:lumOff val="60000"/>
                </a:srgbClr>
              </a:gs>
              <a:gs pos="46000">
                <a:srgbClr val="9CBEBD">
                  <a:lumMod val="95000"/>
                  <a:lumOff val="5000"/>
                </a:srgbClr>
              </a:gs>
              <a:gs pos="100000">
                <a:srgbClr val="9CBEBD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B92D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basofily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B92D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21">
            <a:extLst>
              <a:ext uri="{FF2B5EF4-FFF2-40B4-BE49-F238E27FC236}">
                <a16:creationId xmlns:a16="http://schemas.microsoft.com/office/drawing/2014/main" id="{C62166AC-71A4-4329-A585-19BAEE19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07" y="4698838"/>
            <a:ext cx="576263" cy="576263"/>
          </a:xfrm>
          <a:prstGeom prst="ellipse">
            <a:avLst/>
          </a:prstGeom>
          <a:gradFill rotWithShape="1">
            <a:gsLst>
              <a:gs pos="0">
                <a:srgbClr val="9CBEBD">
                  <a:tint val="100000"/>
                  <a:shade val="100000"/>
                  <a:satMod val="130000"/>
                </a:srgbClr>
              </a:gs>
              <a:gs pos="100000">
                <a:srgbClr val="9CBE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CBE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</a:t>
            </a:r>
            <a:endParaRPr kumimoji="0" lang="en-US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10">
            <a:extLst>
              <a:ext uri="{FF2B5EF4-FFF2-40B4-BE49-F238E27FC236}">
                <a16:creationId xmlns:a16="http://schemas.microsoft.com/office/drawing/2014/main" id="{FDA75B20-9AE4-4514-91A9-A04554E6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0456" y="4454790"/>
            <a:ext cx="720080" cy="657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MS PGothic" charset="0"/>
              </a:rPr>
              <a:t>eos</a:t>
            </a:r>
            <a:endParaRPr kumimoji="0" lang="en-US" altLang="cs-CZ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  <p:sp>
        <p:nvSpPr>
          <p:cNvPr id="77" name="Šipka dolů 76"/>
          <p:cNvSpPr/>
          <p:nvPr/>
        </p:nvSpPr>
        <p:spPr>
          <a:xfrm rot="12622732">
            <a:off x="8524248" y="2594165"/>
            <a:ext cx="197868" cy="1913373"/>
          </a:xfrm>
          <a:prstGeom prst="downArrow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 Box 17">
            <a:extLst>
              <a:ext uri="{FF2B5EF4-FFF2-40B4-BE49-F238E27FC236}">
                <a16:creationId xmlns:a16="http://schemas.microsoft.com/office/drawing/2014/main" id="{5ADA6289-CC06-4144-B20B-D78B0E91AA1E}"/>
              </a:ext>
            </a:extLst>
          </p:cNvPr>
          <p:cNvSpPr txBox="1">
            <a:spLocks noChangeArrowheads="1"/>
          </p:cNvSpPr>
          <p:nvPr/>
        </p:nvSpPr>
        <p:spPr bwMode="auto">
          <a:xfrm rot="18105538">
            <a:off x="7829830" y="3782082"/>
            <a:ext cx="71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charset="0"/>
                <a:ea typeface="MS PGothic" charset="0"/>
              </a:rPr>
              <a:t>IL-13</a:t>
            </a:r>
          </a:p>
        </p:txBody>
      </p:sp>
      <p:sp>
        <p:nvSpPr>
          <p:cNvPr id="79" name="Šipka dolů 78"/>
          <p:cNvSpPr/>
          <p:nvPr/>
        </p:nvSpPr>
        <p:spPr>
          <a:xfrm rot="3230204">
            <a:off x="8552925" y="4124596"/>
            <a:ext cx="192924" cy="767035"/>
          </a:xfrm>
          <a:prstGeom prst="downArrow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Šipka dolů 79"/>
          <p:cNvSpPr/>
          <p:nvPr/>
        </p:nvSpPr>
        <p:spPr>
          <a:xfrm rot="16200000">
            <a:off x="9219939" y="4068605"/>
            <a:ext cx="228256" cy="1715647"/>
          </a:xfrm>
          <a:prstGeom prst="downArrow">
            <a:avLst/>
          </a:prstGeom>
          <a:gradFill rotWithShape="1">
            <a:gsLst>
              <a:gs pos="0">
                <a:srgbClr val="A9A57C">
                  <a:tint val="100000"/>
                  <a:shade val="100000"/>
                  <a:satMod val="130000"/>
                </a:srgbClr>
              </a:gs>
              <a:gs pos="100000">
                <a:srgbClr val="A9A57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 Box 17">
            <a:extLst>
              <a:ext uri="{FF2B5EF4-FFF2-40B4-BE49-F238E27FC236}">
                <a16:creationId xmlns:a16="http://schemas.microsoft.com/office/drawing/2014/main" id="{5ADA6289-CC06-4144-B20B-D78B0E91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875" y="4619542"/>
            <a:ext cx="71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Arial" charset="0"/>
                <a:ea typeface="MS PGothic" charset="0"/>
              </a:rPr>
              <a:t>IL-5</a:t>
            </a:r>
          </a:p>
        </p:txBody>
      </p:sp>
      <p:sp>
        <p:nvSpPr>
          <p:cNvPr id="82" name="Šipka dolů 81"/>
          <p:cNvSpPr/>
          <p:nvPr/>
        </p:nvSpPr>
        <p:spPr>
          <a:xfrm>
            <a:off x="10462474" y="3525061"/>
            <a:ext cx="242038" cy="940962"/>
          </a:xfrm>
          <a:prstGeom prst="downArrow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xplosion 2 281"/>
          <p:cNvSpPr/>
          <p:nvPr/>
        </p:nvSpPr>
        <p:spPr>
          <a:xfrm>
            <a:off x="8640296" y="2217596"/>
            <a:ext cx="432048" cy="432048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Šipka dolů 83"/>
          <p:cNvSpPr/>
          <p:nvPr/>
        </p:nvSpPr>
        <p:spPr>
          <a:xfrm rot="17782366">
            <a:off x="9877802" y="4130695"/>
            <a:ext cx="211434" cy="580439"/>
          </a:xfrm>
          <a:prstGeom prst="downArrow">
            <a:avLst/>
          </a:prstGeom>
          <a:gradFill rotWithShape="1">
            <a:gsLst>
              <a:gs pos="0">
                <a:srgbClr val="C89F5D">
                  <a:tint val="100000"/>
                  <a:shade val="100000"/>
                  <a:satMod val="130000"/>
                </a:srgbClr>
              </a:gs>
              <a:gs pos="100000">
                <a:srgbClr val="C89F5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89F5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6" name="Picture 2" descr="P5.pn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59"/>
          <a:stretch/>
        </p:blipFill>
        <p:spPr>
          <a:xfrm>
            <a:off x="677395" y="3117371"/>
            <a:ext cx="4947944" cy="30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0" grpId="0" animBg="1"/>
      <p:bldP spid="81" grpId="0"/>
      <p:bldP spid="82" grpId="0" animBg="1"/>
      <p:bldP spid="83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Přirozená imunita se dokáže učit!</a:t>
            </a:r>
          </a:p>
        </p:txBody>
      </p:sp>
      <p:sp>
        <p:nvSpPr>
          <p:cNvPr id="12" name="Rectangle 3"/>
          <p:cNvSpPr/>
          <p:nvPr/>
        </p:nvSpPr>
        <p:spPr>
          <a:xfrm>
            <a:off x="0" y="6331386"/>
            <a:ext cx="12216680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cs-CZ" sz="1000" dirty="0" err="1"/>
              <a:t>Peters</a:t>
            </a:r>
            <a:r>
              <a:rPr lang="cs-CZ" sz="1000" dirty="0"/>
              <a:t> MC et al.: </a:t>
            </a:r>
            <a:r>
              <a:rPr lang="en-US" sz="1000" b="1" dirty="0"/>
              <a:t>Refractory airway type 2 inflammation in a large subgroup of asthmatic patients treated with inhaled corticosteroids</a:t>
            </a:r>
            <a:r>
              <a:rPr lang="cs-CZ" sz="1000" b="1" dirty="0"/>
              <a:t>. </a:t>
            </a:r>
            <a:r>
              <a:rPr lang="cs-CZ" sz="1000" dirty="0"/>
              <a:t>JACI 2019; 143: 104-13</a:t>
            </a:r>
          </a:p>
          <a:p>
            <a:pPr algn="ctr"/>
            <a:r>
              <a:rPr lang="en-US" sz="1000" dirty="0"/>
              <a:t>John V </a:t>
            </a:r>
            <a:r>
              <a:rPr lang="en-US" sz="1000" dirty="0" err="1"/>
              <a:t>Fahy</a:t>
            </a:r>
            <a:r>
              <a:rPr lang="en-US" sz="1000" dirty="0"/>
              <a:t>: ﻿</a:t>
            </a:r>
            <a:r>
              <a:rPr lang="en-US" sz="1000" b="1" dirty="0"/>
              <a:t>Focal Type 2 Airway Niches in Asthma, </a:t>
            </a:r>
            <a:r>
              <a:rPr lang="en-US" sz="1000" dirty="0"/>
              <a:t>ATS, Dallas 2019</a:t>
            </a:r>
            <a:endParaRPr lang="cs-CZ" sz="1000" dirty="0"/>
          </a:p>
          <a:p>
            <a:pPr algn="ctr"/>
            <a:r>
              <a:rPr lang="cs-CZ" sz="1000" dirty="0" err="1"/>
              <a:t>Peters</a:t>
            </a:r>
            <a:r>
              <a:rPr lang="cs-CZ" sz="1000" dirty="0"/>
              <a:t> M et al</a:t>
            </a:r>
            <a:r>
              <a:rPr lang="cs-CZ" sz="1000" b="1" dirty="0"/>
              <a:t>. </a:t>
            </a:r>
            <a:r>
              <a:rPr lang="en-US" sz="1000" b="1" dirty="0"/>
              <a:t>A transcriptomic method to determine airway immune dysfunction in T2-high and T2-low asthma</a:t>
            </a:r>
            <a:r>
              <a:rPr lang="cs-CZ" sz="1000" b="1" dirty="0"/>
              <a:t>. </a:t>
            </a:r>
            <a:r>
              <a:rPr lang="en-US" sz="1000" dirty="0"/>
              <a:t>Am J </a:t>
            </a:r>
            <a:r>
              <a:rPr lang="en-US" sz="1000" dirty="0" err="1"/>
              <a:t>Respir</a:t>
            </a:r>
            <a:r>
              <a:rPr lang="en-US" sz="1000" dirty="0"/>
              <a:t> </a:t>
            </a:r>
            <a:r>
              <a:rPr lang="en-US" sz="1000" dirty="0" err="1"/>
              <a:t>Crit</a:t>
            </a:r>
            <a:r>
              <a:rPr lang="en-US" sz="1000" dirty="0"/>
              <a:t> Care Med</a:t>
            </a:r>
            <a:r>
              <a:rPr lang="cs-CZ" sz="1000" dirty="0"/>
              <a:t>. </a:t>
            </a:r>
            <a:r>
              <a:rPr lang="en-US" sz="1000" dirty="0"/>
              <a:t>2019</a:t>
            </a:r>
            <a:r>
              <a:rPr lang="cs-CZ" sz="1000" dirty="0"/>
              <a:t>; </a:t>
            </a:r>
            <a:r>
              <a:rPr lang="en-US" sz="1000" dirty="0"/>
              <a:t>199 (4) pp: 465-477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57B6A-A386-9742-99A9-A9F4132A3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2776"/>
            <a:ext cx="10693970" cy="4133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8">
            <a:extLst>
              <a:ext uri="{FF2B5EF4-FFF2-40B4-BE49-F238E27FC236}">
                <a16:creationId xmlns:a16="http://schemas.microsoft.com/office/drawing/2014/main" id="{AD747977-980D-D44A-8D0D-273EDD31A354}"/>
              </a:ext>
            </a:extLst>
          </p:cNvPr>
          <p:cNvSpPr/>
          <p:nvPr/>
        </p:nvSpPr>
        <p:spPr>
          <a:xfrm>
            <a:off x="8904312" y="1412776"/>
            <a:ext cx="2448272" cy="41330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FEDE9B93-4C67-124A-97C9-94928AC02A12}"/>
              </a:ext>
            </a:extLst>
          </p:cNvPr>
          <p:cNvSpPr/>
          <p:nvPr/>
        </p:nvSpPr>
        <p:spPr>
          <a:xfrm>
            <a:off x="6096000" y="908720"/>
            <a:ext cx="4320480" cy="360040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trénovaná odpověď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1CB9C5-7C0B-054C-BE60-3E7F8F9BDDAB}"/>
              </a:ext>
            </a:extLst>
          </p:cNvPr>
          <p:cNvCxnSpPr>
            <a:cxnSpLocks/>
          </p:cNvCxnSpPr>
          <p:nvPr/>
        </p:nvCxnSpPr>
        <p:spPr>
          <a:xfrm>
            <a:off x="911424" y="4149080"/>
            <a:ext cx="9433048" cy="0"/>
          </a:xfrm>
          <a:prstGeom prst="line">
            <a:avLst/>
          </a:prstGeom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57020E-BE65-D049-8A3C-187A7B9EDEA5}"/>
              </a:ext>
            </a:extLst>
          </p:cNvPr>
          <p:cNvCxnSpPr>
            <a:cxnSpLocks/>
          </p:cNvCxnSpPr>
          <p:nvPr/>
        </p:nvCxnSpPr>
        <p:spPr>
          <a:xfrm>
            <a:off x="911424" y="4653136"/>
            <a:ext cx="9433048" cy="0"/>
          </a:xfrm>
          <a:prstGeom prst="line">
            <a:avLst/>
          </a:prstGeom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5E0A32-89E4-794D-90D3-DA09EA8B436C}"/>
              </a:ext>
            </a:extLst>
          </p:cNvPr>
          <p:cNvCxnSpPr>
            <a:cxnSpLocks/>
          </p:cNvCxnSpPr>
          <p:nvPr/>
        </p:nvCxnSpPr>
        <p:spPr>
          <a:xfrm>
            <a:off x="911424" y="4869160"/>
            <a:ext cx="9433048" cy="0"/>
          </a:xfrm>
          <a:prstGeom prst="line">
            <a:avLst/>
          </a:prstGeom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08A1BE-F91D-3C4D-9E99-4C141A6FF7A0}"/>
              </a:ext>
            </a:extLst>
          </p:cNvPr>
          <p:cNvCxnSpPr>
            <a:cxnSpLocks/>
          </p:cNvCxnSpPr>
          <p:nvPr/>
        </p:nvCxnSpPr>
        <p:spPr>
          <a:xfrm>
            <a:off x="911424" y="2708920"/>
            <a:ext cx="9361040" cy="0"/>
          </a:xfrm>
          <a:prstGeom prst="line">
            <a:avLst/>
          </a:prstGeom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FA3DDB-FA0E-8D45-8BF2-D27418D09C2F}"/>
              </a:ext>
            </a:extLst>
          </p:cNvPr>
          <p:cNvCxnSpPr>
            <a:cxnSpLocks/>
          </p:cNvCxnSpPr>
          <p:nvPr/>
        </p:nvCxnSpPr>
        <p:spPr>
          <a:xfrm>
            <a:off x="911424" y="3429000"/>
            <a:ext cx="9361040" cy="0"/>
          </a:xfrm>
          <a:prstGeom prst="line">
            <a:avLst/>
          </a:prstGeom>
          <a:ln w="444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5E5CD54-D0D5-B049-8759-1F8F389E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75" y="2183898"/>
            <a:ext cx="5892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6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1524000" y="152654"/>
            <a:ext cx="8172400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Vznik a průběh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autoimunopatologie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522" t="24141" r="7475" b="8169"/>
          <a:stretch/>
        </p:blipFill>
        <p:spPr>
          <a:xfrm>
            <a:off x="6096000" y="2073546"/>
            <a:ext cx="6048672" cy="36129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750" t="13493" r="8066" b="4367"/>
          <a:stretch/>
        </p:blipFill>
        <p:spPr>
          <a:xfrm>
            <a:off x="335360" y="1871674"/>
            <a:ext cx="5756205" cy="4117022"/>
          </a:xfrm>
          <a:prstGeom prst="rect">
            <a:avLst/>
          </a:prstGeom>
        </p:spPr>
      </p:pic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0" y="6651566"/>
            <a:ext cx="12192000" cy="2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</a:pP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Rosenblum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M et al.: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Mechanisms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of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human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b="1" dirty="0" err="1">
                <a:solidFill>
                  <a:srgbClr val="000000"/>
                </a:solidFill>
                <a:latin typeface="Tahoma" panose="020B0604030504040204" pitchFamily="34" charset="0"/>
              </a:rPr>
              <a:t>autoimmunity</a:t>
            </a:r>
            <a:r>
              <a:rPr lang="cs-CZ" altLang="cs-CZ" sz="1000" b="1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Journal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of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Clinical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1000" dirty="0" err="1">
                <a:solidFill>
                  <a:srgbClr val="000000"/>
                </a:solidFill>
                <a:latin typeface="Tahoma" panose="020B0604030504040204" pitchFamily="34" charset="0"/>
              </a:rPr>
              <a:t>Investigation</a:t>
            </a:r>
            <a:r>
              <a:rPr lang="cs-CZ" altLang="cs-CZ" sz="1000" dirty="0">
                <a:solidFill>
                  <a:srgbClr val="000000"/>
                </a:solidFill>
                <a:latin typeface="Tahoma" panose="020B0604030504040204" pitchFamily="34" charset="0"/>
              </a:rPr>
              <a:t> 2015; 125(6): 2228-2233</a:t>
            </a:r>
            <a:endParaRPr lang="en-GB" altLang="cs-CZ" sz="1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330925" y="4296831"/>
            <a:ext cx="3672408" cy="18722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3">
            <a:extLst>
              <a:ext uri="{FF2B5EF4-FFF2-40B4-BE49-F238E27FC236}">
                <a16:creationId xmlns:a16="http://schemas.microsoft.com/office/drawing/2014/main" id="{3B71A78F-3436-4949-B39E-89DDDD21ECCC}"/>
              </a:ext>
            </a:extLst>
          </p:cNvPr>
          <p:cNvSpPr/>
          <p:nvPr/>
        </p:nvSpPr>
        <p:spPr>
          <a:xfrm>
            <a:off x="2408374" y="2996952"/>
            <a:ext cx="1095338" cy="11195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 Box 58">
            <a:extLst>
              <a:ext uri="{FF2B5EF4-FFF2-40B4-BE49-F238E27FC236}">
                <a16:creationId xmlns:a16="http://schemas.microsoft.com/office/drawing/2014/main" id="{DF6CF082-038E-0941-89AA-29105CE3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169039"/>
            <a:ext cx="349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porucha indukce tolerance</a:t>
            </a:r>
          </a:p>
        </p:txBody>
      </p:sp>
      <p:sp>
        <p:nvSpPr>
          <p:cNvPr id="10" name="Text Box 58">
            <a:extLst>
              <a:ext uri="{FF2B5EF4-FFF2-40B4-BE49-F238E27FC236}">
                <a16:creationId xmlns:a16="http://schemas.microsoft.com/office/drawing/2014/main" id="{3B65F27B-A862-0349-8409-F199C5ED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198" y="2596842"/>
            <a:ext cx="349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trénovanost  IS</a:t>
            </a:r>
          </a:p>
        </p:txBody>
      </p:sp>
      <p:sp>
        <p:nvSpPr>
          <p:cNvPr id="11" name="Ovál 3">
            <a:extLst>
              <a:ext uri="{FF2B5EF4-FFF2-40B4-BE49-F238E27FC236}">
                <a16:creationId xmlns:a16="http://schemas.microsoft.com/office/drawing/2014/main" id="{21A6C90F-2CD2-E045-9216-817FE811D003}"/>
              </a:ext>
            </a:extLst>
          </p:cNvPr>
          <p:cNvSpPr/>
          <p:nvPr/>
        </p:nvSpPr>
        <p:spPr>
          <a:xfrm>
            <a:off x="3668341" y="2708920"/>
            <a:ext cx="1707579" cy="16599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09A6C364-7C5E-0D40-8DE8-EE07765D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805" y="2251055"/>
            <a:ext cx="3496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autoreaktivní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Tly</a:t>
            </a:r>
            <a:endParaRPr lang="cs-CZ" altLang="cs-CZ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1"/>
      <p:bldP spid="10" grpId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46343</TotalTime>
  <Words>4405</Words>
  <Application>Microsoft Office PowerPoint</Application>
  <PresentationFormat>Širokoúhlá obrazovka</PresentationFormat>
  <Paragraphs>214</Paragraphs>
  <Slides>34</Slides>
  <Notes>11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Rockwell</vt:lpstr>
      <vt:lpstr>Tahoma</vt:lpstr>
      <vt:lpstr>Wingdings</vt:lpstr>
      <vt:lpstr>Advantage</vt:lpstr>
      <vt:lpstr>Autoimunopatologie u těžkého astmatu</vt:lpstr>
      <vt:lpstr>Koncept autoimunopatologie Vztah autoimunopatologie k astmatu Vliv autoimunopatologie na biologickou léčbu Switch terapie…?</vt:lpstr>
      <vt:lpstr>Koncept autoimunopatologie Vztah autoimunopatologie k astmatu Vliv autoimunopatologie na biologickou léčbu Switch terapie…?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Koncept autoimunopatologie Vztah autoimunopatologie k astmatu Vliv autoimunopatologie na biologickou léčbu Switch terapie…?</vt:lpstr>
      <vt:lpstr>Koncept autoimunopatologie Vztah autoimunopatologie k astmatu Vliv autoimunopatologie na biologickou léčbu Switch terapie…?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Koncept autoimunopatologie Vztah autoimunopatologie k astmatu Vliv autoimunopatologie na biologickou léčbu Switch terapie…?</vt:lpstr>
      <vt:lpstr>Koncept autoimunopatologie Vztah autoimunopatologie k astmatu Vliv autoimunopatologie na biologickou léčbu Switch terapie…?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Koncept autoimunopatologie Vztah autoimunopatologie k astmatu Vliv autoimunopatologie na biologickou léčbu Switch terapie…?</vt:lpstr>
      <vt:lpstr>Koncept autoimunopatologie Vztah autoimunopatologie k astmatu Vliv autoimunopatologie na biologickou léčbu Switch terapie…?</vt:lpstr>
      <vt:lpstr>Prezentace aplikace PowerPoint</vt:lpstr>
      <vt:lpstr>Prezentace aplikace PowerPoint</vt:lpstr>
      <vt:lpstr>Prezentace aplikace PowerPoint</vt:lpstr>
      <vt:lpstr>Prezentace aplikace PowerPoint</vt:lpstr>
      <vt:lpstr> Název přípravku: CINQAERO 10 mg/ml koncentrát pro infuzní roztok. Kvalitativní a kvantitativní složení: Jeden ml koncentrátu obsahuje reslizumabum 10 mg (10 mg/ml). Jedna injekční lahvička o objemu 2,5 ml obsahuje reslizumabum 25 mg. Jedna injekční lahvička o objemu 10 ml obsahuje reslizumabum 100 mg. Reslizumab je humanizovaná monoklonální protilátka vytvářená myšími myelomovými buňkami (NS0) technologií rekombinantní DNA. Léková forma: Koncentrát pro infuzní roztok (sterilní koncentrát). Terapeutické indikace: Přípravek CINQAERO je indikován jako přídatná léčba u dospělých pacientů se závažným eozinofilním astmatem nedostatečně kontrolovaným i přes užívání vysokých dávek inhalačních kortikosteroidů plus dalšího léčivého přípravku pro kontrolu astmatu. Dávkování a způsob podání: Přípravek CINQAERO musí předepisovat lékaři se zkušenostmi s diagnostikou a léčbou výše zmíněné indikace. Dávkování: Přípravek CINQAERO se podává v intravenózní infuzi jednou za čtyři týdny. Pacienti s tělesnou hmotností nižší než 35 kg nebo vyšší než 199 kg: Doporučená dávka je 3 mg/kg tělesné hmotnosti. Objem roztoku (v ml) z injekční lahvičky (lahviček), který je třeba podat, se vypočítá následujícím způsobem: 0,3 x tělesná hmotnost pacienta (v kg). Pacienti s tělesnou hmotností mezi 35 kg a 199 kg: Doporučená dávka se docílí pomocí dávkovacího schématu vycházejícího z objemu injekční lahvičky. Doporučená dávka vychází z tělesné hmotnosti pacienta a měla by se upravit pouze u významných změn tělesné hmotnosti. Přípravek CINQAERO je určen pro dlouhodobou léčbu. Způsob podání: Intravenózní podání. Tento léčivý přípravek je určen pouze pro intravenózní infuzi. Nesmí být podáván subkutánně, perorálně ani intramuskulárně. Do infuzního vaku obsahujícího 50 ml infuzního roztoku chloridu sodného o koncentraci 9 mg/ml (0,9%) se nadávkuje odpovídající dávka koncentrátu. Tento léčivý přípravek se nesmí podávat jako bolusová injekce ani jako neředěný koncentrát. Infuze musí být okamžitě ukončena, pokud se u pacienta dostaví hypersenzitivní reakce na reslizumab nebo na kteroukoli pomocnou látku. Podrobnější informace o dávkování naleznete v Souhrnu údajů o přípravku. Kontraindikace: Hypersenzitivita na léčivou látku nebo na kteroukoli pomocnou látku. Zvláštní upozornění a opatření pro použití: Reslizumab se nemá používat k léčbě akutních exacerbací astmatu. Během léčby se mohou vyskytovat příznaky související s astmatem nebo exacerbace. Pacientům je nutno sdělit, aby vyhledali lékařskou pomoc v případě, že je astma nadále nezvládnuté nebo se po zahájení léčby zhorší. Hypersenzitivita a reakce v místě aplikace: V souvislosti s podáváním reslizumabu byly hlášeny akutní systémové reakce, včetně anafylaktické reakce. Tyto nežádoucí účinky byly pozorovány během infuze nebo do 20 minut po jejím dokončení. Během podávání reslizumabu a po odpovídající dobu po jeho podání pacienti mají být sledováni. Pokud dojde k anafylaktické reakci, podávání reslizumabu musí být okamžitě zastaveno a musí být zahájena vhodná léčba. Infekce parazity (helmintóza): Eozinofily mohou být součástí imunologické odpovědi na některé helmintické infekce. Pacienti s již existující helmintickou infekcí musí být přeléčeni ještě před zahájením léčby reslizumabem. Pokud budou pacienti infikováni během léčby reslizumabem a nezareagují na léčbu antihelmintiky, je třeba zvážit dočasné přerušení léčby. Podrobnější informace o zvláštních upozorněních naleznete v Souhrnu údajů o přípravku. Interakce s jinými léčivými přípravky a jiné formy interakce: S reslizumabem nebyly provedeny žádné formální klinické studie interakcí. Údaje in vitro naznačují, že není pravděpodobné, že by IL-5 a reslizumab ovliňovaly aktivitu CYP1A2, 3A4 nebo 2B6. Na základě vlastností reslizumabu se interakce neočekávají. Reslizumab nebyl studován u pacientů současně užívajících jiné imunosupresivní léčivé přípravky než perorální kortikosteroidy (oral corticosteroids, OCS); proto je profil bezpečnosti a účinnosti  reslizumabu u těchto pacientů neznámý. Reslizumab nebyl studován u pacientů, kterým byly podány živé vakcíny. Nejsou k dispozici žádné údaje o sekundárním přenosu infekce z osob, kterým byly podány živé vakcíny, na pacienty užívající reslizumab, ani o odpovědi pacientů užívajících reslizumab po provedení nové imunizace. Podrobnější informace o lékových interakcích naleznete v Souhrnu údajů o přípravku. Těhotenství, kojení a fertilita: Údaje o podávání reslizumabu těhotným ženám jsou omezené (méně než 300 ukončených těhotenství) nebo nejsou k dispozici. Studie reprodukční toxicity na zvířatech nenaznačují přímé nebo nepřímé  škodlivé účinky. Podávání přípravku CINQAERO během těhotenství se  z preventivních důvodů nedoporučuje. Není známo, zda se reslizumab vylučuje do lidského mateřského mléka. U člověka se během několika prvních dnů po porodu mohou předávat protilátky novorozencům mateřským mlékem. V tomto krátkém období nelze vyloučit riziko pro kojence. Poté je možné přípravek CINQAERO používat během kojení tam, kde je to vhodné. Nejsou k dispozici žádné údaje o fertilitě u člověka. Dostupné neklinické údaje nenaznačují vliv na fertilitu. Nežádoucí účinky: Nejčastěji hlášeným nežádoucím účinkem je zvýšená kreatinfosfokináza v krvi (přibližně 2% pacientů) a anafylaktická reakce (méně než 1 % pacientů). Podrobnější informace o nežádoucích účincích naleznete v Souhrnu údajů o přípravku. Žádáme zdravotnické pracovníky, aby hlásili podezření na nežádoucí účinky na adresu: Státní ústav pro kontrolu léčiv Šrobárova 48, 100 41 Praha 10, http://www.sukl.cz/nahlasit-nezadouci-ucinek. Doba použitelnosti: 3 roky. Zvláštní upozornění pro uchovávání: Uchovávejte v chladničce (2 °C-8 °C). Chraňte před mrazem. Uchovávejte injekční lahvičku v krabičce, aby byl přípravek chráněn před světlem. Držitel rozhodnutí o registraci: Teva B.V., Swensweg 5, 2031 GA Haarlem, Nizozemsko. Datum první registrace: 16.8.2016. Datum revize textu: 1. června 2021. Výdej přípravku je vázán na lékařský předpis. Přípravek je hrazen z prostředků veřejného zdravotního pojištění. Před podáním přípravku prostudujte pečlivě úplné znění Souhrnné informace o přípravku (SPC).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Imunologické aspekty IPP</dc:title>
  <dc:creator>Jakub Novosad</dc:creator>
  <cp:lastModifiedBy>rada.sedlak@gmail.com</cp:lastModifiedBy>
  <cp:revision>2673</cp:revision>
  <cp:lastPrinted>2022-05-03T10:08:29Z</cp:lastPrinted>
  <dcterms:created xsi:type="dcterms:W3CDTF">2011-01-26T16:55:23Z</dcterms:created>
  <dcterms:modified xsi:type="dcterms:W3CDTF">2024-06-12T14:23:24Z</dcterms:modified>
</cp:coreProperties>
</file>