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70" r:id="rId9"/>
    <p:sldId id="271" r:id="rId10"/>
    <p:sldId id="268" r:id="rId11"/>
    <p:sldId id="265" r:id="rId12"/>
    <p:sldId id="266" r:id="rId13"/>
    <p:sldId id="267" r:id="rId14"/>
    <p:sldId id="272" r:id="rId15"/>
    <p:sldId id="269" r:id="rId16"/>
    <p:sldId id="274" r:id="rId17"/>
    <p:sldId id="27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CCFF99"/>
    <a:srgbClr val="4472C4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2D567-8A08-4D1F-8B92-63A93B672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E6ABEF-347F-42AF-AF22-75342AEC3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2BB8BA-86F3-4F21-A973-321D0837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885D0-80D5-42A3-888B-489EC52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421697-EC61-466F-AA54-A06AEC43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0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4C45E-AC40-4090-A3CD-52ED14A6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22CEFA-7892-47B5-8027-8054B95B7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4B3EAD-11D2-43A8-BD53-10355624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28BA0F-A0B5-4F21-B8CC-B434F11A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5736-E5E8-49EB-8F6E-568A055F4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9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331C96-39ED-4B29-B468-E2589B4DC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059DE6-7126-4EB8-8B9C-1E7E5105A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65C47-087E-4388-B4B3-E303DA35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78FA0F-FF63-406B-8C02-73506CD4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BEEB52-A0BC-4F6F-B48D-B9440591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93CC9-64AA-4E35-990C-55B09A8D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A28BE-32FF-4A4D-867F-A031BC1A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CC4909-7691-4C20-8653-2EB77169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8B1CA-81A2-479D-A32D-F9C95283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AFDD7A-1305-47B8-9827-83CDEE1F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3C69BB-81DE-4945-810C-70DA0F8A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9EE45E-2B82-4D75-8C75-C77DAD5A8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D73A6A-C1FD-4833-A475-AC984566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4847E3-4944-4DFE-AF89-83D47027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0DAE0D-BBF5-42ED-A075-A3FF7306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6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689D4-D522-4D4F-88DE-5AF995E6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A3E82-1727-44AB-89EE-0003A8131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5FE3BD-6CE8-4578-AF5D-2C169F266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814576-4C85-4EC5-8BD9-B9F09BD3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0B08EE-4481-41F8-9A32-041F57F6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402DF1-AC6C-4DBB-AD2D-E9D83A48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78E33-BEED-4427-AC1E-5D2F0FA5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4B40EB-EA67-4A03-8D8F-8E6282D9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9D38C8-C051-4CC5-8C5C-B1625A2A8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442E43-7321-4CE9-BA34-6D801A7C9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CD2746-9FFD-44D7-96DE-7B5EEE4F1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9F8107C-BC45-4A4F-8E78-993E1FDD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EBAAE2-7121-4D87-B645-608E1543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6A4AC2-5E98-4C82-B69B-2F1964E2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2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BFAD2-F109-4C69-BB15-E7801689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43F5CCE-4ABB-4A0D-B457-8AFD60D7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5CF2E1-A98D-4138-8202-7AD12F97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44122E-0197-4374-A45F-462470D9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5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F8B97E0-F856-4E76-A423-E4462D2A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ECB7A3-7925-4627-AF6C-CB49F905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12E171-DAEE-4D6A-A995-8FE935B8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0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917CD-F5B1-46D8-9473-09C4626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1DB64E-9217-4DF6-8B1D-5F11AEF7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A5E026-F31C-44DD-9B09-F45AA1CAC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2A264E-E5CE-41B9-B3B2-0F66808E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FAC83B-7716-4DD3-B8D8-F27AED01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C2CAC8-DAC5-4A7D-A735-13519250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8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A8DF3-FB25-4A72-B2CD-70A185CA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19FF6C-B845-4FD4-AE1C-6416F5E4E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58C702-239E-48EA-8997-E2E84735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69B6FC-C1E2-434B-9365-E0FCD3F2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6/12/2024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5594E7-BBB7-48D8-ACB9-4DF71354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71484E-5363-4815-B2D2-8A0BE328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2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4CBF6D-765A-42F1-B9F5-D5748851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B6381A-8F19-4D0A-B70D-79F568779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114E67-7568-42D1-A623-A2BDF3741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6/12/2024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4C5792-892F-443B-A959-CA3CEE397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09FF73-C79E-4139-99F7-35CD3819E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ED7F8B2-AF52-468A-9CF2-BD6DC244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7968"/>
            <a:ext cx="9144000" cy="1655762"/>
          </a:xfrm>
        </p:spPr>
        <p:txBody>
          <a:bodyPr>
            <a:noAutofit/>
          </a:bodyPr>
          <a:lstStyle/>
          <a:p>
            <a:r>
              <a:rPr lang="cs-CZ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Těžké astma</a:t>
            </a:r>
          </a:p>
          <a:p>
            <a:r>
              <a:rPr lang="cs-CZ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nového v Evropě 2019</a:t>
            </a:r>
          </a:p>
          <a:p>
            <a:endParaRPr lang="cs-C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Vratislav Sedlák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B23B81-FA58-486A-8D75-1E342157E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450" y="1012893"/>
            <a:ext cx="4521710" cy="16765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EF7663B-CBEE-4484-9AAE-FA964C910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94" y="930889"/>
            <a:ext cx="5755784" cy="11090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6D3D317-D7B3-4A55-9C9E-A9BB9A24E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742" y="1987955"/>
            <a:ext cx="2768258" cy="6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6667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3 -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pic>
        <p:nvPicPr>
          <p:cNvPr id="7170" name="Picture 2" descr="VÃ½sledek obrÃ¡zku pro pati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3138487"/>
            <a:ext cx="2877537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314325" y="1219200"/>
            <a:ext cx="8562975" cy="4351338"/>
          </a:xfrm>
        </p:spPr>
        <p:txBody>
          <a:bodyPr>
            <a:noAutofit/>
          </a:bodyPr>
          <a:lstStyle/>
          <a:p>
            <a:r>
              <a:rPr lang="cs-CZ" dirty="0"/>
              <a:t>Vyvinutí dotazníku SAQ a jeho validace na EU populaci</a:t>
            </a:r>
          </a:p>
          <a:p>
            <a:r>
              <a:rPr lang="cs-CZ" dirty="0" err="1"/>
              <a:t>MyAirCoach</a:t>
            </a:r>
            <a:r>
              <a:rPr lang="cs-CZ" dirty="0"/>
              <a:t> H2020 – aplikace do mobilních telefonů</a:t>
            </a:r>
          </a:p>
          <a:p>
            <a:pPr lvl="1"/>
            <a:r>
              <a:rPr lang="cs-CZ" dirty="0"/>
              <a:t>Holandsko – Universita Leiden – </a:t>
            </a:r>
            <a:r>
              <a:rPr lang="cs-CZ" dirty="0" err="1"/>
              <a:t>QoL</a:t>
            </a:r>
            <a:r>
              <a:rPr lang="cs-CZ" dirty="0"/>
              <a:t>, počasí, smog</a:t>
            </a:r>
          </a:p>
          <a:p>
            <a:r>
              <a:rPr lang="cs-CZ" dirty="0"/>
              <a:t>Pilotní projekt UK – NL </a:t>
            </a:r>
          </a:p>
          <a:p>
            <a:pPr lvl="1"/>
            <a:r>
              <a:rPr lang="cs-CZ" dirty="0"/>
              <a:t>DNA metylace, SAQ,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Coach</a:t>
            </a:r>
            <a:r>
              <a:rPr lang="cs-CZ" dirty="0"/>
              <a:t> – zlepšení péče o astma ?</a:t>
            </a:r>
          </a:p>
          <a:p>
            <a:r>
              <a:rPr lang="cs-CZ" dirty="0"/>
              <a:t>Potřebujeme lepší nástroj k poznání skutečných potřeb pacientů s těžkým astmatem ? </a:t>
            </a:r>
          </a:p>
          <a:p>
            <a:pPr lvl="1"/>
            <a:r>
              <a:rPr lang="cs-CZ" dirty="0"/>
              <a:t>Hrají roli i </a:t>
            </a:r>
            <a:r>
              <a:rPr lang="cs-CZ" dirty="0" err="1"/>
              <a:t>extrapulmonální</a:t>
            </a:r>
            <a:r>
              <a:rPr lang="cs-CZ" dirty="0"/>
              <a:t> příznaky – únava ? bolesti ? </a:t>
            </a:r>
          </a:p>
          <a:p>
            <a:r>
              <a:rPr lang="cs-CZ" dirty="0"/>
              <a:t>Elektronické nástroje v rukou pacientů i lékařů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95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057372"/>
              </p:ext>
            </p:extLst>
          </p:nvPr>
        </p:nvGraphicFramePr>
        <p:xfrm>
          <a:off x="275337" y="572978"/>
          <a:ext cx="9028925" cy="3377304"/>
        </p:xfrm>
        <a:graphic>
          <a:graphicData uri="http://schemas.openxmlformats.org/drawingml/2006/table">
            <a:tbl>
              <a:tblPr/>
              <a:tblGrid>
                <a:gridCol w="820812">
                  <a:extLst>
                    <a:ext uri="{9D8B030D-6E8A-4147-A177-3AD203B41FA5}">
                      <a16:colId xmlns:a16="http://schemas.microsoft.com/office/drawing/2014/main" val="2296713863"/>
                    </a:ext>
                  </a:extLst>
                </a:gridCol>
                <a:gridCol w="1113839">
                  <a:extLst>
                    <a:ext uri="{9D8B030D-6E8A-4147-A177-3AD203B41FA5}">
                      <a16:colId xmlns:a16="http://schemas.microsoft.com/office/drawing/2014/main" val="1649525705"/>
                    </a:ext>
                  </a:extLst>
                </a:gridCol>
                <a:gridCol w="1076294">
                  <a:extLst>
                    <a:ext uri="{9D8B030D-6E8A-4147-A177-3AD203B41FA5}">
                      <a16:colId xmlns:a16="http://schemas.microsoft.com/office/drawing/2014/main" val="3928382724"/>
                    </a:ext>
                  </a:extLst>
                </a:gridCol>
                <a:gridCol w="2060001">
                  <a:extLst>
                    <a:ext uri="{9D8B030D-6E8A-4147-A177-3AD203B41FA5}">
                      <a16:colId xmlns:a16="http://schemas.microsoft.com/office/drawing/2014/main" val="3297564304"/>
                    </a:ext>
                  </a:extLst>
                </a:gridCol>
                <a:gridCol w="1833905">
                  <a:extLst>
                    <a:ext uri="{9D8B030D-6E8A-4147-A177-3AD203B41FA5}">
                      <a16:colId xmlns:a16="http://schemas.microsoft.com/office/drawing/2014/main" val="3014752904"/>
                    </a:ext>
                  </a:extLst>
                </a:gridCol>
                <a:gridCol w="2124074">
                  <a:extLst>
                    <a:ext uri="{9D8B030D-6E8A-4147-A177-3AD203B41FA5}">
                      <a16:colId xmlns:a16="http://schemas.microsoft.com/office/drawing/2014/main" val="3610869670"/>
                    </a:ext>
                  </a:extLst>
                </a:gridCol>
              </a:tblGrid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1" dirty="0">
                          <a:effectLst/>
                        </a:rPr>
                        <a:t>Age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1" dirty="0">
                          <a:effectLst/>
                        </a:rPr>
                        <a:t>Gender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1">
                          <a:effectLst/>
                        </a:rPr>
                        <a:t>Country 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1" dirty="0">
                          <a:effectLst/>
                        </a:rPr>
                        <a:t>1st </a:t>
                      </a:r>
                      <a:r>
                        <a:rPr lang="cs-CZ" sz="1050" b="1" dirty="0" err="1">
                          <a:effectLst/>
                        </a:rPr>
                        <a:t>Worst</a:t>
                      </a:r>
                      <a:r>
                        <a:rPr lang="cs-CZ" sz="1050" b="1" dirty="0">
                          <a:effectLst/>
                        </a:rPr>
                        <a:t> Symptom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1">
                          <a:effectLst/>
                        </a:rPr>
                        <a:t>2nd Worst Symptom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b="1" dirty="0">
                          <a:effectLst/>
                        </a:rPr>
                        <a:t>3rd </a:t>
                      </a:r>
                      <a:r>
                        <a:rPr lang="cs-CZ" sz="1050" b="1" dirty="0" err="1">
                          <a:effectLst/>
                        </a:rPr>
                        <a:t>Worst</a:t>
                      </a:r>
                      <a:r>
                        <a:rPr lang="cs-CZ" sz="1050" b="1" dirty="0">
                          <a:effectLst/>
                        </a:rPr>
                        <a:t> Symptom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0833065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60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Female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Exertional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dyspnea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Asthma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attacks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Leg pain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2668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38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Cough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Backache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486166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49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Exretional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0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0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623883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52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 dirty="0">
                          <a:effectLst/>
                        </a:rPr>
                        <a:t>Night awakenings </a:t>
                      </a:r>
                      <a:r>
                        <a:rPr lang="cs-CZ" sz="1050" dirty="0" err="1">
                          <a:effectLst/>
                        </a:rPr>
                        <a:t>for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en-US" sz="1050" dirty="0">
                          <a:effectLst/>
                        </a:rPr>
                        <a:t>asthma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Cough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10894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52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Night </a:t>
                      </a:r>
                      <a:r>
                        <a:rPr lang="cs-CZ" sz="1050" dirty="0" err="1">
                          <a:effectLst/>
                        </a:rPr>
                        <a:t>awakenings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for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asthma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Cough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999427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61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Female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Joint </a:t>
                      </a:r>
                      <a:r>
                        <a:rPr lang="cs-CZ" sz="1050" dirty="0" err="1">
                          <a:effectLst/>
                        </a:rPr>
                        <a:t>pain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Cough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393226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46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 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Asthma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attacks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Chronic rhinitis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097922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71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Female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Cough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Weight gain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425860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63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Female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Exertional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dyspnea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Palpitation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Cough wet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78692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42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Exertional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dyspnea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Chest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tightness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Chronic rhinitis 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419632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72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Mucus retention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Asthma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attacks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743440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41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 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Exertional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dyspnea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Asthma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attacks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50">
                          <a:effectLst/>
                        </a:rPr>
                        <a:t>Dizziness after higher doses of SABA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40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DA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934321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71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Female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Night awakening for asthma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Exertional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dyspnea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Acute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asthma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attacks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049167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64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Female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Chronic cough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Mucus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retention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60178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43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Frequent respiratory infections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Mucus</a:t>
                      </a:r>
                      <a:r>
                        <a:rPr lang="cs-CZ" sz="1050" dirty="0">
                          <a:effectLst/>
                        </a:rPr>
                        <a:t> </a:t>
                      </a:r>
                      <a:r>
                        <a:rPr lang="cs-CZ" sz="1050" dirty="0" err="1">
                          <a:effectLst/>
                        </a:rPr>
                        <a:t>retention</a:t>
                      </a:r>
                      <a:endParaRPr lang="cs-CZ" sz="1050" dirty="0">
                        <a:effectLst/>
                      </a:endParaRP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126010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47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Female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Chest tightness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 err="1">
                          <a:effectLst/>
                        </a:rPr>
                        <a:t>Chronic</a:t>
                      </a:r>
                      <a:r>
                        <a:rPr lang="cs-CZ" sz="1050" dirty="0">
                          <a:effectLst/>
                        </a:rPr>
                        <a:t> rhinitis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60170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56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Male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CZE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Exertional dyspnea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>
                          <a:effectLst/>
                        </a:rPr>
                        <a:t>Mucus retention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50" dirty="0">
                          <a:effectLst/>
                        </a:rPr>
                        <a:t>0</a:t>
                      </a:r>
                    </a:p>
                  </a:txBody>
                  <a:tcPr marL="10420" marR="10420" marT="6947" marB="694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391052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09618"/>
              </p:ext>
            </p:extLst>
          </p:nvPr>
        </p:nvGraphicFramePr>
        <p:xfrm>
          <a:off x="695325" y="129222"/>
          <a:ext cx="11317395" cy="291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462">
                  <a:extLst>
                    <a:ext uri="{9D8B030D-6E8A-4147-A177-3AD203B41FA5}">
                      <a16:colId xmlns:a16="http://schemas.microsoft.com/office/drawing/2014/main" val="2878325030"/>
                    </a:ext>
                  </a:extLst>
                </a:gridCol>
                <a:gridCol w="10938933">
                  <a:extLst>
                    <a:ext uri="{9D8B030D-6E8A-4147-A177-3AD203B41FA5}">
                      <a16:colId xmlns:a16="http://schemas.microsoft.com/office/drawing/2014/main" val="1758882624"/>
                    </a:ext>
                  </a:extLst>
                </a:gridCol>
              </a:tblGrid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aspects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are </a:t>
                      </a:r>
                      <a:r>
                        <a:rPr lang="cs-CZ" sz="1400" b="1" dirty="0" err="1">
                          <a:effectLst/>
                        </a:rPr>
                        <a:t>missing</a:t>
                      </a:r>
                      <a:r>
                        <a:rPr lang="cs-CZ" sz="1400" b="1" dirty="0">
                          <a:effectLst/>
                        </a:rPr>
                        <a:t> in registry </a:t>
                      </a:r>
                      <a:r>
                        <a:rPr lang="cs-CZ" sz="1400" b="1" dirty="0" err="1">
                          <a:effectLst/>
                        </a:rPr>
                        <a:t>outcome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measure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assessments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effectLst/>
                        </a:rPr>
                        <a:t>– co bychom měli evidovat</a:t>
                      </a:r>
                      <a:r>
                        <a:rPr lang="cs-CZ" sz="1400" b="1" i="1" baseline="0" dirty="0">
                          <a:solidFill>
                            <a:srgbClr val="FF0000"/>
                          </a:solidFill>
                          <a:effectLst/>
                        </a:rPr>
                        <a:t> – názor pacientů – 3 symptomy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0358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57250" y="4305300"/>
            <a:ext cx="57842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Nejčastější a nejvíce obtěžující příznak = </a:t>
            </a:r>
            <a:r>
              <a:rPr lang="cs-CZ" b="1" u="sng" dirty="0"/>
              <a:t>námahová dušnost</a:t>
            </a:r>
          </a:p>
          <a:p>
            <a:endParaRPr lang="cs-CZ" b="1" u="sng" dirty="0"/>
          </a:p>
          <a:p>
            <a:r>
              <a:rPr lang="cs-CZ" b="1" u="sng" dirty="0"/>
              <a:t>Další příznaky ?</a:t>
            </a:r>
          </a:p>
          <a:p>
            <a:r>
              <a:rPr lang="cs-CZ" dirty="0"/>
              <a:t>Bolesti kloubů</a:t>
            </a:r>
          </a:p>
          <a:p>
            <a:r>
              <a:rPr lang="cs-CZ" dirty="0"/>
              <a:t>Tíseň na hrudníku</a:t>
            </a:r>
          </a:p>
          <a:p>
            <a:r>
              <a:rPr lang="cs-CZ" dirty="0"/>
              <a:t>Zahlenění</a:t>
            </a:r>
          </a:p>
          <a:p>
            <a:r>
              <a:rPr lang="cs-CZ" dirty="0"/>
              <a:t>Přírůstek hmotnosti</a:t>
            </a:r>
          </a:p>
          <a:p>
            <a:r>
              <a:rPr lang="cs-CZ" dirty="0"/>
              <a:t>Bolesti zad a nohou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677150" y="5314950"/>
            <a:ext cx="184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Nové dotazníky ?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299" y="5826125"/>
            <a:ext cx="4564272" cy="879474"/>
          </a:xfrm>
          <a:prstGeom prst="rect">
            <a:avLst/>
          </a:prstGeom>
        </p:spPr>
      </p:pic>
      <p:pic>
        <p:nvPicPr>
          <p:cNvPr id="5122" name="Picture 2" descr="VÃ½sledek obrÃ¡zku pro Cz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084" y="2122507"/>
            <a:ext cx="2882691" cy="19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ek obrÃ¡zku pro Cz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084" y="562419"/>
            <a:ext cx="2777915" cy="14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1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4169" y="418147"/>
            <a:ext cx="8714105" cy="620172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192"/>
          <a:stretch/>
        </p:blipFill>
        <p:spPr>
          <a:xfrm>
            <a:off x="9324974" y="3203099"/>
            <a:ext cx="2638526" cy="8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8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33003" t="15360" r="31586" b="8341"/>
          <a:stretch/>
        </p:blipFill>
        <p:spPr>
          <a:xfrm>
            <a:off x="104776" y="0"/>
            <a:ext cx="5514976" cy="668414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1375" t="9556" r="33750" b="10000"/>
          <a:stretch/>
        </p:blipFill>
        <p:spPr>
          <a:xfrm>
            <a:off x="4876800" y="1514474"/>
            <a:ext cx="2657476" cy="34480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2994" t="13954" r="33779" b="3023"/>
          <a:stretch/>
        </p:blipFill>
        <p:spPr>
          <a:xfrm>
            <a:off x="7229476" y="228600"/>
            <a:ext cx="4772024" cy="67071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33003" t="22250" r="31586" b="72490"/>
          <a:stretch/>
        </p:blipFill>
        <p:spPr>
          <a:xfrm>
            <a:off x="6858000" y="-1781"/>
            <a:ext cx="5514976" cy="4607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32372" t="11111" r="33173" b="6553"/>
          <a:stretch/>
        </p:blipFill>
        <p:spPr>
          <a:xfrm>
            <a:off x="2390774" y="790"/>
            <a:ext cx="4972051" cy="668335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973273" y="5764463"/>
            <a:ext cx="18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Validace v EU ?</a:t>
            </a:r>
          </a:p>
          <a:p>
            <a:pPr algn="ctr"/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doplnění ?</a:t>
            </a:r>
          </a:p>
        </p:txBody>
      </p:sp>
    </p:spTree>
    <p:extLst>
      <p:ext uri="{BB962C8B-B14F-4D97-AF65-F5344CB8AC3E}">
        <p14:creationId xmlns:p14="http://schemas.microsoft.com/office/powerpoint/2010/main" val="179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22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2 – PRO, Digital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FF0D680-BBF8-4A4D-AF16-6345ACE3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22" y="1255843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Využití SAQ a aplikace pro pacienty (web/mobil)</a:t>
            </a:r>
          </a:p>
          <a:p>
            <a:r>
              <a:rPr lang="cs-CZ" dirty="0"/>
              <a:t>Co je příčinou zhoršení astmatu ? </a:t>
            </a:r>
          </a:p>
          <a:p>
            <a:r>
              <a:rPr lang="cs-CZ" dirty="0"/>
              <a:t>Lze predikovat pomocí </a:t>
            </a:r>
            <a:r>
              <a:rPr lang="cs-CZ" dirty="0" err="1"/>
              <a:t>QoL</a:t>
            </a:r>
            <a:r>
              <a:rPr lang="cs-CZ" dirty="0"/>
              <a:t>, dalších nástrojů ?</a:t>
            </a:r>
          </a:p>
          <a:p>
            <a:pPr lvl="1"/>
            <a:r>
              <a:rPr lang="cs-CZ" dirty="0"/>
              <a:t>SAQ, EQ5D, ACQ</a:t>
            </a:r>
          </a:p>
          <a:p>
            <a:r>
              <a:rPr lang="cs-CZ" dirty="0"/>
              <a:t>Zodpovědnost za následky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Coach</a:t>
            </a:r>
            <a:r>
              <a:rPr lang="cs-CZ" dirty="0"/>
              <a:t> ? Etika/Právo</a:t>
            </a:r>
          </a:p>
          <a:p>
            <a:r>
              <a:rPr lang="cs-CZ" dirty="0"/>
              <a:t>Příprava studie</a:t>
            </a:r>
          </a:p>
          <a:p>
            <a:r>
              <a:rPr lang="cs-CZ" dirty="0"/>
              <a:t>Rozšíření dotazníků v Evropě</a:t>
            </a:r>
          </a:p>
          <a:p>
            <a:endParaRPr lang="cs-CZ" dirty="0"/>
          </a:p>
          <a:p>
            <a:pPr lvl="1">
              <a:tabLst>
                <a:tab pos="8339138" algn="l"/>
              </a:tabLst>
            </a:pPr>
            <a:endParaRPr lang="cs-CZ" dirty="0"/>
          </a:p>
        </p:txBody>
      </p:sp>
      <p:pic>
        <p:nvPicPr>
          <p:cNvPr id="13314" name="Picture 2" descr="VÃ½sledek obrÃ¡zku pro digital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69" y="3462433"/>
            <a:ext cx="5821269" cy="34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0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9514" r="35227" b="5415"/>
          <a:stretch/>
        </p:blipFill>
        <p:spPr>
          <a:xfrm>
            <a:off x="2074127" y="412593"/>
            <a:ext cx="7939668" cy="58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22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PACIENT ve STŘEDU ZÁJMU !!!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98" y="5282015"/>
            <a:ext cx="5071198" cy="977152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FF0D680-BBF8-4A4D-AF16-6345ACE3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22" y="1255843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VŠECHNY AKTIVITY ve spolupráci s pacientskými organizacemi</a:t>
            </a:r>
          </a:p>
          <a:p>
            <a:r>
              <a:rPr lang="cs-CZ" dirty="0"/>
              <a:t>Ukončení </a:t>
            </a:r>
            <a:r>
              <a:rPr lang="cs-CZ" dirty="0" err="1"/>
              <a:t>kortikodependence</a:t>
            </a:r>
            <a:r>
              <a:rPr lang="cs-CZ" dirty="0"/>
              <a:t> pro těžké astma v Evropě</a:t>
            </a:r>
          </a:p>
          <a:p>
            <a:r>
              <a:rPr lang="cs-CZ" dirty="0"/>
              <a:t>Poznat vztah </a:t>
            </a:r>
            <a:r>
              <a:rPr lang="cs-CZ" dirty="0" err="1"/>
              <a:t>QoL</a:t>
            </a:r>
            <a:r>
              <a:rPr lang="cs-CZ" dirty="0"/>
              <a:t> k </a:t>
            </a:r>
            <a:r>
              <a:rPr lang="cs-CZ" dirty="0" err="1"/>
              <a:t>patobiologii</a:t>
            </a:r>
            <a:r>
              <a:rPr lang="cs-CZ" dirty="0"/>
              <a:t> nemoci</a:t>
            </a:r>
          </a:p>
          <a:p>
            <a:r>
              <a:rPr lang="cs-CZ" dirty="0"/>
              <a:t>Příčina exacerbací u pacientů na Th2 inhibiční léčbě</a:t>
            </a:r>
          </a:p>
          <a:p>
            <a:r>
              <a:rPr lang="cs-CZ" dirty="0"/>
              <a:t>Pochopení heterogenity těžkého astmatu </a:t>
            </a:r>
          </a:p>
          <a:p>
            <a:pPr lvl="1"/>
            <a:r>
              <a:rPr lang="cs-CZ" dirty="0"/>
              <a:t>nonTh2 astma ? </a:t>
            </a:r>
          </a:p>
          <a:p>
            <a:pPr lvl="1"/>
            <a:r>
              <a:rPr lang="cs-CZ" dirty="0"/>
              <a:t>prevence vzniku těžkého astmatu ?</a:t>
            </a:r>
          </a:p>
          <a:p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Coach</a:t>
            </a:r>
            <a:r>
              <a:rPr lang="cs-CZ" dirty="0"/>
              <a:t> – asistenční pomůcka</a:t>
            </a:r>
          </a:p>
          <a:p>
            <a:endParaRPr lang="cs-CZ" dirty="0"/>
          </a:p>
          <a:p>
            <a:pPr lvl="1">
              <a:tabLst>
                <a:tab pos="8339138" algn="l"/>
              </a:tabLst>
            </a:pPr>
            <a:endParaRPr lang="cs-CZ" dirty="0"/>
          </a:p>
        </p:txBody>
      </p:sp>
      <p:pic>
        <p:nvPicPr>
          <p:cNvPr id="12290" name="Picture 2" descr="VÃ½sledek obrÃ¡zku pro digital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3982819"/>
            <a:ext cx="3788895" cy="25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4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EF7663B-CBEE-4484-9AAE-FA964C91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088" y="5009831"/>
            <a:ext cx="5755784" cy="110906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831976" y="2088777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38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Zájem odborných společností o těžké astma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0D680-BBF8-4A4D-AF16-6345ACE3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04" y="1829738"/>
            <a:ext cx="10515600" cy="4351338"/>
          </a:xfrm>
        </p:spPr>
        <p:txBody>
          <a:bodyPr/>
          <a:lstStyle/>
          <a:p>
            <a:r>
              <a:rPr lang="cs-CZ" dirty="0"/>
              <a:t>IMI – </a:t>
            </a:r>
            <a:r>
              <a:rPr lang="cs-CZ" dirty="0" err="1"/>
              <a:t>Innovative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 </a:t>
            </a:r>
            <a:r>
              <a:rPr lang="cs-CZ" dirty="0" err="1"/>
              <a:t>Initiative</a:t>
            </a:r>
            <a:r>
              <a:rPr lang="cs-CZ" dirty="0"/>
              <a:t> – </a:t>
            </a:r>
            <a:r>
              <a:rPr lang="cs-CZ" dirty="0" err="1"/>
              <a:t>E.Bel</a:t>
            </a:r>
            <a:r>
              <a:rPr lang="cs-CZ" dirty="0"/>
              <a:t> – nosologie, </a:t>
            </a:r>
            <a:r>
              <a:rPr lang="cs-CZ" dirty="0" err="1"/>
              <a:t>dif.dg</a:t>
            </a:r>
            <a:r>
              <a:rPr lang="cs-CZ" dirty="0"/>
              <a:t>. </a:t>
            </a:r>
          </a:p>
          <a:p>
            <a:r>
              <a:rPr lang="cs-CZ" dirty="0"/>
              <a:t>ATS/ERS </a:t>
            </a:r>
            <a:r>
              <a:rPr lang="cs-CZ" dirty="0" err="1"/>
              <a:t>guidelines</a:t>
            </a:r>
            <a:r>
              <a:rPr lang="cs-CZ" dirty="0"/>
              <a:t> 2014</a:t>
            </a:r>
          </a:p>
          <a:p>
            <a:r>
              <a:rPr lang="cs-CZ" dirty="0"/>
              <a:t>ERS podporuje aktivity směřující k rozpoznání příčin refrakterního astmatu</a:t>
            </a:r>
          </a:p>
          <a:p>
            <a:pPr lvl="1"/>
            <a:r>
              <a:rPr lang="cs-CZ" dirty="0"/>
              <a:t>značně heterogenní onemocnění</a:t>
            </a:r>
          </a:p>
          <a:p>
            <a:pPr lvl="1"/>
            <a:r>
              <a:rPr lang="cs-CZ" dirty="0"/>
              <a:t>extrémní finanční náklady</a:t>
            </a:r>
          </a:p>
          <a:p>
            <a:pPr lvl="1"/>
            <a:r>
              <a:rPr lang="cs-CZ" dirty="0"/>
              <a:t>vysoká morbidita a vyšší mortalita</a:t>
            </a:r>
          </a:p>
          <a:p>
            <a:pPr lvl="1"/>
            <a:r>
              <a:rPr lang="cs-CZ" dirty="0"/>
              <a:t>špatná kvalita života</a:t>
            </a:r>
          </a:p>
          <a:p>
            <a:pPr lvl="1"/>
            <a:r>
              <a:rPr lang="cs-CZ" dirty="0"/>
              <a:t>„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centeredness</a:t>
            </a:r>
            <a:r>
              <a:rPr lang="cs-CZ" dirty="0"/>
              <a:t>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933" y="5067900"/>
            <a:ext cx="5755784" cy="1109063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74FB2C4-9B27-4CAA-931F-19B77BC4F63B}"/>
              </a:ext>
            </a:extLst>
          </p:cNvPr>
          <p:cNvSpPr/>
          <p:nvPr/>
        </p:nvSpPr>
        <p:spPr>
          <a:xfrm rot="1531879">
            <a:off x="6010422" y="4539119"/>
            <a:ext cx="1227409" cy="27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87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„Severe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Heterogeneous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Asthma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Centered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0D680-BBF8-4A4D-AF16-6345ACE3F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setkání 25-4-2018 </a:t>
            </a:r>
            <a:r>
              <a:rPr lang="cs-CZ" dirty="0" err="1"/>
              <a:t>Zurich</a:t>
            </a:r>
            <a:endParaRPr lang="cs-CZ" dirty="0"/>
          </a:p>
          <a:p>
            <a:pPr lvl="1"/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(25 zemí EU)	</a:t>
            </a:r>
          </a:p>
          <a:p>
            <a:pPr lvl="1"/>
            <a:r>
              <a:rPr lang="cs-CZ" dirty="0" err="1"/>
              <a:t>Steering</a:t>
            </a:r>
            <a:r>
              <a:rPr lang="cs-CZ" dirty="0"/>
              <a:t> </a:t>
            </a:r>
            <a:r>
              <a:rPr lang="cs-CZ" dirty="0" err="1"/>
              <a:t>Comittee</a:t>
            </a:r>
            <a:r>
              <a:rPr lang="cs-CZ" dirty="0"/>
              <a:t> (</a:t>
            </a:r>
            <a:r>
              <a:rPr lang="cs-CZ" dirty="0" err="1"/>
              <a:t>R.Djukanovic</a:t>
            </a:r>
            <a:r>
              <a:rPr lang="cs-CZ" dirty="0"/>
              <a:t>, E. Bel, D. </a:t>
            </a:r>
            <a:r>
              <a:rPr lang="cs-CZ" dirty="0" err="1"/>
              <a:t>Hammerlinck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Scientific</a:t>
            </a:r>
            <a:r>
              <a:rPr lang="cs-CZ" dirty="0"/>
              <a:t> Panel</a:t>
            </a:r>
          </a:p>
          <a:p>
            <a:pPr lvl="1"/>
            <a:r>
              <a:rPr lang="cs-CZ" dirty="0" err="1"/>
              <a:t>Industry</a:t>
            </a:r>
            <a:r>
              <a:rPr lang="cs-CZ" dirty="0"/>
              <a:t> </a:t>
            </a:r>
            <a:r>
              <a:rPr lang="cs-CZ" dirty="0" err="1"/>
              <a:t>Partners</a:t>
            </a:r>
            <a:r>
              <a:rPr lang="cs-CZ" dirty="0"/>
              <a:t> (GSK, TEVA, NOVARTIS, AZ,….)</a:t>
            </a:r>
          </a:p>
          <a:p>
            <a:pPr lvl="1"/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Advisory</a:t>
            </a:r>
            <a:r>
              <a:rPr lang="cs-CZ" dirty="0"/>
              <a:t> Group	</a:t>
            </a:r>
          </a:p>
          <a:p>
            <a:r>
              <a:rPr lang="cs-CZ" dirty="0"/>
              <a:t>Organizace a hybná síla – </a:t>
            </a:r>
            <a:r>
              <a:rPr lang="cs-CZ" dirty="0" err="1"/>
              <a:t>BioSci</a:t>
            </a:r>
            <a:r>
              <a:rPr lang="cs-CZ" dirty="0"/>
              <a:t> </a:t>
            </a:r>
            <a:r>
              <a:rPr lang="cs-CZ" dirty="0" err="1"/>
              <a:t>Consulting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Teleconference</a:t>
            </a:r>
            <a:r>
              <a:rPr lang="cs-CZ" dirty="0"/>
              <a:t>, rozdělení úkolů, </a:t>
            </a:r>
            <a:r>
              <a:rPr lang="cs-CZ" dirty="0" err="1"/>
              <a:t>follow</a:t>
            </a:r>
            <a:r>
              <a:rPr lang="cs-CZ" dirty="0"/>
              <a:t> up</a:t>
            </a:r>
          </a:p>
          <a:p>
            <a:r>
              <a:rPr lang="cs-CZ" dirty="0"/>
              <a:t>druhé setkání 9-5-2019 Barcelona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FF3E9F14-BCCD-40FC-8F32-0B5FE6273AE5}"/>
              </a:ext>
            </a:extLst>
          </p:cNvPr>
          <p:cNvSpPr/>
          <p:nvPr/>
        </p:nvSpPr>
        <p:spPr>
          <a:xfrm>
            <a:off x="5964702" y="4853354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066" y="5006415"/>
            <a:ext cx="3766591" cy="16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5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8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1 </a:t>
            </a:r>
            <a:b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0D680-BBF8-4A4D-AF16-6345ACE3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621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RAPSODI registr – Holandsko-Dánský – 8 zemí </a:t>
            </a:r>
          </a:p>
          <a:p>
            <a:pPr lvl="1"/>
            <a:r>
              <a:rPr lang="cs-CZ" dirty="0"/>
              <a:t>Financováno částečně z EU</a:t>
            </a:r>
          </a:p>
          <a:p>
            <a:pPr lvl="1"/>
            <a:r>
              <a:rPr lang="cs-CZ" dirty="0"/>
              <a:t>Pacientský vstup – </a:t>
            </a:r>
            <a:r>
              <a:rPr lang="cs-CZ" dirty="0" err="1"/>
              <a:t>QoL</a:t>
            </a:r>
            <a:endParaRPr lang="cs-CZ" dirty="0"/>
          </a:p>
          <a:p>
            <a:r>
              <a:rPr lang="cs-CZ" dirty="0"/>
              <a:t>Cluster MER (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 Registry) – 5 zemí</a:t>
            </a:r>
          </a:p>
          <a:p>
            <a:pPr lvl="1"/>
            <a:r>
              <a:rPr lang="cs-CZ" dirty="0"/>
              <a:t>Německo, Rakousko, Slovinsko, Švýcarsko, ČR</a:t>
            </a:r>
          </a:p>
          <a:p>
            <a:pPr lvl="1"/>
            <a:r>
              <a:rPr lang="cs-CZ" dirty="0"/>
              <a:t>Lokální finance, akademický projekt, </a:t>
            </a:r>
            <a:r>
              <a:rPr lang="cs-CZ" dirty="0" err="1"/>
              <a:t>CROs</a:t>
            </a:r>
            <a:endParaRPr lang="cs-CZ" dirty="0"/>
          </a:p>
          <a:p>
            <a:r>
              <a:rPr lang="cs-CZ" dirty="0"/>
              <a:t>Lokální registry – 7 zemí</a:t>
            </a:r>
          </a:p>
          <a:p>
            <a:pPr lvl="1"/>
            <a:r>
              <a:rPr lang="cs-CZ" dirty="0"/>
              <a:t>UK - BSAR</a:t>
            </a:r>
          </a:p>
          <a:p>
            <a:pPr lvl="1"/>
            <a:r>
              <a:rPr lang="cs-CZ" dirty="0"/>
              <a:t>Skandinávie</a:t>
            </a:r>
          </a:p>
          <a:p>
            <a:pPr lvl="1"/>
            <a:r>
              <a:rPr lang="cs-CZ" dirty="0"/>
              <a:t>Itálie – SANI </a:t>
            </a:r>
          </a:p>
          <a:p>
            <a:pPr lvl="1">
              <a:tabLst>
                <a:tab pos="8339138" algn="l"/>
              </a:tabLst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pic>
        <p:nvPicPr>
          <p:cNvPr id="1026" name="Picture 2" descr="VÃ½sledek obrÃ¡zku pro map of Eu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73" y="1300163"/>
            <a:ext cx="5695946" cy="46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Ã½sledek obrÃ¡zku pro map of Euro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1" t="46174" r="24398" b="21673"/>
          <a:stretch/>
        </p:blipFill>
        <p:spPr bwMode="auto">
          <a:xfrm>
            <a:off x="7471773" y="1300163"/>
            <a:ext cx="6554892" cy="46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Ã½sledek obrÃ¡zku pro flag aust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61" y="4610258"/>
            <a:ext cx="659199" cy="4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Ã½sledek obrÃ¡zku pro flag  germa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58" y="4591741"/>
            <a:ext cx="657517" cy="4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Ã½sledek obrÃ¡zku pro flag switzer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280" y="5230208"/>
            <a:ext cx="624491" cy="41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VÃ½sledek obrÃ¡zku pro flag sloveni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9"/>
          <a:stretch/>
        </p:blipFill>
        <p:spPr bwMode="auto">
          <a:xfrm>
            <a:off x="5024336" y="5224252"/>
            <a:ext cx="641076" cy="4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VÃ½sledek obrÃ¡zku pro flag czech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48" y="4617361"/>
            <a:ext cx="615664" cy="4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Volný tvar 8"/>
          <p:cNvSpPr/>
          <p:nvPr/>
        </p:nvSpPr>
        <p:spPr>
          <a:xfrm>
            <a:off x="8070376" y="1928874"/>
            <a:ext cx="2970663" cy="3530230"/>
          </a:xfrm>
          <a:custGeom>
            <a:avLst/>
            <a:gdLst>
              <a:gd name="connsiteX0" fmla="*/ 282054 w 2970663"/>
              <a:gd name="connsiteY0" fmla="*/ 473132 h 3530230"/>
              <a:gd name="connsiteX1" fmla="*/ 268406 w 2970663"/>
              <a:gd name="connsiteY1" fmla="*/ 495878 h 3530230"/>
              <a:gd name="connsiteX2" fmla="*/ 263857 w 2970663"/>
              <a:gd name="connsiteY2" fmla="*/ 514075 h 3530230"/>
              <a:gd name="connsiteX3" fmla="*/ 259308 w 2970663"/>
              <a:gd name="connsiteY3" fmla="*/ 527723 h 3530230"/>
              <a:gd name="connsiteX4" fmla="*/ 263857 w 2970663"/>
              <a:gd name="connsiteY4" fmla="*/ 636905 h 3530230"/>
              <a:gd name="connsiteX5" fmla="*/ 268406 w 2970663"/>
              <a:gd name="connsiteY5" fmla="*/ 655102 h 3530230"/>
              <a:gd name="connsiteX6" fmla="*/ 291152 w 2970663"/>
              <a:gd name="connsiteY6" fmla="*/ 705144 h 3530230"/>
              <a:gd name="connsiteX7" fmla="*/ 300251 w 2970663"/>
              <a:gd name="connsiteY7" fmla="*/ 718792 h 3530230"/>
              <a:gd name="connsiteX8" fmla="*/ 304800 w 2970663"/>
              <a:gd name="connsiteY8" fmla="*/ 732439 h 3530230"/>
              <a:gd name="connsiteX9" fmla="*/ 291152 w 2970663"/>
              <a:gd name="connsiteY9" fmla="*/ 773383 h 3530230"/>
              <a:gd name="connsiteX10" fmla="*/ 277505 w 2970663"/>
              <a:gd name="connsiteY10" fmla="*/ 787030 h 3530230"/>
              <a:gd name="connsiteX11" fmla="*/ 259308 w 2970663"/>
              <a:gd name="connsiteY11" fmla="*/ 814326 h 3530230"/>
              <a:gd name="connsiteX12" fmla="*/ 250209 w 2970663"/>
              <a:gd name="connsiteY12" fmla="*/ 827974 h 3530230"/>
              <a:gd name="connsiteX13" fmla="*/ 236561 w 2970663"/>
              <a:gd name="connsiteY13" fmla="*/ 841622 h 3530230"/>
              <a:gd name="connsiteX14" fmla="*/ 222914 w 2970663"/>
              <a:gd name="connsiteY14" fmla="*/ 868917 h 3530230"/>
              <a:gd name="connsiteX15" fmla="*/ 209266 w 2970663"/>
              <a:gd name="connsiteY15" fmla="*/ 878016 h 3530230"/>
              <a:gd name="connsiteX16" fmla="*/ 186520 w 2970663"/>
              <a:gd name="connsiteY16" fmla="*/ 918959 h 3530230"/>
              <a:gd name="connsiteX17" fmla="*/ 172872 w 2970663"/>
              <a:gd name="connsiteY17" fmla="*/ 932607 h 3530230"/>
              <a:gd name="connsiteX18" fmla="*/ 163773 w 2970663"/>
              <a:gd name="connsiteY18" fmla="*/ 950804 h 3530230"/>
              <a:gd name="connsiteX19" fmla="*/ 154675 w 2970663"/>
              <a:gd name="connsiteY19" fmla="*/ 987198 h 3530230"/>
              <a:gd name="connsiteX20" fmla="*/ 159224 w 2970663"/>
              <a:gd name="connsiteY20" fmla="*/ 1082732 h 3530230"/>
              <a:gd name="connsiteX21" fmla="*/ 163773 w 2970663"/>
              <a:gd name="connsiteY21" fmla="*/ 1100929 h 3530230"/>
              <a:gd name="connsiteX22" fmla="*/ 168323 w 2970663"/>
              <a:gd name="connsiteY22" fmla="*/ 1128225 h 3530230"/>
              <a:gd name="connsiteX23" fmla="*/ 163773 w 2970663"/>
              <a:gd name="connsiteY23" fmla="*/ 1146422 h 3530230"/>
              <a:gd name="connsiteX24" fmla="*/ 150125 w 2970663"/>
              <a:gd name="connsiteY24" fmla="*/ 1160069 h 3530230"/>
              <a:gd name="connsiteX25" fmla="*/ 122830 w 2970663"/>
              <a:gd name="connsiteY25" fmla="*/ 1173717 h 3530230"/>
              <a:gd name="connsiteX26" fmla="*/ 118281 w 2970663"/>
              <a:gd name="connsiteY26" fmla="*/ 1187365 h 3530230"/>
              <a:gd name="connsiteX27" fmla="*/ 109182 w 2970663"/>
              <a:gd name="connsiteY27" fmla="*/ 1201013 h 3530230"/>
              <a:gd name="connsiteX28" fmla="*/ 100084 w 2970663"/>
              <a:gd name="connsiteY28" fmla="*/ 1228308 h 3530230"/>
              <a:gd name="connsiteX29" fmla="*/ 104633 w 2970663"/>
              <a:gd name="connsiteY29" fmla="*/ 1296547 h 3530230"/>
              <a:gd name="connsiteX30" fmla="*/ 122830 w 2970663"/>
              <a:gd name="connsiteY30" fmla="*/ 1328392 h 3530230"/>
              <a:gd name="connsiteX31" fmla="*/ 131928 w 2970663"/>
              <a:gd name="connsiteY31" fmla="*/ 1346589 h 3530230"/>
              <a:gd name="connsiteX32" fmla="*/ 154675 w 2970663"/>
              <a:gd name="connsiteY32" fmla="*/ 1373884 h 3530230"/>
              <a:gd name="connsiteX33" fmla="*/ 163773 w 2970663"/>
              <a:gd name="connsiteY33" fmla="*/ 1392081 h 3530230"/>
              <a:gd name="connsiteX34" fmla="*/ 181970 w 2970663"/>
              <a:gd name="connsiteY34" fmla="*/ 1419377 h 3530230"/>
              <a:gd name="connsiteX35" fmla="*/ 186520 w 2970663"/>
              <a:gd name="connsiteY35" fmla="*/ 1433025 h 3530230"/>
              <a:gd name="connsiteX36" fmla="*/ 195618 w 2970663"/>
              <a:gd name="connsiteY36" fmla="*/ 1451222 h 3530230"/>
              <a:gd name="connsiteX37" fmla="*/ 200167 w 2970663"/>
              <a:gd name="connsiteY37" fmla="*/ 1469419 h 3530230"/>
              <a:gd name="connsiteX38" fmla="*/ 191069 w 2970663"/>
              <a:gd name="connsiteY38" fmla="*/ 1483066 h 3530230"/>
              <a:gd name="connsiteX39" fmla="*/ 168323 w 2970663"/>
              <a:gd name="connsiteY39" fmla="*/ 1487616 h 3530230"/>
              <a:gd name="connsiteX40" fmla="*/ 127379 w 2970663"/>
              <a:gd name="connsiteY40" fmla="*/ 1492165 h 3530230"/>
              <a:gd name="connsiteX41" fmla="*/ 113731 w 2970663"/>
              <a:gd name="connsiteY41" fmla="*/ 1496714 h 3530230"/>
              <a:gd name="connsiteX42" fmla="*/ 50042 w 2970663"/>
              <a:gd name="connsiteY42" fmla="*/ 1505813 h 3530230"/>
              <a:gd name="connsiteX43" fmla="*/ 36394 w 2970663"/>
              <a:gd name="connsiteY43" fmla="*/ 1510362 h 3530230"/>
              <a:gd name="connsiteX44" fmla="*/ 31845 w 2970663"/>
              <a:gd name="connsiteY44" fmla="*/ 1524010 h 3530230"/>
              <a:gd name="connsiteX45" fmla="*/ 18197 w 2970663"/>
              <a:gd name="connsiteY45" fmla="*/ 1542207 h 3530230"/>
              <a:gd name="connsiteX46" fmla="*/ 0 w 2970663"/>
              <a:gd name="connsiteY46" fmla="*/ 1578601 h 3530230"/>
              <a:gd name="connsiteX47" fmla="*/ 9099 w 2970663"/>
              <a:gd name="connsiteY47" fmla="*/ 1651389 h 3530230"/>
              <a:gd name="connsiteX48" fmla="*/ 18197 w 2970663"/>
              <a:gd name="connsiteY48" fmla="*/ 1678684 h 3530230"/>
              <a:gd name="connsiteX49" fmla="*/ 22746 w 2970663"/>
              <a:gd name="connsiteY49" fmla="*/ 1742374 h 3530230"/>
              <a:gd name="connsiteX50" fmla="*/ 27296 w 2970663"/>
              <a:gd name="connsiteY50" fmla="*/ 1756022 h 3530230"/>
              <a:gd name="connsiteX51" fmla="*/ 31845 w 2970663"/>
              <a:gd name="connsiteY51" fmla="*/ 1778768 h 3530230"/>
              <a:gd name="connsiteX52" fmla="*/ 36394 w 2970663"/>
              <a:gd name="connsiteY52" fmla="*/ 1792416 h 3530230"/>
              <a:gd name="connsiteX53" fmla="*/ 40943 w 2970663"/>
              <a:gd name="connsiteY53" fmla="*/ 1815162 h 3530230"/>
              <a:gd name="connsiteX54" fmla="*/ 72788 w 2970663"/>
              <a:gd name="connsiteY54" fmla="*/ 1851556 h 3530230"/>
              <a:gd name="connsiteX55" fmla="*/ 90985 w 2970663"/>
              <a:gd name="connsiteY55" fmla="*/ 1878851 h 3530230"/>
              <a:gd name="connsiteX56" fmla="*/ 118281 w 2970663"/>
              <a:gd name="connsiteY56" fmla="*/ 1892499 h 3530230"/>
              <a:gd name="connsiteX57" fmla="*/ 131928 w 2970663"/>
              <a:gd name="connsiteY57" fmla="*/ 1897048 h 3530230"/>
              <a:gd name="connsiteX58" fmla="*/ 122830 w 2970663"/>
              <a:gd name="connsiteY58" fmla="*/ 1937992 h 3530230"/>
              <a:gd name="connsiteX59" fmla="*/ 113731 w 2970663"/>
              <a:gd name="connsiteY59" fmla="*/ 1951639 h 3530230"/>
              <a:gd name="connsiteX60" fmla="*/ 109182 w 2970663"/>
              <a:gd name="connsiteY60" fmla="*/ 1965287 h 3530230"/>
              <a:gd name="connsiteX61" fmla="*/ 104633 w 2970663"/>
              <a:gd name="connsiteY61" fmla="*/ 1951639 h 3530230"/>
              <a:gd name="connsiteX62" fmla="*/ 118281 w 2970663"/>
              <a:gd name="connsiteY62" fmla="*/ 1960738 h 3530230"/>
              <a:gd name="connsiteX63" fmla="*/ 127379 w 2970663"/>
              <a:gd name="connsiteY63" fmla="*/ 2051723 h 3530230"/>
              <a:gd name="connsiteX64" fmla="*/ 131928 w 2970663"/>
              <a:gd name="connsiteY64" fmla="*/ 2083568 h 3530230"/>
              <a:gd name="connsiteX65" fmla="*/ 141027 w 2970663"/>
              <a:gd name="connsiteY65" fmla="*/ 2115413 h 3530230"/>
              <a:gd name="connsiteX66" fmla="*/ 150125 w 2970663"/>
              <a:gd name="connsiteY66" fmla="*/ 2129060 h 3530230"/>
              <a:gd name="connsiteX67" fmla="*/ 154675 w 2970663"/>
              <a:gd name="connsiteY67" fmla="*/ 2142708 h 3530230"/>
              <a:gd name="connsiteX68" fmla="*/ 181970 w 2970663"/>
              <a:gd name="connsiteY68" fmla="*/ 2151807 h 3530230"/>
              <a:gd name="connsiteX69" fmla="*/ 195618 w 2970663"/>
              <a:gd name="connsiteY69" fmla="*/ 2160905 h 3530230"/>
              <a:gd name="connsiteX70" fmla="*/ 209266 w 2970663"/>
              <a:gd name="connsiteY70" fmla="*/ 2174553 h 3530230"/>
              <a:gd name="connsiteX71" fmla="*/ 241111 w 2970663"/>
              <a:gd name="connsiteY71" fmla="*/ 2183651 h 3530230"/>
              <a:gd name="connsiteX72" fmla="*/ 318448 w 2970663"/>
              <a:gd name="connsiteY72" fmla="*/ 2192750 h 3530230"/>
              <a:gd name="connsiteX73" fmla="*/ 345743 w 2970663"/>
              <a:gd name="connsiteY73" fmla="*/ 2210947 h 3530230"/>
              <a:gd name="connsiteX74" fmla="*/ 359391 w 2970663"/>
              <a:gd name="connsiteY74" fmla="*/ 2220045 h 3530230"/>
              <a:gd name="connsiteX75" fmla="*/ 391236 w 2970663"/>
              <a:gd name="connsiteY75" fmla="*/ 2238242 h 3530230"/>
              <a:gd name="connsiteX76" fmla="*/ 404884 w 2970663"/>
              <a:gd name="connsiteY76" fmla="*/ 2247341 h 3530230"/>
              <a:gd name="connsiteX77" fmla="*/ 418531 w 2970663"/>
              <a:gd name="connsiteY77" fmla="*/ 2288284 h 3530230"/>
              <a:gd name="connsiteX78" fmla="*/ 423081 w 2970663"/>
              <a:gd name="connsiteY78" fmla="*/ 2301932 h 3530230"/>
              <a:gd name="connsiteX79" fmla="*/ 427630 w 2970663"/>
              <a:gd name="connsiteY79" fmla="*/ 2315580 h 3530230"/>
              <a:gd name="connsiteX80" fmla="*/ 423081 w 2970663"/>
              <a:gd name="connsiteY80" fmla="*/ 2442959 h 3530230"/>
              <a:gd name="connsiteX81" fmla="*/ 413982 w 2970663"/>
              <a:gd name="connsiteY81" fmla="*/ 2483902 h 3530230"/>
              <a:gd name="connsiteX82" fmla="*/ 409433 w 2970663"/>
              <a:gd name="connsiteY82" fmla="*/ 2506648 h 3530230"/>
              <a:gd name="connsiteX83" fmla="*/ 404884 w 2970663"/>
              <a:gd name="connsiteY83" fmla="*/ 2520296 h 3530230"/>
              <a:gd name="connsiteX84" fmla="*/ 400334 w 2970663"/>
              <a:gd name="connsiteY84" fmla="*/ 2547592 h 3530230"/>
              <a:gd name="connsiteX85" fmla="*/ 391236 w 2970663"/>
              <a:gd name="connsiteY85" fmla="*/ 2579436 h 3530230"/>
              <a:gd name="connsiteX86" fmla="*/ 386687 w 2970663"/>
              <a:gd name="connsiteY86" fmla="*/ 2611281 h 3530230"/>
              <a:gd name="connsiteX87" fmla="*/ 382137 w 2970663"/>
              <a:gd name="connsiteY87" fmla="*/ 2634027 h 3530230"/>
              <a:gd name="connsiteX88" fmla="*/ 377588 w 2970663"/>
              <a:gd name="connsiteY88" fmla="*/ 2665872 h 3530230"/>
              <a:gd name="connsiteX89" fmla="*/ 373039 w 2970663"/>
              <a:gd name="connsiteY89" fmla="*/ 2679520 h 3530230"/>
              <a:gd name="connsiteX90" fmla="*/ 359391 w 2970663"/>
              <a:gd name="connsiteY90" fmla="*/ 2688619 h 3530230"/>
              <a:gd name="connsiteX91" fmla="*/ 345743 w 2970663"/>
              <a:gd name="connsiteY91" fmla="*/ 2702266 h 3530230"/>
              <a:gd name="connsiteX92" fmla="*/ 336645 w 2970663"/>
              <a:gd name="connsiteY92" fmla="*/ 2715914 h 3530230"/>
              <a:gd name="connsiteX93" fmla="*/ 291152 w 2970663"/>
              <a:gd name="connsiteY93" fmla="*/ 2756857 h 3530230"/>
              <a:gd name="connsiteX94" fmla="*/ 277505 w 2970663"/>
              <a:gd name="connsiteY94" fmla="*/ 2775054 h 3530230"/>
              <a:gd name="connsiteX95" fmla="*/ 263857 w 2970663"/>
              <a:gd name="connsiteY95" fmla="*/ 2784153 h 3530230"/>
              <a:gd name="connsiteX96" fmla="*/ 245660 w 2970663"/>
              <a:gd name="connsiteY96" fmla="*/ 2811448 h 3530230"/>
              <a:gd name="connsiteX97" fmla="*/ 218364 w 2970663"/>
              <a:gd name="connsiteY97" fmla="*/ 2829645 h 3530230"/>
              <a:gd name="connsiteX98" fmla="*/ 191069 w 2970663"/>
              <a:gd name="connsiteY98" fmla="*/ 2852392 h 3530230"/>
              <a:gd name="connsiteX99" fmla="*/ 159224 w 2970663"/>
              <a:gd name="connsiteY99" fmla="*/ 2884236 h 3530230"/>
              <a:gd name="connsiteX100" fmla="*/ 136478 w 2970663"/>
              <a:gd name="connsiteY100" fmla="*/ 2911532 h 3530230"/>
              <a:gd name="connsiteX101" fmla="*/ 104633 w 2970663"/>
              <a:gd name="connsiteY101" fmla="*/ 2952475 h 3530230"/>
              <a:gd name="connsiteX102" fmla="*/ 81887 w 2970663"/>
              <a:gd name="connsiteY102" fmla="*/ 2997968 h 3530230"/>
              <a:gd name="connsiteX103" fmla="*/ 72788 w 2970663"/>
              <a:gd name="connsiteY103" fmla="*/ 3011616 h 3530230"/>
              <a:gd name="connsiteX104" fmla="*/ 54591 w 2970663"/>
              <a:gd name="connsiteY104" fmla="*/ 3052559 h 3530230"/>
              <a:gd name="connsiteX105" fmla="*/ 45493 w 2970663"/>
              <a:gd name="connsiteY105" fmla="*/ 3102601 h 3530230"/>
              <a:gd name="connsiteX106" fmla="*/ 36394 w 2970663"/>
              <a:gd name="connsiteY106" fmla="*/ 3134445 h 3530230"/>
              <a:gd name="connsiteX107" fmla="*/ 31845 w 2970663"/>
              <a:gd name="connsiteY107" fmla="*/ 3161741 h 3530230"/>
              <a:gd name="connsiteX108" fmla="*/ 45493 w 2970663"/>
              <a:gd name="connsiteY108" fmla="*/ 3234529 h 3530230"/>
              <a:gd name="connsiteX109" fmla="*/ 72788 w 2970663"/>
              <a:gd name="connsiteY109" fmla="*/ 3252726 h 3530230"/>
              <a:gd name="connsiteX110" fmla="*/ 86436 w 2970663"/>
              <a:gd name="connsiteY110" fmla="*/ 3261825 h 3530230"/>
              <a:gd name="connsiteX111" fmla="*/ 95534 w 2970663"/>
              <a:gd name="connsiteY111" fmla="*/ 3275472 h 3530230"/>
              <a:gd name="connsiteX112" fmla="*/ 136478 w 2970663"/>
              <a:gd name="connsiteY112" fmla="*/ 3289120 h 3530230"/>
              <a:gd name="connsiteX113" fmla="*/ 304800 w 2970663"/>
              <a:gd name="connsiteY113" fmla="*/ 3289120 h 3530230"/>
              <a:gd name="connsiteX114" fmla="*/ 318448 w 2970663"/>
              <a:gd name="connsiteY114" fmla="*/ 3298219 h 3530230"/>
              <a:gd name="connsiteX115" fmla="*/ 336645 w 2970663"/>
              <a:gd name="connsiteY115" fmla="*/ 3311866 h 3530230"/>
              <a:gd name="connsiteX116" fmla="*/ 350293 w 2970663"/>
              <a:gd name="connsiteY116" fmla="*/ 3320965 h 3530230"/>
              <a:gd name="connsiteX117" fmla="*/ 368490 w 2970663"/>
              <a:gd name="connsiteY117" fmla="*/ 3334613 h 3530230"/>
              <a:gd name="connsiteX118" fmla="*/ 382137 w 2970663"/>
              <a:gd name="connsiteY118" fmla="*/ 3339162 h 3530230"/>
              <a:gd name="connsiteX119" fmla="*/ 400334 w 2970663"/>
              <a:gd name="connsiteY119" fmla="*/ 3325514 h 3530230"/>
              <a:gd name="connsiteX120" fmla="*/ 441278 w 2970663"/>
              <a:gd name="connsiteY120" fmla="*/ 3284571 h 3530230"/>
              <a:gd name="connsiteX121" fmla="*/ 454925 w 2970663"/>
              <a:gd name="connsiteY121" fmla="*/ 3270923 h 3530230"/>
              <a:gd name="connsiteX122" fmla="*/ 482221 w 2970663"/>
              <a:gd name="connsiteY122" fmla="*/ 3248177 h 3530230"/>
              <a:gd name="connsiteX123" fmla="*/ 495869 w 2970663"/>
              <a:gd name="connsiteY123" fmla="*/ 3243627 h 3530230"/>
              <a:gd name="connsiteX124" fmla="*/ 527714 w 2970663"/>
              <a:gd name="connsiteY124" fmla="*/ 3220881 h 3530230"/>
              <a:gd name="connsiteX125" fmla="*/ 555009 w 2970663"/>
              <a:gd name="connsiteY125" fmla="*/ 3211783 h 3530230"/>
              <a:gd name="connsiteX126" fmla="*/ 559558 w 2970663"/>
              <a:gd name="connsiteY126" fmla="*/ 3198135 h 3530230"/>
              <a:gd name="connsiteX127" fmla="*/ 586854 w 2970663"/>
              <a:gd name="connsiteY127" fmla="*/ 3189036 h 3530230"/>
              <a:gd name="connsiteX128" fmla="*/ 609600 w 2970663"/>
              <a:gd name="connsiteY128" fmla="*/ 3211783 h 3530230"/>
              <a:gd name="connsiteX129" fmla="*/ 641445 w 2970663"/>
              <a:gd name="connsiteY129" fmla="*/ 3252726 h 3530230"/>
              <a:gd name="connsiteX130" fmla="*/ 650543 w 2970663"/>
              <a:gd name="connsiteY130" fmla="*/ 3266374 h 3530230"/>
              <a:gd name="connsiteX131" fmla="*/ 655093 w 2970663"/>
              <a:gd name="connsiteY131" fmla="*/ 3280022 h 3530230"/>
              <a:gd name="connsiteX132" fmla="*/ 686937 w 2970663"/>
              <a:gd name="connsiteY132" fmla="*/ 3298219 h 3530230"/>
              <a:gd name="connsiteX133" fmla="*/ 727881 w 2970663"/>
              <a:gd name="connsiteY133" fmla="*/ 3293669 h 3530230"/>
              <a:gd name="connsiteX134" fmla="*/ 741528 w 2970663"/>
              <a:gd name="connsiteY134" fmla="*/ 3284571 h 3530230"/>
              <a:gd name="connsiteX135" fmla="*/ 782472 w 2970663"/>
              <a:gd name="connsiteY135" fmla="*/ 3248177 h 3530230"/>
              <a:gd name="connsiteX136" fmla="*/ 796120 w 2970663"/>
              <a:gd name="connsiteY136" fmla="*/ 3225430 h 3530230"/>
              <a:gd name="connsiteX137" fmla="*/ 800669 w 2970663"/>
              <a:gd name="connsiteY137" fmla="*/ 3211783 h 3530230"/>
              <a:gd name="connsiteX138" fmla="*/ 814317 w 2970663"/>
              <a:gd name="connsiteY138" fmla="*/ 3202684 h 3530230"/>
              <a:gd name="connsiteX139" fmla="*/ 823415 w 2970663"/>
              <a:gd name="connsiteY139" fmla="*/ 3179938 h 3530230"/>
              <a:gd name="connsiteX140" fmla="*/ 837063 w 2970663"/>
              <a:gd name="connsiteY140" fmla="*/ 3166290 h 3530230"/>
              <a:gd name="connsiteX141" fmla="*/ 873457 w 2970663"/>
              <a:gd name="connsiteY141" fmla="*/ 3143544 h 3530230"/>
              <a:gd name="connsiteX142" fmla="*/ 887105 w 2970663"/>
              <a:gd name="connsiteY142" fmla="*/ 3134445 h 3530230"/>
              <a:gd name="connsiteX143" fmla="*/ 905302 w 2970663"/>
              <a:gd name="connsiteY143" fmla="*/ 3120798 h 3530230"/>
              <a:gd name="connsiteX144" fmla="*/ 941696 w 2970663"/>
              <a:gd name="connsiteY144" fmla="*/ 3107150 h 3530230"/>
              <a:gd name="connsiteX145" fmla="*/ 955343 w 2970663"/>
              <a:gd name="connsiteY145" fmla="*/ 3111699 h 3530230"/>
              <a:gd name="connsiteX146" fmla="*/ 1019033 w 2970663"/>
              <a:gd name="connsiteY146" fmla="*/ 3098051 h 3530230"/>
              <a:gd name="connsiteX147" fmla="*/ 1037230 w 2970663"/>
              <a:gd name="connsiteY147" fmla="*/ 3070756 h 3530230"/>
              <a:gd name="connsiteX148" fmla="*/ 1073624 w 2970663"/>
              <a:gd name="connsiteY148" fmla="*/ 3038911 h 3530230"/>
              <a:gd name="connsiteX149" fmla="*/ 1091821 w 2970663"/>
              <a:gd name="connsiteY149" fmla="*/ 3011616 h 3530230"/>
              <a:gd name="connsiteX150" fmla="*/ 1096370 w 2970663"/>
              <a:gd name="connsiteY150" fmla="*/ 2997968 h 3530230"/>
              <a:gd name="connsiteX151" fmla="*/ 1128215 w 2970663"/>
              <a:gd name="connsiteY151" fmla="*/ 2961574 h 3530230"/>
              <a:gd name="connsiteX152" fmla="*/ 1141863 w 2970663"/>
              <a:gd name="connsiteY152" fmla="*/ 2957025 h 3530230"/>
              <a:gd name="connsiteX153" fmla="*/ 1187355 w 2970663"/>
              <a:gd name="connsiteY153" fmla="*/ 2961574 h 3530230"/>
              <a:gd name="connsiteX154" fmla="*/ 1237397 w 2970663"/>
              <a:gd name="connsiteY154" fmla="*/ 2979771 h 3530230"/>
              <a:gd name="connsiteX155" fmla="*/ 1278340 w 2970663"/>
              <a:gd name="connsiteY155" fmla="*/ 2988869 h 3530230"/>
              <a:gd name="connsiteX156" fmla="*/ 1323833 w 2970663"/>
              <a:gd name="connsiteY156" fmla="*/ 2997968 h 3530230"/>
              <a:gd name="connsiteX157" fmla="*/ 1378424 w 2970663"/>
              <a:gd name="connsiteY157" fmla="*/ 2997968 h 3530230"/>
              <a:gd name="connsiteX158" fmla="*/ 1396621 w 2970663"/>
              <a:gd name="connsiteY158" fmla="*/ 2979771 h 3530230"/>
              <a:gd name="connsiteX159" fmla="*/ 1410269 w 2970663"/>
              <a:gd name="connsiteY159" fmla="*/ 2970672 h 3530230"/>
              <a:gd name="connsiteX160" fmla="*/ 1442114 w 2970663"/>
              <a:gd name="connsiteY160" fmla="*/ 2947926 h 3530230"/>
              <a:gd name="connsiteX161" fmla="*/ 1469409 w 2970663"/>
              <a:gd name="connsiteY161" fmla="*/ 2952475 h 3530230"/>
              <a:gd name="connsiteX162" fmla="*/ 1487606 w 2970663"/>
              <a:gd name="connsiteY162" fmla="*/ 2966123 h 3530230"/>
              <a:gd name="connsiteX163" fmla="*/ 1528549 w 2970663"/>
              <a:gd name="connsiteY163" fmla="*/ 3002517 h 3530230"/>
              <a:gd name="connsiteX164" fmla="*/ 1605887 w 2970663"/>
              <a:gd name="connsiteY164" fmla="*/ 3057108 h 3530230"/>
              <a:gd name="connsiteX165" fmla="*/ 1624084 w 2970663"/>
              <a:gd name="connsiteY165" fmla="*/ 3061657 h 3530230"/>
              <a:gd name="connsiteX166" fmla="*/ 1637731 w 2970663"/>
              <a:gd name="connsiteY166" fmla="*/ 3070756 h 3530230"/>
              <a:gd name="connsiteX167" fmla="*/ 1687773 w 2970663"/>
              <a:gd name="connsiteY167" fmla="*/ 3084404 h 3530230"/>
              <a:gd name="connsiteX168" fmla="*/ 1787857 w 2970663"/>
              <a:gd name="connsiteY168" fmla="*/ 3093502 h 3530230"/>
              <a:gd name="connsiteX169" fmla="*/ 1801505 w 2970663"/>
              <a:gd name="connsiteY169" fmla="*/ 3107150 h 3530230"/>
              <a:gd name="connsiteX170" fmla="*/ 1801505 w 2970663"/>
              <a:gd name="connsiteY170" fmla="*/ 3138995 h 3530230"/>
              <a:gd name="connsiteX171" fmla="*/ 1792406 w 2970663"/>
              <a:gd name="connsiteY171" fmla="*/ 3170839 h 3530230"/>
              <a:gd name="connsiteX172" fmla="*/ 1783308 w 2970663"/>
              <a:gd name="connsiteY172" fmla="*/ 3184487 h 3530230"/>
              <a:gd name="connsiteX173" fmla="*/ 1787857 w 2970663"/>
              <a:gd name="connsiteY173" fmla="*/ 3357359 h 3530230"/>
              <a:gd name="connsiteX174" fmla="*/ 1792406 w 2970663"/>
              <a:gd name="connsiteY174" fmla="*/ 3371007 h 3530230"/>
              <a:gd name="connsiteX175" fmla="*/ 1801505 w 2970663"/>
              <a:gd name="connsiteY175" fmla="*/ 3402851 h 3530230"/>
              <a:gd name="connsiteX176" fmla="*/ 1815152 w 2970663"/>
              <a:gd name="connsiteY176" fmla="*/ 3411950 h 3530230"/>
              <a:gd name="connsiteX177" fmla="*/ 1824251 w 2970663"/>
              <a:gd name="connsiteY177" fmla="*/ 3439245 h 3530230"/>
              <a:gd name="connsiteX178" fmla="*/ 1828800 w 2970663"/>
              <a:gd name="connsiteY178" fmla="*/ 3457442 h 3530230"/>
              <a:gd name="connsiteX179" fmla="*/ 1874293 w 2970663"/>
              <a:gd name="connsiteY179" fmla="*/ 3507484 h 3530230"/>
              <a:gd name="connsiteX180" fmla="*/ 1901588 w 2970663"/>
              <a:gd name="connsiteY180" fmla="*/ 3530230 h 3530230"/>
              <a:gd name="connsiteX181" fmla="*/ 1942531 w 2970663"/>
              <a:gd name="connsiteY181" fmla="*/ 3525681 h 3530230"/>
              <a:gd name="connsiteX182" fmla="*/ 1969827 w 2970663"/>
              <a:gd name="connsiteY182" fmla="*/ 3516583 h 3530230"/>
              <a:gd name="connsiteX183" fmla="*/ 1997123 w 2970663"/>
              <a:gd name="connsiteY183" fmla="*/ 3512033 h 3530230"/>
              <a:gd name="connsiteX184" fmla="*/ 2065361 w 2970663"/>
              <a:gd name="connsiteY184" fmla="*/ 3480189 h 3530230"/>
              <a:gd name="connsiteX185" fmla="*/ 2083558 w 2970663"/>
              <a:gd name="connsiteY185" fmla="*/ 3471090 h 3530230"/>
              <a:gd name="connsiteX186" fmla="*/ 2097206 w 2970663"/>
              <a:gd name="connsiteY186" fmla="*/ 3461992 h 3530230"/>
              <a:gd name="connsiteX187" fmla="*/ 2138149 w 2970663"/>
              <a:gd name="connsiteY187" fmla="*/ 3443795 h 3530230"/>
              <a:gd name="connsiteX188" fmla="*/ 2174543 w 2970663"/>
              <a:gd name="connsiteY188" fmla="*/ 3439245 h 3530230"/>
              <a:gd name="connsiteX189" fmla="*/ 2192740 w 2970663"/>
              <a:gd name="connsiteY189" fmla="*/ 3430147 h 3530230"/>
              <a:gd name="connsiteX190" fmla="*/ 2220036 w 2970663"/>
              <a:gd name="connsiteY190" fmla="*/ 3421048 h 3530230"/>
              <a:gd name="connsiteX191" fmla="*/ 2233684 w 2970663"/>
              <a:gd name="connsiteY191" fmla="*/ 3389204 h 3530230"/>
              <a:gd name="connsiteX192" fmla="*/ 2247331 w 2970663"/>
              <a:gd name="connsiteY192" fmla="*/ 3371007 h 3530230"/>
              <a:gd name="connsiteX193" fmla="*/ 2256430 w 2970663"/>
              <a:gd name="connsiteY193" fmla="*/ 3357359 h 3530230"/>
              <a:gd name="connsiteX194" fmla="*/ 2260979 w 2970663"/>
              <a:gd name="connsiteY194" fmla="*/ 3343711 h 3530230"/>
              <a:gd name="connsiteX195" fmla="*/ 2288275 w 2970663"/>
              <a:gd name="connsiteY195" fmla="*/ 3307317 h 3530230"/>
              <a:gd name="connsiteX196" fmla="*/ 2306472 w 2970663"/>
              <a:gd name="connsiteY196" fmla="*/ 3289120 h 3530230"/>
              <a:gd name="connsiteX197" fmla="*/ 2333767 w 2970663"/>
              <a:gd name="connsiteY197" fmla="*/ 3266374 h 3530230"/>
              <a:gd name="connsiteX198" fmla="*/ 2342866 w 2970663"/>
              <a:gd name="connsiteY198" fmla="*/ 3252726 h 3530230"/>
              <a:gd name="connsiteX199" fmla="*/ 2388358 w 2970663"/>
              <a:gd name="connsiteY199" fmla="*/ 3211783 h 3530230"/>
              <a:gd name="connsiteX200" fmla="*/ 2402006 w 2970663"/>
              <a:gd name="connsiteY200" fmla="*/ 3193586 h 3530230"/>
              <a:gd name="connsiteX201" fmla="*/ 2415654 w 2970663"/>
              <a:gd name="connsiteY201" fmla="*/ 3170839 h 3530230"/>
              <a:gd name="connsiteX202" fmla="*/ 2479343 w 2970663"/>
              <a:gd name="connsiteY202" fmla="*/ 3120798 h 3530230"/>
              <a:gd name="connsiteX203" fmla="*/ 2506639 w 2970663"/>
              <a:gd name="connsiteY203" fmla="*/ 3098051 h 3530230"/>
              <a:gd name="connsiteX204" fmla="*/ 2492991 w 2970663"/>
              <a:gd name="connsiteY204" fmla="*/ 3070756 h 3530230"/>
              <a:gd name="connsiteX205" fmla="*/ 2483893 w 2970663"/>
              <a:gd name="connsiteY205" fmla="*/ 3057108 h 3530230"/>
              <a:gd name="connsiteX206" fmla="*/ 2461146 w 2970663"/>
              <a:gd name="connsiteY206" fmla="*/ 3016165 h 3530230"/>
              <a:gd name="connsiteX207" fmla="*/ 2456597 w 2970663"/>
              <a:gd name="connsiteY207" fmla="*/ 3002517 h 3530230"/>
              <a:gd name="connsiteX208" fmla="*/ 2461146 w 2970663"/>
              <a:gd name="connsiteY208" fmla="*/ 2888786 h 3530230"/>
              <a:gd name="connsiteX209" fmla="*/ 2474794 w 2970663"/>
              <a:gd name="connsiteY209" fmla="*/ 2856941 h 3530230"/>
              <a:gd name="connsiteX210" fmla="*/ 2497540 w 2970663"/>
              <a:gd name="connsiteY210" fmla="*/ 2815998 h 3530230"/>
              <a:gd name="connsiteX211" fmla="*/ 2524836 w 2970663"/>
              <a:gd name="connsiteY211" fmla="*/ 2779604 h 3530230"/>
              <a:gd name="connsiteX212" fmla="*/ 2552131 w 2970663"/>
              <a:gd name="connsiteY212" fmla="*/ 2743210 h 3530230"/>
              <a:gd name="connsiteX213" fmla="*/ 2565779 w 2970663"/>
              <a:gd name="connsiteY213" fmla="*/ 2734111 h 3530230"/>
              <a:gd name="connsiteX214" fmla="*/ 2597624 w 2970663"/>
              <a:gd name="connsiteY214" fmla="*/ 2702266 h 3530230"/>
              <a:gd name="connsiteX215" fmla="*/ 2602173 w 2970663"/>
              <a:gd name="connsiteY215" fmla="*/ 2688619 h 3530230"/>
              <a:gd name="connsiteX216" fmla="*/ 2629469 w 2970663"/>
              <a:gd name="connsiteY216" fmla="*/ 2634027 h 3530230"/>
              <a:gd name="connsiteX217" fmla="*/ 2634018 w 2970663"/>
              <a:gd name="connsiteY217" fmla="*/ 2615830 h 3530230"/>
              <a:gd name="connsiteX218" fmla="*/ 2643117 w 2970663"/>
              <a:gd name="connsiteY218" fmla="*/ 2597633 h 3530230"/>
              <a:gd name="connsiteX219" fmla="*/ 2629469 w 2970663"/>
              <a:gd name="connsiteY219" fmla="*/ 2497550 h 3530230"/>
              <a:gd name="connsiteX220" fmla="*/ 2620370 w 2970663"/>
              <a:gd name="connsiteY220" fmla="*/ 2479353 h 3530230"/>
              <a:gd name="connsiteX221" fmla="*/ 2615821 w 2970663"/>
              <a:gd name="connsiteY221" fmla="*/ 2465705 h 3530230"/>
              <a:gd name="connsiteX222" fmla="*/ 2602173 w 2970663"/>
              <a:gd name="connsiteY222" fmla="*/ 2452057 h 3530230"/>
              <a:gd name="connsiteX223" fmla="*/ 2561230 w 2970663"/>
              <a:gd name="connsiteY223" fmla="*/ 2402016 h 3530230"/>
              <a:gd name="connsiteX224" fmla="*/ 2547582 w 2970663"/>
              <a:gd name="connsiteY224" fmla="*/ 2383819 h 3530230"/>
              <a:gd name="connsiteX225" fmla="*/ 2529385 w 2970663"/>
              <a:gd name="connsiteY225" fmla="*/ 2351974 h 3530230"/>
              <a:gd name="connsiteX226" fmla="*/ 2524836 w 2970663"/>
              <a:gd name="connsiteY226" fmla="*/ 2338326 h 3530230"/>
              <a:gd name="connsiteX227" fmla="*/ 2533934 w 2970663"/>
              <a:gd name="connsiteY227" fmla="*/ 2306481 h 3530230"/>
              <a:gd name="connsiteX228" fmla="*/ 2547582 w 2970663"/>
              <a:gd name="connsiteY228" fmla="*/ 2297383 h 3530230"/>
              <a:gd name="connsiteX229" fmla="*/ 2583976 w 2970663"/>
              <a:gd name="connsiteY229" fmla="*/ 2270087 h 3530230"/>
              <a:gd name="connsiteX230" fmla="*/ 2597624 w 2970663"/>
              <a:gd name="connsiteY230" fmla="*/ 2256439 h 3530230"/>
              <a:gd name="connsiteX231" fmla="*/ 2606723 w 2970663"/>
              <a:gd name="connsiteY231" fmla="*/ 2242792 h 3530230"/>
              <a:gd name="connsiteX232" fmla="*/ 2634018 w 2970663"/>
              <a:gd name="connsiteY232" fmla="*/ 2220045 h 3530230"/>
              <a:gd name="connsiteX233" fmla="*/ 2661314 w 2970663"/>
              <a:gd name="connsiteY233" fmla="*/ 2210947 h 3530230"/>
              <a:gd name="connsiteX234" fmla="*/ 2702257 w 2970663"/>
              <a:gd name="connsiteY234" fmla="*/ 2206398 h 3530230"/>
              <a:gd name="connsiteX235" fmla="*/ 2775045 w 2970663"/>
              <a:gd name="connsiteY235" fmla="*/ 2192750 h 3530230"/>
              <a:gd name="connsiteX236" fmla="*/ 2788693 w 2970663"/>
              <a:gd name="connsiteY236" fmla="*/ 2179102 h 3530230"/>
              <a:gd name="connsiteX237" fmla="*/ 2802340 w 2970663"/>
              <a:gd name="connsiteY237" fmla="*/ 2170004 h 3530230"/>
              <a:gd name="connsiteX238" fmla="*/ 2820537 w 2970663"/>
              <a:gd name="connsiteY238" fmla="*/ 2142708 h 3530230"/>
              <a:gd name="connsiteX239" fmla="*/ 2852382 w 2970663"/>
              <a:gd name="connsiteY239" fmla="*/ 2119962 h 3530230"/>
              <a:gd name="connsiteX240" fmla="*/ 2879678 w 2970663"/>
              <a:gd name="connsiteY240" fmla="*/ 2083568 h 3530230"/>
              <a:gd name="connsiteX241" fmla="*/ 2893325 w 2970663"/>
              <a:gd name="connsiteY241" fmla="*/ 2074469 h 3530230"/>
              <a:gd name="connsiteX242" fmla="*/ 2906973 w 2970663"/>
              <a:gd name="connsiteY242" fmla="*/ 2060822 h 3530230"/>
              <a:gd name="connsiteX243" fmla="*/ 2925170 w 2970663"/>
              <a:gd name="connsiteY243" fmla="*/ 2051723 h 3530230"/>
              <a:gd name="connsiteX244" fmla="*/ 2947917 w 2970663"/>
              <a:gd name="connsiteY244" fmla="*/ 2038075 h 3530230"/>
              <a:gd name="connsiteX245" fmla="*/ 2952466 w 2970663"/>
              <a:gd name="connsiteY245" fmla="*/ 2024427 h 3530230"/>
              <a:gd name="connsiteX246" fmla="*/ 2961564 w 2970663"/>
              <a:gd name="connsiteY246" fmla="*/ 2010780 h 3530230"/>
              <a:gd name="connsiteX247" fmla="*/ 2966114 w 2970663"/>
              <a:gd name="connsiteY247" fmla="*/ 1983484 h 3530230"/>
              <a:gd name="connsiteX248" fmla="*/ 2970663 w 2970663"/>
              <a:gd name="connsiteY248" fmla="*/ 1960738 h 3530230"/>
              <a:gd name="connsiteX249" fmla="*/ 2966114 w 2970663"/>
              <a:gd name="connsiteY249" fmla="*/ 1892499 h 3530230"/>
              <a:gd name="connsiteX250" fmla="*/ 2938818 w 2970663"/>
              <a:gd name="connsiteY250" fmla="*/ 1865204 h 3530230"/>
              <a:gd name="connsiteX251" fmla="*/ 2920621 w 2970663"/>
              <a:gd name="connsiteY251" fmla="*/ 1847007 h 3530230"/>
              <a:gd name="connsiteX252" fmla="*/ 2911523 w 2970663"/>
              <a:gd name="connsiteY252" fmla="*/ 1833359 h 3530230"/>
              <a:gd name="connsiteX253" fmla="*/ 2897875 w 2970663"/>
              <a:gd name="connsiteY253" fmla="*/ 1824260 h 3530230"/>
              <a:gd name="connsiteX254" fmla="*/ 2884227 w 2970663"/>
              <a:gd name="connsiteY254" fmla="*/ 1810613 h 3530230"/>
              <a:gd name="connsiteX255" fmla="*/ 2825087 w 2970663"/>
              <a:gd name="connsiteY255" fmla="*/ 1796965 h 3530230"/>
              <a:gd name="connsiteX256" fmla="*/ 2811439 w 2970663"/>
              <a:gd name="connsiteY256" fmla="*/ 1787866 h 3530230"/>
              <a:gd name="connsiteX257" fmla="*/ 2765946 w 2970663"/>
              <a:gd name="connsiteY257" fmla="*/ 1778768 h 3530230"/>
              <a:gd name="connsiteX258" fmla="*/ 2743200 w 2970663"/>
              <a:gd name="connsiteY258" fmla="*/ 1774219 h 3530230"/>
              <a:gd name="connsiteX259" fmla="*/ 2702257 w 2970663"/>
              <a:gd name="connsiteY259" fmla="*/ 1751472 h 3530230"/>
              <a:gd name="connsiteX260" fmla="*/ 2702257 w 2970663"/>
              <a:gd name="connsiteY260" fmla="*/ 1751472 h 3530230"/>
              <a:gd name="connsiteX261" fmla="*/ 2665863 w 2970663"/>
              <a:gd name="connsiteY261" fmla="*/ 1742374 h 3530230"/>
              <a:gd name="connsiteX262" fmla="*/ 2647666 w 2970663"/>
              <a:gd name="connsiteY262" fmla="*/ 1733275 h 3530230"/>
              <a:gd name="connsiteX263" fmla="*/ 2593075 w 2970663"/>
              <a:gd name="connsiteY263" fmla="*/ 1701430 h 3530230"/>
              <a:gd name="connsiteX264" fmla="*/ 2574878 w 2970663"/>
              <a:gd name="connsiteY264" fmla="*/ 1692332 h 3530230"/>
              <a:gd name="connsiteX265" fmla="*/ 2561230 w 2970663"/>
              <a:gd name="connsiteY265" fmla="*/ 1687783 h 3530230"/>
              <a:gd name="connsiteX266" fmla="*/ 2524836 w 2970663"/>
              <a:gd name="connsiteY266" fmla="*/ 1660487 h 3530230"/>
              <a:gd name="connsiteX267" fmla="*/ 2511188 w 2970663"/>
              <a:gd name="connsiteY267" fmla="*/ 1655938 h 3530230"/>
              <a:gd name="connsiteX268" fmla="*/ 2497540 w 2970663"/>
              <a:gd name="connsiteY268" fmla="*/ 1646839 h 3530230"/>
              <a:gd name="connsiteX269" fmla="*/ 2474794 w 2970663"/>
              <a:gd name="connsiteY269" fmla="*/ 1624093 h 3530230"/>
              <a:gd name="connsiteX270" fmla="*/ 2415654 w 2970663"/>
              <a:gd name="connsiteY270" fmla="*/ 1596798 h 3530230"/>
              <a:gd name="connsiteX271" fmla="*/ 2383809 w 2970663"/>
              <a:gd name="connsiteY271" fmla="*/ 1587699 h 3530230"/>
              <a:gd name="connsiteX272" fmla="*/ 2351964 w 2970663"/>
              <a:gd name="connsiteY272" fmla="*/ 1569502 h 3530230"/>
              <a:gd name="connsiteX273" fmla="*/ 2329218 w 2970663"/>
              <a:gd name="connsiteY273" fmla="*/ 1546756 h 3530230"/>
              <a:gd name="connsiteX274" fmla="*/ 2270078 w 2970663"/>
              <a:gd name="connsiteY274" fmla="*/ 1560404 h 3530230"/>
              <a:gd name="connsiteX275" fmla="*/ 2251881 w 2970663"/>
              <a:gd name="connsiteY275" fmla="*/ 1574051 h 3530230"/>
              <a:gd name="connsiteX276" fmla="*/ 2206388 w 2970663"/>
              <a:gd name="connsiteY276" fmla="*/ 1574051 h 3530230"/>
              <a:gd name="connsiteX277" fmla="*/ 2183642 w 2970663"/>
              <a:gd name="connsiteY277" fmla="*/ 1555854 h 3530230"/>
              <a:gd name="connsiteX278" fmla="*/ 2169994 w 2970663"/>
              <a:gd name="connsiteY278" fmla="*/ 1546756 h 3530230"/>
              <a:gd name="connsiteX279" fmla="*/ 2160896 w 2970663"/>
              <a:gd name="connsiteY279" fmla="*/ 1533108 h 3530230"/>
              <a:gd name="connsiteX280" fmla="*/ 2133600 w 2970663"/>
              <a:gd name="connsiteY280" fmla="*/ 1505813 h 3530230"/>
              <a:gd name="connsiteX281" fmla="*/ 2110854 w 2970663"/>
              <a:gd name="connsiteY281" fmla="*/ 1487616 h 3530230"/>
              <a:gd name="connsiteX282" fmla="*/ 2097206 w 2970663"/>
              <a:gd name="connsiteY282" fmla="*/ 1473968 h 3530230"/>
              <a:gd name="connsiteX283" fmla="*/ 2069911 w 2970663"/>
              <a:gd name="connsiteY283" fmla="*/ 1451222 h 3530230"/>
              <a:gd name="connsiteX284" fmla="*/ 2065361 w 2970663"/>
              <a:gd name="connsiteY284" fmla="*/ 1437574 h 3530230"/>
              <a:gd name="connsiteX285" fmla="*/ 2056263 w 2970663"/>
              <a:gd name="connsiteY285" fmla="*/ 1423926 h 3530230"/>
              <a:gd name="connsiteX286" fmla="*/ 2047164 w 2970663"/>
              <a:gd name="connsiteY286" fmla="*/ 1405729 h 3530230"/>
              <a:gd name="connsiteX287" fmla="*/ 2042615 w 2970663"/>
              <a:gd name="connsiteY287" fmla="*/ 1191914 h 3530230"/>
              <a:gd name="connsiteX288" fmla="*/ 2028967 w 2970663"/>
              <a:gd name="connsiteY288" fmla="*/ 1119126 h 3530230"/>
              <a:gd name="connsiteX289" fmla="*/ 2024418 w 2970663"/>
              <a:gd name="connsiteY289" fmla="*/ 1105478 h 3530230"/>
              <a:gd name="connsiteX290" fmla="*/ 2019869 w 2970663"/>
              <a:gd name="connsiteY290" fmla="*/ 1078183 h 3530230"/>
              <a:gd name="connsiteX291" fmla="*/ 2006221 w 2970663"/>
              <a:gd name="connsiteY291" fmla="*/ 991747 h 3530230"/>
              <a:gd name="connsiteX292" fmla="*/ 2001672 w 2970663"/>
              <a:gd name="connsiteY292" fmla="*/ 978099 h 3530230"/>
              <a:gd name="connsiteX293" fmla="*/ 1992573 w 2970663"/>
              <a:gd name="connsiteY293" fmla="*/ 959902 h 3530230"/>
              <a:gd name="connsiteX294" fmla="*/ 1988024 w 2970663"/>
              <a:gd name="connsiteY294" fmla="*/ 946254 h 3530230"/>
              <a:gd name="connsiteX295" fmla="*/ 1956179 w 2970663"/>
              <a:gd name="connsiteY295" fmla="*/ 896213 h 3530230"/>
              <a:gd name="connsiteX296" fmla="*/ 1947081 w 2970663"/>
              <a:gd name="connsiteY296" fmla="*/ 882565 h 3530230"/>
              <a:gd name="connsiteX297" fmla="*/ 1924334 w 2970663"/>
              <a:gd name="connsiteY297" fmla="*/ 846171 h 3530230"/>
              <a:gd name="connsiteX298" fmla="*/ 1910687 w 2970663"/>
              <a:gd name="connsiteY298" fmla="*/ 823425 h 3530230"/>
              <a:gd name="connsiteX299" fmla="*/ 1906137 w 2970663"/>
              <a:gd name="connsiteY299" fmla="*/ 805227 h 3530230"/>
              <a:gd name="connsiteX300" fmla="*/ 1901588 w 2970663"/>
              <a:gd name="connsiteY300" fmla="*/ 791580 h 3530230"/>
              <a:gd name="connsiteX301" fmla="*/ 1906137 w 2970663"/>
              <a:gd name="connsiteY301" fmla="*/ 755186 h 3530230"/>
              <a:gd name="connsiteX302" fmla="*/ 1915236 w 2970663"/>
              <a:gd name="connsiteY302" fmla="*/ 714242 h 3530230"/>
              <a:gd name="connsiteX303" fmla="*/ 1919785 w 2970663"/>
              <a:gd name="connsiteY303" fmla="*/ 691496 h 3530230"/>
              <a:gd name="connsiteX304" fmla="*/ 1924334 w 2970663"/>
              <a:gd name="connsiteY304" fmla="*/ 677848 h 3530230"/>
              <a:gd name="connsiteX305" fmla="*/ 1933433 w 2970663"/>
              <a:gd name="connsiteY305" fmla="*/ 632356 h 3530230"/>
              <a:gd name="connsiteX306" fmla="*/ 1942531 w 2970663"/>
              <a:gd name="connsiteY306" fmla="*/ 600511 h 3530230"/>
              <a:gd name="connsiteX307" fmla="*/ 1951630 w 2970663"/>
              <a:gd name="connsiteY307" fmla="*/ 573216 h 3530230"/>
              <a:gd name="connsiteX308" fmla="*/ 1956179 w 2970663"/>
              <a:gd name="connsiteY308" fmla="*/ 550469 h 3530230"/>
              <a:gd name="connsiteX309" fmla="*/ 1951630 w 2970663"/>
              <a:gd name="connsiteY309" fmla="*/ 454935 h 3530230"/>
              <a:gd name="connsiteX310" fmla="*/ 1942531 w 2970663"/>
              <a:gd name="connsiteY310" fmla="*/ 423090 h 3530230"/>
              <a:gd name="connsiteX311" fmla="*/ 1906137 w 2970663"/>
              <a:gd name="connsiteY311" fmla="*/ 363950 h 3530230"/>
              <a:gd name="connsiteX312" fmla="*/ 1878842 w 2970663"/>
              <a:gd name="connsiteY312" fmla="*/ 341204 h 3530230"/>
              <a:gd name="connsiteX313" fmla="*/ 1869743 w 2970663"/>
              <a:gd name="connsiteY313" fmla="*/ 327556 h 3530230"/>
              <a:gd name="connsiteX314" fmla="*/ 1856096 w 2970663"/>
              <a:gd name="connsiteY314" fmla="*/ 309359 h 3530230"/>
              <a:gd name="connsiteX315" fmla="*/ 1851546 w 2970663"/>
              <a:gd name="connsiteY315" fmla="*/ 291162 h 3530230"/>
              <a:gd name="connsiteX316" fmla="*/ 1837899 w 2970663"/>
              <a:gd name="connsiteY316" fmla="*/ 272965 h 3530230"/>
              <a:gd name="connsiteX317" fmla="*/ 1828800 w 2970663"/>
              <a:gd name="connsiteY317" fmla="*/ 254768 h 3530230"/>
              <a:gd name="connsiteX318" fmla="*/ 1819702 w 2970663"/>
              <a:gd name="connsiteY318" fmla="*/ 213825 h 3530230"/>
              <a:gd name="connsiteX319" fmla="*/ 1815152 w 2970663"/>
              <a:gd name="connsiteY319" fmla="*/ 200177 h 3530230"/>
              <a:gd name="connsiteX320" fmla="*/ 1810603 w 2970663"/>
              <a:gd name="connsiteY320" fmla="*/ 177430 h 3530230"/>
              <a:gd name="connsiteX321" fmla="*/ 1796955 w 2970663"/>
              <a:gd name="connsiteY321" fmla="*/ 159233 h 3530230"/>
              <a:gd name="connsiteX322" fmla="*/ 1760561 w 2970663"/>
              <a:gd name="connsiteY322" fmla="*/ 118290 h 3530230"/>
              <a:gd name="connsiteX323" fmla="*/ 1724167 w 2970663"/>
              <a:gd name="connsiteY323" fmla="*/ 86445 h 3530230"/>
              <a:gd name="connsiteX324" fmla="*/ 1674125 w 2970663"/>
              <a:gd name="connsiteY324" fmla="*/ 72798 h 3530230"/>
              <a:gd name="connsiteX325" fmla="*/ 1601337 w 2970663"/>
              <a:gd name="connsiteY325" fmla="*/ 100093 h 3530230"/>
              <a:gd name="connsiteX326" fmla="*/ 1560394 w 2970663"/>
              <a:gd name="connsiteY326" fmla="*/ 145586 h 3530230"/>
              <a:gd name="connsiteX327" fmla="*/ 1546746 w 2970663"/>
              <a:gd name="connsiteY327" fmla="*/ 168332 h 3530230"/>
              <a:gd name="connsiteX328" fmla="*/ 1528549 w 2970663"/>
              <a:gd name="connsiteY328" fmla="*/ 186529 h 3530230"/>
              <a:gd name="connsiteX329" fmla="*/ 1469409 w 2970663"/>
              <a:gd name="connsiteY329" fmla="*/ 204726 h 3530230"/>
              <a:gd name="connsiteX330" fmla="*/ 1451212 w 2970663"/>
              <a:gd name="connsiteY330" fmla="*/ 213825 h 3530230"/>
              <a:gd name="connsiteX331" fmla="*/ 1428466 w 2970663"/>
              <a:gd name="connsiteY331" fmla="*/ 218374 h 3530230"/>
              <a:gd name="connsiteX332" fmla="*/ 1410269 w 2970663"/>
              <a:gd name="connsiteY332" fmla="*/ 232022 h 3530230"/>
              <a:gd name="connsiteX333" fmla="*/ 1387523 w 2970663"/>
              <a:gd name="connsiteY333" fmla="*/ 241120 h 3530230"/>
              <a:gd name="connsiteX334" fmla="*/ 1364776 w 2970663"/>
              <a:gd name="connsiteY334" fmla="*/ 259317 h 3530230"/>
              <a:gd name="connsiteX335" fmla="*/ 1346579 w 2970663"/>
              <a:gd name="connsiteY335" fmla="*/ 268416 h 3530230"/>
              <a:gd name="connsiteX336" fmla="*/ 1328382 w 2970663"/>
              <a:gd name="connsiteY336" fmla="*/ 286613 h 3530230"/>
              <a:gd name="connsiteX337" fmla="*/ 1301087 w 2970663"/>
              <a:gd name="connsiteY337" fmla="*/ 309359 h 3530230"/>
              <a:gd name="connsiteX338" fmla="*/ 1287439 w 2970663"/>
              <a:gd name="connsiteY338" fmla="*/ 318457 h 3530230"/>
              <a:gd name="connsiteX339" fmla="*/ 1241946 w 2970663"/>
              <a:gd name="connsiteY339" fmla="*/ 350302 h 3530230"/>
              <a:gd name="connsiteX340" fmla="*/ 1201003 w 2970663"/>
              <a:gd name="connsiteY340" fmla="*/ 345753 h 3530230"/>
              <a:gd name="connsiteX341" fmla="*/ 1187355 w 2970663"/>
              <a:gd name="connsiteY341" fmla="*/ 336654 h 3530230"/>
              <a:gd name="connsiteX342" fmla="*/ 1169158 w 2970663"/>
              <a:gd name="connsiteY342" fmla="*/ 332105 h 3530230"/>
              <a:gd name="connsiteX343" fmla="*/ 1146412 w 2970663"/>
              <a:gd name="connsiteY343" fmla="*/ 309359 h 3530230"/>
              <a:gd name="connsiteX344" fmla="*/ 1128215 w 2970663"/>
              <a:gd name="connsiteY344" fmla="*/ 272965 h 3530230"/>
              <a:gd name="connsiteX345" fmla="*/ 1119117 w 2970663"/>
              <a:gd name="connsiteY345" fmla="*/ 259317 h 3530230"/>
              <a:gd name="connsiteX346" fmla="*/ 1105469 w 2970663"/>
              <a:gd name="connsiteY346" fmla="*/ 227472 h 3530230"/>
              <a:gd name="connsiteX347" fmla="*/ 1100920 w 2970663"/>
              <a:gd name="connsiteY347" fmla="*/ 213825 h 3530230"/>
              <a:gd name="connsiteX348" fmla="*/ 1073624 w 2970663"/>
              <a:gd name="connsiteY348" fmla="*/ 191078 h 3530230"/>
              <a:gd name="connsiteX349" fmla="*/ 1055427 w 2970663"/>
              <a:gd name="connsiteY349" fmla="*/ 186529 h 3530230"/>
              <a:gd name="connsiteX350" fmla="*/ 1023582 w 2970663"/>
              <a:gd name="connsiteY350" fmla="*/ 168332 h 3530230"/>
              <a:gd name="connsiteX351" fmla="*/ 996287 w 2970663"/>
              <a:gd name="connsiteY351" fmla="*/ 163783 h 3530230"/>
              <a:gd name="connsiteX352" fmla="*/ 978090 w 2970663"/>
              <a:gd name="connsiteY352" fmla="*/ 159233 h 3530230"/>
              <a:gd name="connsiteX353" fmla="*/ 964442 w 2970663"/>
              <a:gd name="connsiteY353" fmla="*/ 154684 h 3530230"/>
              <a:gd name="connsiteX354" fmla="*/ 937146 w 2970663"/>
              <a:gd name="connsiteY354" fmla="*/ 150135 h 3530230"/>
              <a:gd name="connsiteX355" fmla="*/ 923499 w 2970663"/>
              <a:gd name="connsiteY355" fmla="*/ 145586 h 3530230"/>
              <a:gd name="connsiteX356" fmla="*/ 914400 w 2970663"/>
              <a:gd name="connsiteY356" fmla="*/ 131938 h 3530230"/>
              <a:gd name="connsiteX357" fmla="*/ 900752 w 2970663"/>
              <a:gd name="connsiteY357" fmla="*/ 118290 h 3530230"/>
              <a:gd name="connsiteX358" fmla="*/ 882555 w 2970663"/>
              <a:gd name="connsiteY358" fmla="*/ 90995 h 3530230"/>
              <a:gd name="connsiteX359" fmla="*/ 878006 w 2970663"/>
              <a:gd name="connsiteY359" fmla="*/ 68248 h 3530230"/>
              <a:gd name="connsiteX360" fmla="*/ 864358 w 2970663"/>
              <a:gd name="connsiteY360" fmla="*/ 54601 h 3530230"/>
              <a:gd name="connsiteX361" fmla="*/ 841612 w 2970663"/>
              <a:gd name="connsiteY361" fmla="*/ 27305 h 3530230"/>
              <a:gd name="connsiteX362" fmla="*/ 787021 w 2970663"/>
              <a:gd name="connsiteY362" fmla="*/ 13657 h 3530230"/>
              <a:gd name="connsiteX363" fmla="*/ 773373 w 2970663"/>
              <a:gd name="connsiteY363" fmla="*/ 4559 h 3530230"/>
              <a:gd name="connsiteX364" fmla="*/ 664191 w 2970663"/>
              <a:gd name="connsiteY364" fmla="*/ 9108 h 3530230"/>
              <a:gd name="connsiteX365" fmla="*/ 636896 w 2970663"/>
              <a:gd name="connsiteY365" fmla="*/ 18207 h 3530230"/>
              <a:gd name="connsiteX366" fmla="*/ 623248 w 2970663"/>
              <a:gd name="connsiteY366" fmla="*/ 22756 h 3530230"/>
              <a:gd name="connsiteX367" fmla="*/ 605051 w 2970663"/>
              <a:gd name="connsiteY367" fmla="*/ 36404 h 3530230"/>
              <a:gd name="connsiteX368" fmla="*/ 591403 w 2970663"/>
              <a:gd name="connsiteY368" fmla="*/ 45502 h 3530230"/>
              <a:gd name="connsiteX369" fmla="*/ 564108 w 2970663"/>
              <a:gd name="connsiteY369" fmla="*/ 81896 h 3530230"/>
              <a:gd name="connsiteX370" fmla="*/ 568657 w 2970663"/>
              <a:gd name="connsiteY370" fmla="*/ 141036 h 3530230"/>
              <a:gd name="connsiteX371" fmla="*/ 605051 w 2970663"/>
              <a:gd name="connsiteY371" fmla="*/ 181980 h 3530230"/>
              <a:gd name="connsiteX372" fmla="*/ 623248 w 2970663"/>
              <a:gd name="connsiteY372" fmla="*/ 209275 h 3530230"/>
              <a:gd name="connsiteX373" fmla="*/ 632346 w 2970663"/>
              <a:gd name="connsiteY373" fmla="*/ 236571 h 3530230"/>
              <a:gd name="connsiteX374" fmla="*/ 641445 w 2970663"/>
              <a:gd name="connsiteY374" fmla="*/ 250219 h 3530230"/>
              <a:gd name="connsiteX375" fmla="*/ 645994 w 2970663"/>
              <a:gd name="connsiteY375" fmla="*/ 277514 h 3530230"/>
              <a:gd name="connsiteX376" fmla="*/ 650543 w 2970663"/>
              <a:gd name="connsiteY376" fmla="*/ 291162 h 3530230"/>
              <a:gd name="connsiteX377" fmla="*/ 645994 w 2970663"/>
              <a:gd name="connsiteY377" fmla="*/ 363950 h 3530230"/>
              <a:gd name="connsiteX378" fmla="*/ 623248 w 2970663"/>
              <a:gd name="connsiteY378" fmla="*/ 386696 h 3530230"/>
              <a:gd name="connsiteX379" fmla="*/ 595952 w 2970663"/>
              <a:gd name="connsiteY379" fmla="*/ 400344 h 3530230"/>
              <a:gd name="connsiteX380" fmla="*/ 486770 w 2970663"/>
              <a:gd name="connsiteY380" fmla="*/ 436738 h 3530230"/>
              <a:gd name="connsiteX381" fmla="*/ 441278 w 2970663"/>
              <a:gd name="connsiteY381" fmla="*/ 450386 h 3530230"/>
              <a:gd name="connsiteX382" fmla="*/ 327546 w 2970663"/>
              <a:gd name="connsiteY382" fmla="*/ 450386 h 3530230"/>
              <a:gd name="connsiteX383" fmla="*/ 304800 w 2970663"/>
              <a:gd name="connsiteY383" fmla="*/ 464033 h 3530230"/>
              <a:gd name="connsiteX384" fmla="*/ 286603 w 2970663"/>
              <a:gd name="connsiteY384" fmla="*/ 482230 h 3530230"/>
              <a:gd name="connsiteX385" fmla="*/ 282054 w 2970663"/>
              <a:gd name="connsiteY385" fmla="*/ 495878 h 3530230"/>
              <a:gd name="connsiteX386" fmla="*/ 272955 w 2970663"/>
              <a:gd name="connsiteY386" fmla="*/ 509526 h 3530230"/>
              <a:gd name="connsiteX387" fmla="*/ 259308 w 2970663"/>
              <a:gd name="connsiteY387" fmla="*/ 541371 h 3530230"/>
              <a:gd name="connsiteX388" fmla="*/ 254758 w 2970663"/>
              <a:gd name="connsiteY388" fmla="*/ 586863 h 35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2970663" h="3530230">
                <a:moveTo>
                  <a:pt x="282054" y="473132"/>
                </a:moveTo>
                <a:cubicBezTo>
                  <a:pt x="277505" y="480714"/>
                  <a:pt x="271997" y="487798"/>
                  <a:pt x="268406" y="495878"/>
                </a:cubicBezTo>
                <a:cubicBezTo>
                  <a:pt x="265867" y="501591"/>
                  <a:pt x="265575" y="508063"/>
                  <a:pt x="263857" y="514075"/>
                </a:cubicBezTo>
                <a:cubicBezTo>
                  <a:pt x="262540" y="518686"/>
                  <a:pt x="260824" y="523174"/>
                  <a:pt x="259308" y="527723"/>
                </a:cubicBezTo>
                <a:cubicBezTo>
                  <a:pt x="260824" y="564117"/>
                  <a:pt x="261262" y="600572"/>
                  <a:pt x="263857" y="636905"/>
                </a:cubicBezTo>
                <a:cubicBezTo>
                  <a:pt x="264302" y="643141"/>
                  <a:pt x="266688" y="649090"/>
                  <a:pt x="268406" y="655102"/>
                </a:cubicBezTo>
                <a:cubicBezTo>
                  <a:pt x="273237" y="672011"/>
                  <a:pt x="282144" y="691633"/>
                  <a:pt x="291152" y="705144"/>
                </a:cubicBezTo>
                <a:lnTo>
                  <a:pt x="300251" y="718792"/>
                </a:lnTo>
                <a:cubicBezTo>
                  <a:pt x="301767" y="723341"/>
                  <a:pt x="304800" y="727644"/>
                  <a:pt x="304800" y="732439"/>
                </a:cubicBezTo>
                <a:cubicBezTo>
                  <a:pt x="304800" y="751397"/>
                  <a:pt x="302139" y="760199"/>
                  <a:pt x="291152" y="773383"/>
                </a:cubicBezTo>
                <a:cubicBezTo>
                  <a:pt x="287034" y="778325"/>
                  <a:pt x="281455" y="781952"/>
                  <a:pt x="277505" y="787030"/>
                </a:cubicBezTo>
                <a:cubicBezTo>
                  <a:pt x="270792" y="795662"/>
                  <a:pt x="265374" y="805227"/>
                  <a:pt x="259308" y="814326"/>
                </a:cubicBezTo>
                <a:cubicBezTo>
                  <a:pt x="256275" y="818875"/>
                  <a:pt x="254075" y="824108"/>
                  <a:pt x="250209" y="827974"/>
                </a:cubicBezTo>
                <a:lnTo>
                  <a:pt x="236561" y="841622"/>
                </a:lnTo>
                <a:cubicBezTo>
                  <a:pt x="232861" y="852721"/>
                  <a:pt x="231732" y="860099"/>
                  <a:pt x="222914" y="868917"/>
                </a:cubicBezTo>
                <a:cubicBezTo>
                  <a:pt x="219048" y="872783"/>
                  <a:pt x="213815" y="874983"/>
                  <a:pt x="209266" y="878016"/>
                </a:cubicBezTo>
                <a:cubicBezTo>
                  <a:pt x="203546" y="895177"/>
                  <a:pt x="202162" y="903317"/>
                  <a:pt x="186520" y="918959"/>
                </a:cubicBezTo>
                <a:cubicBezTo>
                  <a:pt x="181971" y="923508"/>
                  <a:pt x="176612" y="927372"/>
                  <a:pt x="172872" y="932607"/>
                </a:cubicBezTo>
                <a:cubicBezTo>
                  <a:pt x="168930" y="938125"/>
                  <a:pt x="166806" y="944738"/>
                  <a:pt x="163773" y="950804"/>
                </a:cubicBezTo>
                <a:cubicBezTo>
                  <a:pt x="160740" y="962935"/>
                  <a:pt x="154080" y="974708"/>
                  <a:pt x="154675" y="987198"/>
                </a:cubicBezTo>
                <a:cubicBezTo>
                  <a:pt x="156191" y="1019043"/>
                  <a:pt x="156682" y="1050953"/>
                  <a:pt x="159224" y="1082732"/>
                </a:cubicBezTo>
                <a:cubicBezTo>
                  <a:pt x="159723" y="1088964"/>
                  <a:pt x="162547" y="1094798"/>
                  <a:pt x="163773" y="1100929"/>
                </a:cubicBezTo>
                <a:cubicBezTo>
                  <a:pt x="165582" y="1109974"/>
                  <a:pt x="166806" y="1119126"/>
                  <a:pt x="168323" y="1128225"/>
                </a:cubicBezTo>
                <a:cubicBezTo>
                  <a:pt x="166806" y="1134291"/>
                  <a:pt x="166875" y="1140993"/>
                  <a:pt x="163773" y="1146422"/>
                </a:cubicBezTo>
                <a:cubicBezTo>
                  <a:pt x="160581" y="1152008"/>
                  <a:pt x="155067" y="1155950"/>
                  <a:pt x="150125" y="1160069"/>
                </a:cubicBezTo>
                <a:cubicBezTo>
                  <a:pt x="138364" y="1169870"/>
                  <a:pt x="136511" y="1169157"/>
                  <a:pt x="122830" y="1173717"/>
                </a:cubicBezTo>
                <a:cubicBezTo>
                  <a:pt x="121314" y="1178266"/>
                  <a:pt x="120426" y="1183076"/>
                  <a:pt x="118281" y="1187365"/>
                </a:cubicBezTo>
                <a:cubicBezTo>
                  <a:pt x="115836" y="1192255"/>
                  <a:pt x="111403" y="1196017"/>
                  <a:pt x="109182" y="1201013"/>
                </a:cubicBezTo>
                <a:cubicBezTo>
                  <a:pt x="105287" y="1209777"/>
                  <a:pt x="100084" y="1228308"/>
                  <a:pt x="100084" y="1228308"/>
                </a:cubicBezTo>
                <a:cubicBezTo>
                  <a:pt x="101600" y="1251054"/>
                  <a:pt x="102116" y="1273890"/>
                  <a:pt x="104633" y="1296547"/>
                </a:cubicBezTo>
                <a:cubicBezTo>
                  <a:pt x="106324" y="1311767"/>
                  <a:pt x="114614" y="1315247"/>
                  <a:pt x="122830" y="1328392"/>
                </a:cubicBezTo>
                <a:cubicBezTo>
                  <a:pt x="126424" y="1334143"/>
                  <a:pt x="128563" y="1340701"/>
                  <a:pt x="131928" y="1346589"/>
                </a:cubicBezTo>
                <a:cubicBezTo>
                  <a:pt x="140371" y="1361364"/>
                  <a:pt x="142133" y="1361342"/>
                  <a:pt x="154675" y="1373884"/>
                </a:cubicBezTo>
                <a:cubicBezTo>
                  <a:pt x="157708" y="1379950"/>
                  <a:pt x="160284" y="1386266"/>
                  <a:pt x="163773" y="1392081"/>
                </a:cubicBezTo>
                <a:cubicBezTo>
                  <a:pt x="169399" y="1401458"/>
                  <a:pt x="178512" y="1409003"/>
                  <a:pt x="181970" y="1419377"/>
                </a:cubicBezTo>
                <a:cubicBezTo>
                  <a:pt x="183487" y="1423926"/>
                  <a:pt x="184631" y="1428617"/>
                  <a:pt x="186520" y="1433025"/>
                </a:cubicBezTo>
                <a:cubicBezTo>
                  <a:pt x="189191" y="1439258"/>
                  <a:pt x="193237" y="1444872"/>
                  <a:pt x="195618" y="1451222"/>
                </a:cubicBezTo>
                <a:cubicBezTo>
                  <a:pt x="197813" y="1457076"/>
                  <a:pt x="198651" y="1463353"/>
                  <a:pt x="200167" y="1469419"/>
                </a:cubicBezTo>
                <a:cubicBezTo>
                  <a:pt x="197134" y="1473968"/>
                  <a:pt x="195816" y="1480353"/>
                  <a:pt x="191069" y="1483066"/>
                </a:cubicBezTo>
                <a:cubicBezTo>
                  <a:pt x="184356" y="1486902"/>
                  <a:pt x="175977" y="1486522"/>
                  <a:pt x="168323" y="1487616"/>
                </a:cubicBezTo>
                <a:cubicBezTo>
                  <a:pt x="154729" y="1489558"/>
                  <a:pt x="141027" y="1490649"/>
                  <a:pt x="127379" y="1492165"/>
                </a:cubicBezTo>
                <a:cubicBezTo>
                  <a:pt x="122830" y="1493681"/>
                  <a:pt x="118383" y="1495551"/>
                  <a:pt x="113731" y="1496714"/>
                </a:cubicBezTo>
                <a:cubicBezTo>
                  <a:pt x="90558" y="1502507"/>
                  <a:pt x="75516" y="1502982"/>
                  <a:pt x="50042" y="1505813"/>
                </a:cubicBezTo>
                <a:cubicBezTo>
                  <a:pt x="45493" y="1507329"/>
                  <a:pt x="39785" y="1506971"/>
                  <a:pt x="36394" y="1510362"/>
                </a:cubicBezTo>
                <a:cubicBezTo>
                  <a:pt x="33003" y="1513753"/>
                  <a:pt x="34224" y="1519846"/>
                  <a:pt x="31845" y="1524010"/>
                </a:cubicBezTo>
                <a:cubicBezTo>
                  <a:pt x="28083" y="1530593"/>
                  <a:pt x="22017" y="1535658"/>
                  <a:pt x="18197" y="1542207"/>
                </a:cubicBezTo>
                <a:cubicBezTo>
                  <a:pt x="11363" y="1553923"/>
                  <a:pt x="0" y="1578601"/>
                  <a:pt x="0" y="1578601"/>
                </a:cubicBezTo>
                <a:cubicBezTo>
                  <a:pt x="985" y="1587462"/>
                  <a:pt x="6315" y="1639324"/>
                  <a:pt x="9099" y="1651389"/>
                </a:cubicBezTo>
                <a:cubicBezTo>
                  <a:pt x="11256" y="1660734"/>
                  <a:pt x="18197" y="1678684"/>
                  <a:pt x="18197" y="1678684"/>
                </a:cubicBezTo>
                <a:cubicBezTo>
                  <a:pt x="19713" y="1699914"/>
                  <a:pt x="20259" y="1721236"/>
                  <a:pt x="22746" y="1742374"/>
                </a:cubicBezTo>
                <a:cubicBezTo>
                  <a:pt x="23306" y="1747137"/>
                  <a:pt x="26133" y="1751370"/>
                  <a:pt x="27296" y="1756022"/>
                </a:cubicBezTo>
                <a:cubicBezTo>
                  <a:pt x="29171" y="1763523"/>
                  <a:pt x="29970" y="1771267"/>
                  <a:pt x="31845" y="1778768"/>
                </a:cubicBezTo>
                <a:cubicBezTo>
                  <a:pt x="33008" y="1783420"/>
                  <a:pt x="35231" y="1787764"/>
                  <a:pt x="36394" y="1792416"/>
                </a:cubicBezTo>
                <a:cubicBezTo>
                  <a:pt x="38269" y="1799917"/>
                  <a:pt x="37743" y="1808123"/>
                  <a:pt x="40943" y="1815162"/>
                </a:cubicBezTo>
                <a:cubicBezTo>
                  <a:pt x="52481" y="1840545"/>
                  <a:pt x="54888" y="1839622"/>
                  <a:pt x="72788" y="1851556"/>
                </a:cubicBezTo>
                <a:cubicBezTo>
                  <a:pt x="78854" y="1860654"/>
                  <a:pt x="80611" y="1875393"/>
                  <a:pt x="90985" y="1878851"/>
                </a:cubicBezTo>
                <a:cubicBezTo>
                  <a:pt x="125294" y="1890289"/>
                  <a:pt x="83001" y="1874860"/>
                  <a:pt x="118281" y="1892499"/>
                </a:cubicBezTo>
                <a:cubicBezTo>
                  <a:pt x="122570" y="1894643"/>
                  <a:pt x="127379" y="1895532"/>
                  <a:pt x="131928" y="1897048"/>
                </a:cubicBezTo>
                <a:cubicBezTo>
                  <a:pt x="130181" y="1907528"/>
                  <a:pt x="128429" y="1926794"/>
                  <a:pt x="122830" y="1937992"/>
                </a:cubicBezTo>
                <a:cubicBezTo>
                  <a:pt x="120385" y="1942882"/>
                  <a:pt x="116764" y="1947090"/>
                  <a:pt x="113731" y="1951639"/>
                </a:cubicBezTo>
                <a:cubicBezTo>
                  <a:pt x="112215" y="1956188"/>
                  <a:pt x="113977" y="1965287"/>
                  <a:pt x="109182" y="1965287"/>
                </a:cubicBezTo>
                <a:cubicBezTo>
                  <a:pt x="104387" y="1965287"/>
                  <a:pt x="100344" y="1953783"/>
                  <a:pt x="104633" y="1951639"/>
                </a:cubicBezTo>
                <a:cubicBezTo>
                  <a:pt x="109524" y="1949194"/>
                  <a:pt x="113732" y="1957705"/>
                  <a:pt x="118281" y="1960738"/>
                </a:cubicBezTo>
                <a:cubicBezTo>
                  <a:pt x="131494" y="2000380"/>
                  <a:pt x="119865" y="1961547"/>
                  <a:pt x="127379" y="2051723"/>
                </a:cubicBezTo>
                <a:cubicBezTo>
                  <a:pt x="128269" y="2062409"/>
                  <a:pt x="130010" y="2073018"/>
                  <a:pt x="131928" y="2083568"/>
                </a:cubicBezTo>
                <a:cubicBezTo>
                  <a:pt x="132760" y="2088144"/>
                  <a:pt x="138245" y="2109848"/>
                  <a:pt x="141027" y="2115413"/>
                </a:cubicBezTo>
                <a:cubicBezTo>
                  <a:pt x="143472" y="2120303"/>
                  <a:pt x="147680" y="2124170"/>
                  <a:pt x="150125" y="2129060"/>
                </a:cubicBezTo>
                <a:cubicBezTo>
                  <a:pt x="152270" y="2133349"/>
                  <a:pt x="150773" y="2139921"/>
                  <a:pt x="154675" y="2142708"/>
                </a:cubicBezTo>
                <a:cubicBezTo>
                  <a:pt x="162479" y="2148282"/>
                  <a:pt x="173990" y="2146487"/>
                  <a:pt x="181970" y="2151807"/>
                </a:cubicBezTo>
                <a:cubicBezTo>
                  <a:pt x="186519" y="2154840"/>
                  <a:pt x="191418" y="2157405"/>
                  <a:pt x="195618" y="2160905"/>
                </a:cubicBezTo>
                <a:cubicBezTo>
                  <a:pt x="200561" y="2165024"/>
                  <a:pt x="203913" y="2170984"/>
                  <a:pt x="209266" y="2174553"/>
                </a:cubicBezTo>
                <a:cubicBezTo>
                  <a:pt x="212871" y="2176957"/>
                  <a:pt x="239089" y="2183314"/>
                  <a:pt x="241111" y="2183651"/>
                </a:cubicBezTo>
                <a:cubicBezTo>
                  <a:pt x="253636" y="2185739"/>
                  <a:pt x="307467" y="2191530"/>
                  <a:pt x="318448" y="2192750"/>
                </a:cubicBezTo>
                <a:cubicBezTo>
                  <a:pt x="342434" y="2200745"/>
                  <a:pt x="323024" y="2192014"/>
                  <a:pt x="345743" y="2210947"/>
                </a:cubicBezTo>
                <a:cubicBezTo>
                  <a:pt x="349943" y="2214447"/>
                  <a:pt x="354942" y="2216867"/>
                  <a:pt x="359391" y="2220045"/>
                </a:cubicBezTo>
                <a:cubicBezTo>
                  <a:pt x="383491" y="2237259"/>
                  <a:pt x="369088" y="2230860"/>
                  <a:pt x="391236" y="2238242"/>
                </a:cubicBezTo>
                <a:cubicBezTo>
                  <a:pt x="395785" y="2241275"/>
                  <a:pt x="401986" y="2242704"/>
                  <a:pt x="404884" y="2247341"/>
                </a:cubicBezTo>
                <a:cubicBezTo>
                  <a:pt x="404886" y="2247344"/>
                  <a:pt x="416256" y="2281459"/>
                  <a:pt x="418531" y="2288284"/>
                </a:cubicBezTo>
                <a:lnTo>
                  <a:pt x="423081" y="2301932"/>
                </a:lnTo>
                <a:lnTo>
                  <a:pt x="427630" y="2315580"/>
                </a:lnTo>
                <a:cubicBezTo>
                  <a:pt x="426114" y="2358040"/>
                  <a:pt x="425576" y="2400546"/>
                  <a:pt x="423081" y="2442959"/>
                </a:cubicBezTo>
                <a:cubicBezTo>
                  <a:pt x="421155" y="2475692"/>
                  <a:pt x="419673" y="2461135"/>
                  <a:pt x="413982" y="2483902"/>
                </a:cubicBezTo>
                <a:cubicBezTo>
                  <a:pt x="412107" y="2491403"/>
                  <a:pt x="411308" y="2499147"/>
                  <a:pt x="409433" y="2506648"/>
                </a:cubicBezTo>
                <a:cubicBezTo>
                  <a:pt x="408270" y="2511300"/>
                  <a:pt x="405924" y="2515615"/>
                  <a:pt x="404884" y="2520296"/>
                </a:cubicBezTo>
                <a:cubicBezTo>
                  <a:pt x="402883" y="2529301"/>
                  <a:pt x="402143" y="2538547"/>
                  <a:pt x="400334" y="2547592"/>
                </a:cubicBezTo>
                <a:cubicBezTo>
                  <a:pt x="397477" y="2561876"/>
                  <a:pt x="395573" y="2566426"/>
                  <a:pt x="391236" y="2579436"/>
                </a:cubicBezTo>
                <a:cubicBezTo>
                  <a:pt x="389720" y="2590051"/>
                  <a:pt x="388450" y="2600704"/>
                  <a:pt x="386687" y="2611281"/>
                </a:cubicBezTo>
                <a:cubicBezTo>
                  <a:pt x="385416" y="2618908"/>
                  <a:pt x="383408" y="2626400"/>
                  <a:pt x="382137" y="2634027"/>
                </a:cubicBezTo>
                <a:cubicBezTo>
                  <a:pt x="380374" y="2644604"/>
                  <a:pt x="379691" y="2655357"/>
                  <a:pt x="377588" y="2665872"/>
                </a:cubicBezTo>
                <a:cubicBezTo>
                  <a:pt x="376648" y="2670574"/>
                  <a:pt x="376035" y="2675775"/>
                  <a:pt x="373039" y="2679520"/>
                </a:cubicBezTo>
                <a:cubicBezTo>
                  <a:pt x="369623" y="2683790"/>
                  <a:pt x="363591" y="2685119"/>
                  <a:pt x="359391" y="2688619"/>
                </a:cubicBezTo>
                <a:cubicBezTo>
                  <a:pt x="354449" y="2692738"/>
                  <a:pt x="349862" y="2697324"/>
                  <a:pt x="345743" y="2702266"/>
                </a:cubicBezTo>
                <a:cubicBezTo>
                  <a:pt x="342243" y="2706466"/>
                  <a:pt x="340303" y="2711850"/>
                  <a:pt x="336645" y="2715914"/>
                </a:cubicBezTo>
                <a:cubicBezTo>
                  <a:pt x="309862" y="2745674"/>
                  <a:pt x="314039" y="2741600"/>
                  <a:pt x="291152" y="2756857"/>
                </a:cubicBezTo>
                <a:cubicBezTo>
                  <a:pt x="286603" y="2762923"/>
                  <a:pt x="282866" y="2769693"/>
                  <a:pt x="277505" y="2775054"/>
                </a:cubicBezTo>
                <a:cubicBezTo>
                  <a:pt x="273639" y="2778920"/>
                  <a:pt x="267458" y="2780038"/>
                  <a:pt x="263857" y="2784153"/>
                </a:cubicBezTo>
                <a:cubicBezTo>
                  <a:pt x="256656" y="2792382"/>
                  <a:pt x="254758" y="2805382"/>
                  <a:pt x="245660" y="2811448"/>
                </a:cubicBezTo>
                <a:cubicBezTo>
                  <a:pt x="236561" y="2817514"/>
                  <a:pt x="226096" y="2821912"/>
                  <a:pt x="218364" y="2829645"/>
                </a:cubicBezTo>
                <a:cubicBezTo>
                  <a:pt x="200851" y="2847159"/>
                  <a:pt x="210070" y="2839724"/>
                  <a:pt x="191069" y="2852392"/>
                </a:cubicBezTo>
                <a:cubicBezTo>
                  <a:pt x="170212" y="2883677"/>
                  <a:pt x="183246" y="2876229"/>
                  <a:pt x="159224" y="2884236"/>
                </a:cubicBezTo>
                <a:cubicBezTo>
                  <a:pt x="136830" y="2899166"/>
                  <a:pt x="151870" y="2885878"/>
                  <a:pt x="136478" y="2911532"/>
                </a:cubicBezTo>
                <a:cubicBezTo>
                  <a:pt x="120155" y="2938738"/>
                  <a:pt x="122811" y="2934297"/>
                  <a:pt x="104633" y="2952475"/>
                </a:cubicBezTo>
                <a:cubicBezTo>
                  <a:pt x="97432" y="2981280"/>
                  <a:pt x="103552" y="2965471"/>
                  <a:pt x="81887" y="2997968"/>
                </a:cubicBezTo>
                <a:lnTo>
                  <a:pt x="72788" y="3011616"/>
                </a:lnTo>
                <a:cubicBezTo>
                  <a:pt x="61961" y="3044098"/>
                  <a:pt x="69010" y="3030931"/>
                  <a:pt x="54591" y="3052559"/>
                </a:cubicBezTo>
                <a:cubicBezTo>
                  <a:pt x="52565" y="3064718"/>
                  <a:pt x="48670" y="3089892"/>
                  <a:pt x="45493" y="3102601"/>
                </a:cubicBezTo>
                <a:cubicBezTo>
                  <a:pt x="36817" y="3137301"/>
                  <a:pt x="44907" y="3091879"/>
                  <a:pt x="36394" y="3134445"/>
                </a:cubicBezTo>
                <a:cubicBezTo>
                  <a:pt x="34585" y="3143490"/>
                  <a:pt x="33361" y="3152642"/>
                  <a:pt x="31845" y="3161741"/>
                </a:cubicBezTo>
                <a:cubicBezTo>
                  <a:pt x="32732" y="3172382"/>
                  <a:pt x="29797" y="3218833"/>
                  <a:pt x="45493" y="3234529"/>
                </a:cubicBezTo>
                <a:cubicBezTo>
                  <a:pt x="53225" y="3242261"/>
                  <a:pt x="63690" y="3246660"/>
                  <a:pt x="72788" y="3252726"/>
                </a:cubicBezTo>
                <a:lnTo>
                  <a:pt x="86436" y="3261825"/>
                </a:lnTo>
                <a:cubicBezTo>
                  <a:pt x="89469" y="3266374"/>
                  <a:pt x="91668" y="3271606"/>
                  <a:pt x="95534" y="3275472"/>
                </a:cubicBezTo>
                <a:cubicBezTo>
                  <a:pt x="108328" y="3288266"/>
                  <a:pt x="118176" y="3286070"/>
                  <a:pt x="136478" y="3289120"/>
                </a:cubicBezTo>
                <a:cubicBezTo>
                  <a:pt x="175121" y="3287574"/>
                  <a:pt x="257319" y="3279624"/>
                  <a:pt x="304800" y="3289120"/>
                </a:cubicBezTo>
                <a:cubicBezTo>
                  <a:pt x="310161" y="3290192"/>
                  <a:pt x="313999" y="3295041"/>
                  <a:pt x="318448" y="3298219"/>
                </a:cubicBezTo>
                <a:cubicBezTo>
                  <a:pt x="324618" y="3302626"/>
                  <a:pt x="330475" y="3307459"/>
                  <a:pt x="336645" y="3311866"/>
                </a:cubicBezTo>
                <a:cubicBezTo>
                  <a:pt x="341094" y="3315044"/>
                  <a:pt x="345844" y="3317787"/>
                  <a:pt x="350293" y="3320965"/>
                </a:cubicBezTo>
                <a:cubicBezTo>
                  <a:pt x="356463" y="3325372"/>
                  <a:pt x="361907" y="3330851"/>
                  <a:pt x="368490" y="3334613"/>
                </a:cubicBezTo>
                <a:cubicBezTo>
                  <a:pt x="372653" y="3336992"/>
                  <a:pt x="377588" y="3337646"/>
                  <a:pt x="382137" y="3339162"/>
                </a:cubicBezTo>
                <a:cubicBezTo>
                  <a:pt x="388203" y="3334613"/>
                  <a:pt x="394698" y="3330586"/>
                  <a:pt x="400334" y="3325514"/>
                </a:cubicBezTo>
                <a:cubicBezTo>
                  <a:pt x="400341" y="3325508"/>
                  <a:pt x="434451" y="3291398"/>
                  <a:pt x="441278" y="3284571"/>
                </a:cubicBezTo>
                <a:lnTo>
                  <a:pt x="454925" y="3270923"/>
                </a:lnTo>
                <a:cubicBezTo>
                  <a:pt x="464987" y="3260860"/>
                  <a:pt x="469552" y="3254511"/>
                  <a:pt x="482221" y="3248177"/>
                </a:cubicBezTo>
                <a:cubicBezTo>
                  <a:pt x="486510" y="3246032"/>
                  <a:pt x="491320" y="3245144"/>
                  <a:pt x="495869" y="3243627"/>
                </a:cubicBezTo>
                <a:cubicBezTo>
                  <a:pt x="498309" y="3241797"/>
                  <a:pt x="522275" y="3223298"/>
                  <a:pt x="527714" y="3220881"/>
                </a:cubicBezTo>
                <a:cubicBezTo>
                  <a:pt x="536478" y="3216986"/>
                  <a:pt x="555009" y="3211783"/>
                  <a:pt x="555009" y="3211783"/>
                </a:cubicBezTo>
                <a:cubicBezTo>
                  <a:pt x="556525" y="3207234"/>
                  <a:pt x="555656" y="3200922"/>
                  <a:pt x="559558" y="3198135"/>
                </a:cubicBezTo>
                <a:cubicBezTo>
                  <a:pt x="567362" y="3192560"/>
                  <a:pt x="586854" y="3189036"/>
                  <a:pt x="586854" y="3189036"/>
                </a:cubicBezTo>
                <a:cubicBezTo>
                  <a:pt x="611878" y="3205719"/>
                  <a:pt x="590643" y="3189034"/>
                  <a:pt x="609600" y="3211783"/>
                </a:cubicBezTo>
                <a:cubicBezTo>
                  <a:pt x="645235" y="3254544"/>
                  <a:pt x="595451" y="3183733"/>
                  <a:pt x="641445" y="3252726"/>
                </a:cubicBezTo>
                <a:cubicBezTo>
                  <a:pt x="644478" y="3257275"/>
                  <a:pt x="648814" y="3261187"/>
                  <a:pt x="650543" y="3266374"/>
                </a:cubicBezTo>
                <a:cubicBezTo>
                  <a:pt x="652060" y="3270923"/>
                  <a:pt x="652023" y="3276338"/>
                  <a:pt x="655093" y="3280022"/>
                </a:cubicBezTo>
                <a:cubicBezTo>
                  <a:pt x="665685" y="3292731"/>
                  <a:pt x="673334" y="3293684"/>
                  <a:pt x="686937" y="3298219"/>
                </a:cubicBezTo>
                <a:cubicBezTo>
                  <a:pt x="700585" y="3296702"/>
                  <a:pt x="714559" y="3297000"/>
                  <a:pt x="727881" y="3293669"/>
                </a:cubicBezTo>
                <a:cubicBezTo>
                  <a:pt x="733185" y="3292343"/>
                  <a:pt x="737442" y="3288203"/>
                  <a:pt x="741528" y="3284571"/>
                </a:cubicBezTo>
                <a:cubicBezTo>
                  <a:pt x="788267" y="3243025"/>
                  <a:pt x="751499" y="3268824"/>
                  <a:pt x="782472" y="3248177"/>
                </a:cubicBezTo>
                <a:cubicBezTo>
                  <a:pt x="787021" y="3240595"/>
                  <a:pt x="792166" y="3233339"/>
                  <a:pt x="796120" y="3225430"/>
                </a:cubicBezTo>
                <a:cubicBezTo>
                  <a:pt x="798264" y="3221141"/>
                  <a:pt x="797674" y="3215527"/>
                  <a:pt x="800669" y="3211783"/>
                </a:cubicBezTo>
                <a:cubicBezTo>
                  <a:pt x="804085" y="3207513"/>
                  <a:pt x="809768" y="3205717"/>
                  <a:pt x="814317" y="3202684"/>
                </a:cubicBezTo>
                <a:cubicBezTo>
                  <a:pt x="817350" y="3195102"/>
                  <a:pt x="819087" y="3186863"/>
                  <a:pt x="823415" y="3179938"/>
                </a:cubicBezTo>
                <a:cubicBezTo>
                  <a:pt x="826825" y="3174482"/>
                  <a:pt x="832221" y="3170527"/>
                  <a:pt x="837063" y="3166290"/>
                </a:cubicBezTo>
                <a:cubicBezTo>
                  <a:pt x="859886" y="3146320"/>
                  <a:pt x="852409" y="3150560"/>
                  <a:pt x="873457" y="3143544"/>
                </a:cubicBezTo>
                <a:cubicBezTo>
                  <a:pt x="878006" y="3140511"/>
                  <a:pt x="882656" y="3137623"/>
                  <a:pt x="887105" y="3134445"/>
                </a:cubicBezTo>
                <a:cubicBezTo>
                  <a:pt x="893275" y="3130038"/>
                  <a:pt x="898674" y="3124480"/>
                  <a:pt x="905302" y="3120798"/>
                </a:cubicBezTo>
                <a:cubicBezTo>
                  <a:pt x="913467" y="3116262"/>
                  <a:pt x="931478" y="3110556"/>
                  <a:pt x="941696" y="3107150"/>
                </a:cubicBezTo>
                <a:cubicBezTo>
                  <a:pt x="946245" y="3108666"/>
                  <a:pt x="950548" y="3111699"/>
                  <a:pt x="955343" y="3111699"/>
                </a:cubicBezTo>
                <a:cubicBezTo>
                  <a:pt x="990777" y="3111699"/>
                  <a:pt x="991640" y="3109009"/>
                  <a:pt x="1019033" y="3098051"/>
                </a:cubicBezTo>
                <a:cubicBezTo>
                  <a:pt x="1025099" y="3088953"/>
                  <a:pt x="1028691" y="3077587"/>
                  <a:pt x="1037230" y="3070756"/>
                </a:cubicBezTo>
                <a:cubicBezTo>
                  <a:pt x="1046789" y="3063109"/>
                  <a:pt x="1065177" y="3049771"/>
                  <a:pt x="1073624" y="3038911"/>
                </a:cubicBezTo>
                <a:cubicBezTo>
                  <a:pt x="1080337" y="3030280"/>
                  <a:pt x="1091821" y="3011616"/>
                  <a:pt x="1091821" y="3011616"/>
                </a:cubicBezTo>
                <a:cubicBezTo>
                  <a:pt x="1093337" y="3007067"/>
                  <a:pt x="1094041" y="3002160"/>
                  <a:pt x="1096370" y="2997968"/>
                </a:cubicBezTo>
                <a:cubicBezTo>
                  <a:pt x="1106869" y="2979070"/>
                  <a:pt x="1110834" y="2970264"/>
                  <a:pt x="1128215" y="2961574"/>
                </a:cubicBezTo>
                <a:cubicBezTo>
                  <a:pt x="1132504" y="2959430"/>
                  <a:pt x="1137314" y="2958541"/>
                  <a:pt x="1141863" y="2957025"/>
                </a:cubicBezTo>
                <a:cubicBezTo>
                  <a:pt x="1157027" y="2958541"/>
                  <a:pt x="1172530" y="2958044"/>
                  <a:pt x="1187355" y="2961574"/>
                </a:cubicBezTo>
                <a:cubicBezTo>
                  <a:pt x="1204622" y="2965685"/>
                  <a:pt x="1220396" y="2974671"/>
                  <a:pt x="1237397" y="2979771"/>
                </a:cubicBezTo>
                <a:cubicBezTo>
                  <a:pt x="1250788" y="2983788"/>
                  <a:pt x="1264777" y="2985478"/>
                  <a:pt x="1278340" y="2988869"/>
                </a:cubicBezTo>
                <a:cubicBezTo>
                  <a:pt x="1320695" y="2999458"/>
                  <a:pt x="1245798" y="2986821"/>
                  <a:pt x="1323833" y="2997968"/>
                </a:cubicBezTo>
                <a:cubicBezTo>
                  <a:pt x="1344427" y="3004832"/>
                  <a:pt x="1350129" y="3008851"/>
                  <a:pt x="1378424" y="2997968"/>
                </a:cubicBezTo>
                <a:cubicBezTo>
                  <a:pt x="1386430" y="2994889"/>
                  <a:pt x="1390108" y="2985354"/>
                  <a:pt x="1396621" y="2979771"/>
                </a:cubicBezTo>
                <a:cubicBezTo>
                  <a:pt x="1400772" y="2976213"/>
                  <a:pt x="1405820" y="2973850"/>
                  <a:pt x="1410269" y="2970672"/>
                </a:cubicBezTo>
                <a:cubicBezTo>
                  <a:pt x="1449769" y="2942458"/>
                  <a:pt x="1409949" y="2969370"/>
                  <a:pt x="1442114" y="2947926"/>
                </a:cubicBezTo>
                <a:cubicBezTo>
                  <a:pt x="1451212" y="2949442"/>
                  <a:pt x="1460845" y="2949049"/>
                  <a:pt x="1469409" y="2952475"/>
                </a:cubicBezTo>
                <a:cubicBezTo>
                  <a:pt x="1476449" y="2955291"/>
                  <a:pt x="1481436" y="2961716"/>
                  <a:pt x="1487606" y="2966123"/>
                </a:cubicBezTo>
                <a:cubicBezTo>
                  <a:pt x="1533319" y="2998776"/>
                  <a:pt x="1447124" y="2932724"/>
                  <a:pt x="1528549" y="3002517"/>
                </a:cubicBezTo>
                <a:cubicBezTo>
                  <a:pt x="1547625" y="3018868"/>
                  <a:pt x="1581540" y="3051022"/>
                  <a:pt x="1605887" y="3057108"/>
                </a:cubicBezTo>
                <a:lnTo>
                  <a:pt x="1624084" y="3061657"/>
                </a:lnTo>
                <a:cubicBezTo>
                  <a:pt x="1628633" y="3064690"/>
                  <a:pt x="1632735" y="3068535"/>
                  <a:pt x="1637731" y="3070756"/>
                </a:cubicBezTo>
                <a:cubicBezTo>
                  <a:pt x="1650178" y="3076288"/>
                  <a:pt x="1673508" y="3082819"/>
                  <a:pt x="1687773" y="3084404"/>
                </a:cubicBezTo>
                <a:cubicBezTo>
                  <a:pt x="1721067" y="3088103"/>
                  <a:pt x="1787857" y="3093502"/>
                  <a:pt x="1787857" y="3093502"/>
                </a:cubicBezTo>
                <a:cubicBezTo>
                  <a:pt x="1792406" y="3098051"/>
                  <a:pt x="1798313" y="3101564"/>
                  <a:pt x="1801505" y="3107150"/>
                </a:cubicBezTo>
                <a:cubicBezTo>
                  <a:pt x="1810475" y="3122848"/>
                  <a:pt x="1805532" y="3124901"/>
                  <a:pt x="1801505" y="3138995"/>
                </a:cubicBezTo>
                <a:cubicBezTo>
                  <a:pt x="1799563" y="3145793"/>
                  <a:pt x="1796040" y="3163570"/>
                  <a:pt x="1792406" y="3170839"/>
                </a:cubicBezTo>
                <a:cubicBezTo>
                  <a:pt x="1789961" y="3175729"/>
                  <a:pt x="1786341" y="3179938"/>
                  <a:pt x="1783308" y="3184487"/>
                </a:cubicBezTo>
                <a:cubicBezTo>
                  <a:pt x="1784824" y="3242111"/>
                  <a:pt x="1785049" y="3299784"/>
                  <a:pt x="1787857" y="3357359"/>
                </a:cubicBezTo>
                <a:cubicBezTo>
                  <a:pt x="1788091" y="3362149"/>
                  <a:pt x="1791089" y="3366396"/>
                  <a:pt x="1792406" y="3371007"/>
                </a:cubicBezTo>
                <a:cubicBezTo>
                  <a:pt x="1792770" y="3372283"/>
                  <a:pt x="1799079" y="3399818"/>
                  <a:pt x="1801505" y="3402851"/>
                </a:cubicBezTo>
                <a:cubicBezTo>
                  <a:pt x="1804920" y="3407120"/>
                  <a:pt x="1810603" y="3408917"/>
                  <a:pt x="1815152" y="3411950"/>
                </a:cubicBezTo>
                <a:cubicBezTo>
                  <a:pt x="1818185" y="3421048"/>
                  <a:pt x="1821925" y="3429941"/>
                  <a:pt x="1824251" y="3439245"/>
                </a:cubicBezTo>
                <a:cubicBezTo>
                  <a:pt x="1825767" y="3445311"/>
                  <a:pt x="1826004" y="3451850"/>
                  <a:pt x="1828800" y="3457442"/>
                </a:cubicBezTo>
                <a:cubicBezTo>
                  <a:pt x="1836351" y="3472545"/>
                  <a:pt x="1866991" y="3500182"/>
                  <a:pt x="1874293" y="3507484"/>
                </a:cubicBezTo>
                <a:cubicBezTo>
                  <a:pt x="1891809" y="3525000"/>
                  <a:pt x="1882585" y="3517562"/>
                  <a:pt x="1901588" y="3530230"/>
                </a:cubicBezTo>
                <a:cubicBezTo>
                  <a:pt x="1915236" y="3528714"/>
                  <a:pt x="1929066" y="3528374"/>
                  <a:pt x="1942531" y="3525681"/>
                </a:cubicBezTo>
                <a:cubicBezTo>
                  <a:pt x="1951936" y="3523800"/>
                  <a:pt x="1960367" y="3518160"/>
                  <a:pt x="1969827" y="3516583"/>
                </a:cubicBezTo>
                <a:lnTo>
                  <a:pt x="1997123" y="3512033"/>
                </a:lnTo>
                <a:cubicBezTo>
                  <a:pt x="2075408" y="3459842"/>
                  <a:pt x="1962709" y="3531518"/>
                  <a:pt x="2065361" y="3480189"/>
                </a:cubicBezTo>
                <a:cubicBezTo>
                  <a:pt x="2071427" y="3477156"/>
                  <a:pt x="2077670" y="3474455"/>
                  <a:pt x="2083558" y="3471090"/>
                </a:cubicBezTo>
                <a:cubicBezTo>
                  <a:pt x="2088305" y="3468377"/>
                  <a:pt x="2092459" y="3464705"/>
                  <a:pt x="2097206" y="3461992"/>
                </a:cubicBezTo>
                <a:cubicBezTo>
                  <a:pt x="2105382" y="3457320"/>
                  <a:pt x="2129968" y="3445683"/>
                  <a:pt x="2138149" y="3443795"/>
                </a:cubicBezTo>
                <a:cubicBezTo>
                  <a:pt x="2150062" y="3441046"/>
                  <a:pt x="2162412" y="3440762"/>
                  <a:pt x="2174543" y="3439245"/>
                </a:cubicBezTo>
                <a:cubicBezTo>
                  <a:pt x="2180609" y="3436212"/>
                  <a:pt x="2186443" y="3432666"/>
                  <a:pt x="2192740" y="3430147"/>
                </a:cubicBezTo>
                <a:cubicBezTo>
                  <a:pt x="2201645" y="3426585"/>
                  <a:pt x="2220036" y="3421048"/>
                  <a:pt x="2220036" y="3421048"/>
                </a:cubicBezTo>
                <a:cubicBezTo>
                  <a:pt x="2224459" y="3407779"/>
                  <a:pt x="2225652" y="3402055"/>
                  <a:pt x="2233684" y="3389204"/>
                </a:cubicBezTo>
                <a:cubicBezTo>
                  <a:pt x="2237702" y="3382775"/>
                  <a:pt x="2242924" y="3377177"/>
                  <a:pt x="2247331" y="3371007"/>
                </a:cubicBezTo>
                <a:cubicBezTo>
                  <a:pt x="2250509" y="3366558"/>
                  <a:pt x="2253397" y="3361908"/>
                  <a:pt x="2256430" y="3357359"/>
                </a:cubicBezTo>
                <a:cubicBezTo>
                  <a:pt x="2257946" y="3352810"/>
                  <a:pt x="2258834" y="3348000"/>
                  <a:pt x="2260979" y="3343711"/>
                </a:cubicBezTo>
                <a:cubicBezTo>
                  <a:pt x="2265448" y="3334774"/>
                  <a:pt x="2284450" y="3311620"/>
                  <a:pt x="2288275" y="3307317"/>
                </a:cubicBezTo>
                <a:cubicBezTo>
                  <a:pt x="2293974" y="3300906"/>
                  <a:pt x="2300889" y="3295633"/>
                  <a:pt x="2306472" y="3289120"/>
                </a:cubicBezTo>
                <a:cubicBezTo>
                  <a:pt x="2325762" y="3266614"/>
                  <a:pt x="2302703" y="3281905"/>
                  <a:pt x="2333767" y="3266374"/>
                </a:cubicBezTo>
                <a:cubicBezTo>
                  <a:pt x="2336800" y="3261825"/>
                  <a:pt x="2339000" y="3256592"/>
                  <a:pt x="2342866" y="3252726"/>
                </a:cubicBezTo>
                <a:cubicBezTo>
                  <a:pt x="2373481" y="3222111"/>
                  <a:pt x="2352096" y="3260132"/>
                  <a:pt x="2388358" y="3211783"/>
                </a:cubicBezTo>
                <a:cubicBezTo>
                  <a:pt x="2392907" y="3205717"/>
                  <a:pt x="2397800" y="3199895"/>
                  <a:pt x="2402006" y="3193586"/>
                </a:cubicBezTo>
                <a:cubicBezTo>
                  <a:pt x="2406911" y="3186229"/>
                  <a:pt x="2409215" y="3176899"/>
                  <a:pt x="2415654" y="3170839"/>
                </a:cubicBezTo>
                <a:cubicBezTo>
                  <a:pt x="2435314" y="3152335"/>
                  <a:pt x="2460252" y="3139889"/>
                  <a:pt x="2479343" y="3120798"/>
                </a:cubicBezTo>
                <a:cubicBezTo>
                  <a:pt x="2496857" y="3103284"/>
                  <a:pt x="2487638" y="3110719"/>
                  <a:pt x="2506639" y="3098051"/>
                </a:cubicBezTo>
                <a:cubicBezTo>
                  <a:pt x="2480572" y="3058955"/>
                  <a:pt x="2511818" y="3108412"/>
                  <a:pt x="2492991" y="3070756"/>
                </a:cubicBezTo>
                <a:cubicBezTo>
                  <a:pt x="2490546" y="3065866"/>
                  <a:pt x="2486791" y="3061744"/>
                  <a:pt x="2483893" y="3057108"/>
                </a:cubicBezTo>
                <a:cubicBezTo>
                  <a:pt x="2476051" y="3044560"/>
                  <a:pt x="2467070" y="3029989"/>
                  <a:pt x="2461146" y="3016165"/>
                </a:cubicBezTo>
                <a:cubicBezTo>
                  <a:pt x="2459257" y="3011757"/>
                  <a:pt x="2458113" y="3007066"/>
                  <a:pt x="2456597" y="3002517"/>
                </a:cubicBezTo>
                <a:cubicBezTo>
                  <a:pt x="2458113" y="2964607"/>
                  <a:pt x="2456440" y="2926434"/>
                  <a:pt x="2461146" y="2888786"/>
                </a:cubicBezTo>
                <a:cubicBezTo>
                  <a:pt x="2462578" y="2877326"/>
                  <a:pt x="2470015" y="2867455"/>
                  <a:pt x="2474794" y="2856941"/>
                </a:cubicBezTo>
                <a:cubicBezTo>
                  <a:pt x="2480524" y="2844336"/>
                  <a:pt x="2489953" y="2826958"/>
                  <a:pt x="2497540" y="2815998"/>
                </a:cubicBezTo>
                <a:cubicBezTo>
                  <a:pt x="2506172" y="2803530"/>
                  <a:pt x="2514113" y="2790327"/>
                  <a:pt x="2524836" y="2779604"/>
                </a:cubicBezTo>
                <a:cubicBezTo>
                  <a:pt x="2581748" y="2722692"/>
                  <a:pt x="2484308" y="2822339"/>
                  <a:pt x="2552131" y="2743210"/>
                </a:cubicBezTo>
                <a:cubicBezTo>
                  <a:pt x="2555689" y="2739059"/>
                  <a:pt x="2561715" y="2737769"/>
                  <a:pt x="2565779" y="2734111"/>
                </a:cubicBezTo>
                <a:cubicBezTo>
                  <a:pt x="2576937" y="2724069"/>
                  <a:pt x="2597624" y="2702266"/>
                  <a:pt x="2597624" y="2702266"/>
                </a:cubicBezTo>
                <a:cubicBezTo>
                  <a:pt x="2599140" y="2697717"/>
                  <a:pt x="2600145" y="2692964"/>
                  <a:pt x="2602173" y="2688619"/>
                </a:cubicBezTo>
                <a:cubicBezTo>
                  <a:pt x="2610777" y="2670183"/>
                  <a:pt x="2629469" y="2634027"/>
                  <a:pt x="2629469" y="2634027"/>
                </a:cubicBezTo>
                <a:cubicBezTo>
                  <a:pt x="2630985" y="2627961"/>
                  <a:pt x="2631823" y="2621684"/>
                  <a:pt x="2634018" y="2615830"/>
                </a:cubicBezTo>
                <a:cubicBezTo>
                  <a:pt x="2636399" y="2609480"/>
                  <a:pt x="2642778" y="2604406"/>
                  <a:pt x="2643117" y="2597633"/>
                </a:cubicBezTo>
                <a:cubicBezTo>
                  <a:pt x="2645260" y="2554780"/>
                  <a:pt x="2643378" y="2532322"/>
                  <a:pt x="2629469" y="2497550"/>
                </a:cubicBezTo>
                <a:cubicBezTo>
                  <a:pt x="2626950" y="2491253"/>
                  <a:pt x="2623041" y="2485586"/>
                  <a:pt x="2620370" y="2479353"/>
                </a:cubicBezTo>
                <a:cubicBezTo>
                  <a:pt x="2618481" y="2474945"/>
                  <a:pt x="2618481" y="2469695"/>
                  <a:pt x="2615821" y="2465705"/>
                </a:cubicBezTo>
                <a:cubicBezTo>
                  <a:pt x="2612252" y="2460352"/>
                  <a:pt x="2606360" y="2456942"/>
                  <a:pt x="2602173" y="2452057"/>
                </a:cubicBezTo>
                <a:cubicBezTo>
                  <a:pt x="2588147" y="2435693"/>
                  <a:pt x="2574694" y="2418845"/>
                  <a:pt x="2561230" y="2402016"/>
                </a:cubicBezTo>
                <a:cubicBezTo>
                  <a:pt x="2556493" y="2396095"/>
                  <a:pt x="2550973" y="2390601"/>
                  <a:pt x="2547582" y="2383819"/>
                </a:cubicBezTo>
                <a:cubicBezTo>
                  <a:pt x="2536039" y="2360732"/>
                  <a:pt x="2542246" y="2371265"/>
                  <a:pt x="2529385" y="2351974"/>
                </a:cubicBezTo>
                <a:cubicBezTo>
                  <a:pt x="2527869" y="2347425"/>
                  <a:pt x="2524359" y="2343098"/>
                  <a:pt x="2524836" y="2338326"/>
                </a:cubicBezTo>
                <a:cubicBezTo>
                  <a:pt x="2525934" y="2327341"/>
                  <a:pt x="2528573" y="2316131"/>
                  <a:pt x="2533934" y="2306481"/>
                </a:cubicBezTo>
                <a:cubicBezTo>
                  <a:pt x="2536589" y="2301702"/>
                  <a:pt x="2543160" y="2300599"/>
                  <a:pt x="2547582" y="2297383"/>
                </a:cubicBezTo>
                <a:cubicBezTo>
                  <a:pt x="2559846" y="2288464"/>
                  <a:pt x="2573253" y="2280810"/>
                  <a:pt x="2583976" y="2270087"/>
                </a:cubicBezTo>
                <a:cubicBezTo>
                  <a:pt x="2588525" y="2265538"/>
                  <a:pt x="2593505" y="2261381"/>
                  <a:pt x="2597624" y="2256439"/>
                </a:cubicBezTo>
                <a:cubicBezTo>
                  <a:pt x="2601124" y="2252239"/>
                  <a:pt x="2603223" y="2246992"/>
                  <a:pt x="2606723" y="2242792"/>
                </a:cubicBezTo>
                <a:cubicBezTo>
                  <a:pt x="2613026" y="2235229"/>
                  <a:pt x="2624545" y="2224255"/>
                  <a:pt x="2634018" y="2220045"/>
                </a:cubicBezTo>
                <a:cubicBezTo>
                  <a:pt x="2642782" y="2216150"/>
                  <a:pt x="2651909" y="2212828"/>
                  <a:pt x="2661314" y="2210947"/>
                </a:cubicBezTo>
                <a:cubicBezTo>
                  <a:pt x="2674779" y="2208254"/>
                  <a:pt x="2688609" y="2207914"/>
                  <a:pt x="2702257" y="2206398"/>
                </a:cubicBezTo>
                <a:cubicBezTo>
                  <a:pt x="2754687" y="2180182"/>
                  <a:pt x="2665498" y="2221963"/>
                  <a:pt x="2775045" y="2192750"/>
                </a:cubicBezTo>
                <a:cubicBezTo>
                  <a:pt x="2781261" y="2191092"/>
                  <a:pt x="2783750" y="2183221"/>
                  <a:pt x="2788693" y="2179102"/>
                </a:cubicBezTo>
                <a:cubicBezTo>
                  <a:pt x="2792893" y="2175602"/>
                  <a:pt x="2797791" y="2173037"/>
                  <a:pt x="2802340" y="2170004"/>
                </a:cubicBezTo>
                <a:cubicBezTo>
                  <a:pt x="2808406" y="2160905"/>
                  <a:pt x="2811438" y="2148773"/>
                  <a:pt x="2820537" y="2142708"/>
                </a:cubicBezTo>
                <a:cubicBezTo>
                  <a:pt x="2827350" y="2138166"/>
                  <a:pt x="2848039" y="2124740"/>
                  <a:pt x="2852382" y="2119962"/>
                </a:cubicBezTo>
                <a:cubicBezTo>
                  <a:pt x="2862583" y="2108741"/>
                  <a:pt x="2869534" y="2094840"/>
                  <a:pt x="2879678" y="2083568"/>
                </a:cubicBezTo>
                <a:cubicBezTo>
                  <a:pt x="2883335" y="2079504"/>
                  <a:pt x="2889125" y="2077969"/>
                  <a:pt x="2893325" y="2074469"/>
                </a:cubicBezTo>
                <a:cubicBezTo>
                  <a:pt x="2898267" y="2070350"/>
                  <a:pt x="2901738" y="2064561"/>
                  <a:pt x="2906973" y="2060822"/>
                </a:cubicBezTo>
                <a:cubicBezTo>
                  <a:pt x="2912492" y="2056880"/>
                  <a:pt x="2919242" y="2055017"/>
                  <a:pt x="2925170" y="2051723"/>
                </a:cubicBezTo>
                <a:cubicBezTo>
                  <a:pt x="2932900" y="2047429"/>
                  <a:pt x="2940335" y="2042624"/>
                  <a:pt x="2947917" y="2038075"/>
                </a:cubicBezTo>
                <a:cubicBezTo>
                  <a:pt x="2949433" y="2033526"/>
                  <a:pt x="2950322" y="2028716"/>
                  <a:pt x="2952466" y="2024427"/>
                </a:cubicBezTo>
                <a:cubicBezTo>
                  <a:pt x="2954911" y="2019537"/>
                  <a:pt x="2959835" y="2015967"/>
                  <a:pt x="2961564" y="2010780"/>
                </a:cubicBezTo>
                <a:cubicBezTo>
                  <a:pt x="2964481" y="2002029"/>
                  <a:pt x="2964464" y="1992559"/>
                  <a:pt x="2966114" y="1983484"/>
                </a:cubicBezTo>
                <a:cubicBezTo>
                  <a:pt x="2967497" y="1975877"/>
                  <a:pt x="2969147" y="1968320"/>
                  <a:pt x="2970663" y="1960738"/>
                </a:cubicBezTo>
                <a:cubicBezTo>
                  <a:pt x="2969147" y="1937992"/>
                  <a:pt x="2973323" y="1914126"/>
                  <a:pt x="2966114" y="1892499"/>
                </a:cubicBezTo>
                <a:cubicBezTo>
                  <a:pt x="2962045" y="1880292"/>
                  <a:pt x="2947917" y="1874302"/>
                  <a:pt x="2938818" y="1865204"/>
                </a:cubicBezTo>
                <a:cubicBezTo>
                  <a:pt x="2932752" y="1859138"/>
                  <a:pt x="2925379" y="1854145"/>
                  <a:pt x="2920621" y="1847007"/>
                </a:cubicBezTo>
                <a:cubicBezTo>
                  <a:pt x="2917588" y="1842458"/>
                  <a:pt x="2915389" y="1837225"/>
                  <a:pt x="2911523" y="1833359"/>
                </a:cubicBezTo>
                <a:cubicBezTo>
                  <a:pt x="2907657" y="1829493"/>
                  <a:pt x="2902075" y="1827760"/>
                  <a:pt x="2897875" y="1824260"/>
                </a:cubicBezTo>
                <a:cubicBezTo>
                  <a:pt x="2892933" y="1820141"/>
                  <a:pt x="2889683" y="1814023"/>
                  <a:pt x="2884227" y="1810613"/>
                </a:cubicBezTo>
                <a:cubicBezTo>
                  <a:pt x="2865471" y="1798891"/>
                  <a:pt x="2846616" y="1799656"/>
                  <a:pt x="2825087" y="1796965"/>
                </a:cubicBezTo>
                <a:cubicBezTo>
                  <a:pt x="2820538" y="1793932"/>
                  <a:pt x="2816329" y="1790311"/>
                  <a:pt x="2811439" y="1787866"/>
                </a:cubicBezTo>
                <a:cubicBezTo>
                  <a:pt x="2798361" y="1781327"/>
                  <a:pt x="2778517" y="1780863"/>
                  <a:pt x="2765946" y="1778768"/>
                </a:cubicBezTo>
                <a:cubicBezTo>
                  <a:pt x="2758319" y="1777497"/>
                  <a:pt x="2750701" y="1776094"/>
                  <a:pt x="2743200" y="1774219"/>
                </a:cubicBezTo>
                <a:cubicBezTo>
                  <a:pt x="2723985" y="1769415"/>
                  <a:pt x="2722582" y="1765022"/>
                  <a:pt x="2702257" y="1751472"/>
                </a:cubicBezTo>
                <a:lnTo>
                  <a:pt x="2702257" y="1751472"/>
                </a:lnTo>
                <a:cubicBezTo>
                  <a:pt x="2681274" y="1744478"/>
                  <a:pt x="2693311" y="1747863"/>
                  <a:pt x="2665863" y="1742374"/>
                </a:cubicBezTo>
                <a:cubicBezTo>
                  <a:pt x="2659797" y="1739341"/>
                  <a:pt x="2653577" y="1736600"/>
                  <a:pt x="2647666" y="1733275"/>
                </a:cubicBezTo>
                <a:cubicBezTo>
                  <a:pt x="2629305" y="1722947"/>
                  <a:pt x="2611918" y="1710851"/>
                  <a:pt x="2593075" y="1701430"/>
                </a:cubicBezTo>
                <a:cubicBezTo>
                  <a:pt x="2587009" y="1698397"/>
                  <a:pt x="2581111" y="1695003"/>
                  <a:pt x="2574878" y="1692332"/>
                </a:cubicBezTo>
                <a:cubicBezTo>
                  <a:pt x="2570470" y="1690443"/>
                  <a:pt x="2565519" y="1689928"/>
                  <a:pt x="2561230" y="1687783"/>
                </a:cubicBezTo>
                <a:cubicBezTo>
                  <a:pt x="2495223" y="1654780"/>
                  <a:pt x="2572199" y="1692062"/>
                  <a:pt x="2524836" y="1660487"/>
                </a:cubicBezTo>
                <a:cubicBezTo>
                  <a:pt x="2520846" y="1657827"/>
                  <a:pt x="2515737" y="1657454"/>
                  <a:pt x="2511188" y="1655938"/>
                </a:cubicBezTo>
                <a:cubicBezTo>
                  <a:pt x="2506639" y="1652905"/>
                  <a:pt x="2501655" y="1650440"/>
                  <a:pt x="2497540" y="1646839"/>
                </a:cubicBezTo>
                <a:cubicBezTo>
                  <a:pt x="2489470" y="1639778"/>
                  <a:pt x="2483943" y="1629684"/>
                  <a:pt x="2474794" y="1624093"/>
                </a:cubicBezTo>
                <a:cubicBezTo>
                  <a:pt x="2456268" y="1612772"/>
                  <a:pt x="2435545" y="1605500"/>
                  <a:pt x="2415654" y="1596798"/>
                </a:cubicBezTo>
                <a:cubicBezTo>
                  <a:pt x="2393645" y="1587169"/>
                  <a:pt x="2409826" y="1597455"/>
                  <a:pt x="2383809" y="1587699"/>
                </a:cubicBezTo>
                <a:cubicBezTo>
                  <a:pt x="2370614" y="1582751"/>
                  <a:pt x="2363279" y="1577045"/>
                  <a:pt x="2351964" y="1569502"/>
                </a:cubicBezTo>
                <a:cubicBezTo>
                  <a:pt x="2347920" y="1563435"/>
                  <a:pt x="2339329" y="1546756"/>
                  <a:pt x="2329218" y="1546756"/>
                </a:cubicBezTo>
                <a:cubicBezTo>
                  <a:pt x="2309131" y="1546756"/>
                  <a:pt x="2289060" y="1554075"/>
                  <a:pt x="2270078" y="1560404"/>
                </a:cubicBezTo>
                <a:cubicBezTo>
                  <a:pt x="2264012" y="1564953"/>
                  <a:pt x="2258464" y="1570289"/>
                  <a:pt x="2251881" y="1574051"/>
                </a:cubicBezTo>
                <a:cubicBezTo>
                  <a:pt x="2235999" y="1583126"/>
                  <a:pt x="2225230" y="1576743"/>
                  <a:pt x="2206388" y="1574051"/>
                </a:cubicBezTo>
                <a:cubicBezTo>
                  <a:pt x="2198806" y="1567985"/>
                  <a:pt x="2191410" y="1561680"/>
                  <a:pt x="2183642" y="1555854"/>
                </a:cubicBezTo>
                <a:cubicBezTo>
                  <a:pt x="2179268" y="1552574"/>
                  <a:pt x="2173860" y="1550622"/>
                  <a:pt x="2169994" y="1546756"/>
                </a:cubicBezTo>
                <a:cubicBezTo>
                  <a:pt x="2166128" y="1542890"/>
                  <a:pt x="2164528" y="1537194"/>
                  <a:pt x="2160896" y="1533108"/>
                </a:cubicBezTo>
                <a:cubicBezTo>
                  <a:pt x="2152347" y="1523491"/>
                  <a:pt x="2143648" y="1513851"/>
                  <a:pt x="2133600" y="1505813"/>
                </a:cubicBezTo>
                <a:cubicBezTo>
                  <a:pt x="2126018" y="1499747"/>
                  <a:pt x="2118161" y="1494010"/>
                  <a:pt x="2110854" y="1487616"/>
                </a:cubicBezTo>
                <a:cubicBezTo>
                  <a:pt x="2106012" y="1483379"/>
                  <a:pt x="2102148" y="1478087"/>
                  <a:pt x="2097206" y="1473968"/>
                </a:cubicBezTo>
                <a:cubicBezTo>
                  <a:pt x="2059205" y="1442300"/>
                  <a:pt x="2109780" y="1491091"/>
                  <a:pt x="2069911" y="1451222"/>
                </a:cubicBezTo>
                <a:cubicBezTo>
                  <a:pt x="2068394" y="1446673"/>
                  <a:pt x="2067506" y="1441863"/>
                  <a:pt x="2065361" y="1437574"/>
                </a:cubicBezTo>
                <a:cubicBezTo>
                  <a:pt x="2062916" y="1432684"/>
                  <a:pt x="2058976" y="1428673"/>
                  <a:pt x="2056263" y="1423926"/>
                </a:cubicBezTo>
                <a:cubicBezTo>
                  <a:pt x="2052898" y="1418038"/>
                  <a:pt x="2050197" y="1411795"/>
                  <a:pt x="2047164" y="1405729"/>
                </a:cubicBezTo>
                <a:cubicBezTo>
                  <a:pt x="2045648" y="1334457"/>
                  <a:pt x="2045205" y="1263155"/>
                  <a:pt x="2042615" y="1191914"/>
                </a:cubicBezTo>
                <a:cubicBezTo>
                  <a:pt x="2041671" y="1165945"/>
                  <a:pt x="2035758" y="1144026"/>
                  <a:pt x="2028967" y="1119126"/>
                </a:cubicBezTo>
                <a:cubicBezTo>
                  <a:pt x="2027705" y="1114500"/>
                  <a:pt x="2025458" y="1110159"/>
                  <a:pt x="2024418" y="1105478"/>
                </a:cubicBezTo>
                <a:cubicBezTo>
                  <a:pt x="2022417" y="1096474"/>
                  <a:pt x="2021237" y="1087305"/>
                  <a:pt x="2019869" y="1078183"/>
                </a:cubicBezTo>
                <a:cubicBezTo>
                  <a:pt x="2017510" y="1062455"/>
                  <a:pt x="2012151" y="1015470"/>
                  <a:pt x="2006221" y="991747"/>
                </a:cubicBezTo>
                <a:cubicBezTo>
                  <a:pt x="2005058" y="987095"/>
                  <a:pt x="2003561" y="982507"/>
                  <a:pt x="2001672" y="978099"/>
                </a:cubicBezTo>
                <a:cubicBezTo>
                  <a:pt x="1999001" y="971866"/>
                  <a:pt x="1995244" y="966135"/>
                  <a:pt x="1992573" y="959902"/>
                </a:cubicBezTo>
                <a:cubicBezTo>
                  <a:pt x="1990684" y="955494"/>
                  <a:pt x="1990320" y="950464"/>
                  <a:pt x="1988024" y="946254"/>
                </a:cubicBezTo>
                <a:cubicBezTo>
                  <a:pt x="1980311" y="932113"/>
                  <a:pt x="1966361" y="911486"/>
                  <a:pt x="1956179" y="896213"/>
                </a:cubicBezTo>
                <a:cubicBezTo>
                  <a:pt x="1953146" y="891664"/>
                  <a:pt x="1949894" y="887253"/>
                  <a:pt x="1947081" y="882565"/>
                </a:cubicBezTo>
                <a:cubicBezTo>
                  <a:pt x="1896592" y="798418"/>
                  <a:pt x="1959380" y="902245"/>
                  <a:pt x="1924334" y="846171"/>
                </a:cubicBezTo>
                <a:cubicBezTo>
                  <a:pt x="1919648" y="838673"/>
                  <a:pt x="1915236" y="831007"/>
                  <a:pt x="1910687" y="823425"/>
                </a:cubicBezTo>
                <a:cubicBezTo>
                  <a:pt x="1909170" y="817359"/>
                  <a:pt x="1907855" y="811239"/>
                  <a:pt x="1906137" y="805227"/>
                </a:cubicBezTo>
                <a:cubicBezTo>
                  <a:pt x="1904820" y="800616"/>
                  <a:pt x="1901588" y="796375"/>
                  <a:pt x="1901588" y="791580"/>
                </a:cubicBezTo>
                <a:cubicBezTo>
                  <a:pt x="1901588" y="779354"/>
                  <a:pt x="1904278" y="767270"/>
                  <a:pt x="1906137" y="755186"/>
                </a:cubicBezTo>
                <a:cubicBezTo>
                  <a:pt x="1909566" y="732900"/>
                  <a:pt x="1910710" y="734610"/>
                  <a:pt x="1915236" y="714242"/>
                </a:cubicBezTo>
                <a:cubicBezTo>
                  <a:pt x="1916913" y="706694"/>
                  <a:pt x="1917910" y="698997"/>
                  <a:pt x="1919785" y="691496"/>
                </a:cubicBezTo>
                <a:cubicBezTo>
                  <a:pt x="1920948" y="686844"/>
                  <a:pt x="1923256" y="682521"/>
                  <a:pt x="1924334" y="677848"/>
                </a:cubicBezTo>
                <a:cubicBezTo>
                  <a:pt x="1927811" y="662780"/>
                  <a:pt x="1929185" y="647225"/>
                  <a:pt x="1933433" y="632356"/>
                </a:cubicBezTo>
                <a:cubicBezTo>
                  <a:pt x="1936466" y="621741"/>
                  <a:pt x="1939284" y="611063"/>
                  <a:pt x="1942531" y="600511"/>
                </a:cubicBezTo>
                <a:cubicBezTo>
                  <a:pt x="1945351" y="591345"/>
                  <a:pt x="1949749" y="582620"/>
                  <a:pt x="1951630" y="573216"/>
                </a:cubicBezTo>
                <a:lnTo>
                  <a:pt x="1956179" y="550469"/>
                </a:lnTo>
                <a:cubicBezTo>
                  <a:pt x="1954663" y="518624"/>
                  <a:pt x="1954172" y="486714"/>
                  <a:pt x="1951630" y="454935"/>
                </a:cubicBezTo>
                <a:cubicBezTo>
                  <a:pt x="1951292" y="450714"/>
                  <a:pt x="1944936" y="428382"/>
                  <a:pt x="1942531" y="423090"/>
                </a:cubicBezTo>
                <a:cubicBezTo>
                  <a:pt x="1931508" y="398840"/>
                  <a:pt x="1924563" y="382376"/>
                  <a:pt x="1906137" y="363950"/>
                </a:cubicBezTo>
                <a:cubicBezTo>
                  <a:pt x="1870352" y="328164"/>
                  <a:pt x="1916107" y="385920"/>
                  <a:pt x="1878842" y="341204"/>
                </a:cubicBezTo>
                <a:cubicBezTo>
                  <a:pt x="1875342" y="337004"/>
                  <a:pt x="1872921" y="332005"/>
                  <a:pt x="1869743" y="327556"/>
                </a:cubicBezTo>
                <a:cubicBezTo>
                  <a:pt x="1865336" y="321386"/>
                  <a:pt x="1860645" y="315425"/>
                  <a:pt x="1856096" y="309359"/>
                </a:cubicBezTo>
                <a:cubicBezTo>
                  <a:pt x="1854579" y="303293"/>
                  <a:pt x="1854342" y="296754"/>
                  <a:pt x="1851546" y="291162"/>
                </a:cubicBezTo>
                <a:cubicBezTo>
                  <a:pt x="1848155" y="284381"/>
                  <a:pt x="1841917" y="279394"/>
                  <a:pt x="1837899" y="272965"/>
                </a:cubicBezTo>
                <a:cubicBezTo>
                  <a:pt x="1834305" y="267214"/>
                  <a:pt x="1831833" y="260834"/>
                  <a:pt x="1828800" y="254768"/>
                </a:cubicBezTo>
                <a:cubicBezTo>
                  <a:pt x="1825674" y="239140"/>
                  <a:pt x="1823984" y="228810"/>
                  <a:pt x="1819702" y="213825"/>
                </a:cubicBezTo>
                <a:cubicBezTo>
                  <a:pt x="1818385" y="209214"/>
                  <a:pt x="1816315" y="204829"/>
                  <a:pt x="1815152" y="200177"/>
                </a:cubicBezTo>
                <a:cubicBezTo>
                  <a:pt x="1813277" y="192675"/>
                  <a:pt x="1813743" y="184496"/>
                  <a:pt x="1810603" y="177430"/>
                </a:cubicBezTo>
                <a:cubicBezTo>
                  <a:pt x="1807524" y="170501"/>
                  <a:pt x="1801362" y="165403"/>
                  <a:pt x="1796955" y="159233"/>
                </a:cubicBezTo>
                <a:cubicBezTo>
                  <a:pt x="1776660" y="130820"/>
                  <a:pt x="1801278" y="159007"/>
                  <a:pt x="1760561" y="118290"/>
                </a:cubicBezTo>
                <a:cubicBezTo>
                  <a:pt x="1751655" y="109384"/>
                  <a:pt x="1737708" y="92463"/>
                  <a:pt x="1724167" y="86445"/>
                </a:cubicBezTo>
                <a:cubicBezTo>
                  <a:pt x="1705278" y="78050"/>
                  <a:pt x="1693584" y="76689"/>
                  <a:pt x="1674125" y="72798"/>
                </a:cubicBezTo>
                <a:cubicBezTo>
                  <a:pt x="1649862" y="81896"/>
                  <a:pt x="1623895" y="87343"/>
                  <a:pt x="1601337" y="100093"/>
                </a:cubicBezTo>
                <a:cubicBezTo>
                  <a:pt x="1585257" y="109182"/>
                  <a:pt x="1570670" y="129144"/>
                  <a:pt x="1560394" y="145586"/>
                </a:cubicBezTo>
                <a:cubicBezTo>
                  <a:pt x="1555708" y="153084"/>
                  <a:pt x="1552175" y="161352"/>
                  <a:pt x="1546746" y="168332"/>
                </a:cubicBezTo>
                <a:cubicBezTo>
                  <a:pt x="1541479" y="175103"/>
                  <a:pt x="1535062" y="180946"/>
                  <a:pt x="1528549" y="186529"/>
                </a:cubicBezTo>
                <a:cubicBezTo>
                  <a:pt x="1509720" y="202668"/>
                  <a:pt x="1498524" y="198903"/>
                  <a:pt x="1469409" y="204726"/>
                </a:cubicBezTo>
                <a:cubicBezTo>
                  <a:pt x="1463343" y="207759"/>
                  <a:pt x="1457646" y="211680"/>
                  <a:pt x="1451212" y="213825"/>
                </a:cubicBezTo>
                <a:cubicBezTo>
                  <a:pt x="1443877" y="216270"/>
                  <a:pt x="1435532" y="215234"/>
                  <a:pt x="1428466" y="218374"/>
                </a:cubicBezTo>
                <a:cubicBezTo>
                  <a:pt x="1421537" y="221453"/>
                  <a:pt x="1416897" y="228340"/>
                  <a:pt x="1410269" y="232022"/>
                </a:cubicBezTo>
                <a:cubicBezTo>
                  <a:pt x="1403131" y="235988"/>
                  <a:pt x="1395105" y="238087"/>
                  <a:pt x="1387523" y="241120"/>
                </a:cubicBezTo>
                <a:cubicBezTo>
                  <a:pt x="1379941" y="247186"/>
                  <a:pt x="1372855" y="253931"/>
                  <a:pt x="1364776" y="259317"/>
                </a:cubicBezTo>
                <a:cubicBezTo>
                  <a:pt x="1359133" y="263079"/>
                  <a:pt x="1352004" y="264347"/>
                  <a:pt x="1346579" y="268416"/>
                </a:cubicBezTo>
                <a:cubicBezTo>
                  <a:pt x="1339717" y="273563"/>
                  <a:pt x="1334758" y="280875"/>
                  <a:pt x="1328382" y="286613"/>
                </a:cubicBezTo>
                <a:cubicBezTo>
                  <a:pt x="1319579" y="294536"/>
                  <a:pt x="1310436" y="302088"/>
                  <a:pt x="1301087" y="309359"/>
                </a:cubicBezTo>
                <a:cubicBezTo>
                  <a:pt x="1296771" y="312716"/>
                  <a:pt x="1291525" y="314825"/>
                  <a:pt x="1287439" y="318457"/>
                </a:cubicBezTo>
                <a:cubicBezTo>
                  <a:pt x="1250205" y="351553"/>
                  <a:pt x="1275307" y="341962"/>
                  <a:pt x="1241946" y="350302"/>
                </a:cubicBezTo>
                <a:cubicBezTo>
                  <a:pt x="1228298" y="348786"/>
                  <a:pt x="1214325" y="349083"/>
                  <a:pt x="1201003" y="345753"/>
                </a:cubicBezTo>
                <a:cubicBezTo>
                  <a:pt x="1195699" y="344427"/>
                  <a:pt x="1192381" y="338808"/>
                  <a:pt x="1187355" y="336654"/>
                </a:cubicBezTo>
                <a:cubicBezTo>
                  <a:pt x="1181608" y="334191"/>
                  <a:pt x="1175224" y="333621"/>
                  <a:pt x="1169158" y="332105"/>
                </a:cubicBezTo>
                <a:cubicBezTo>
                  <a:pt x="1161576" y="324523"/>
                  <a:pt x="1152515" y="318175"/>
                  <a:pt x="1146412" y="309359"/>
                </a:cubicBezTo>
                <a:cubicBezTo>
                  <a:pt x="1138692" y="298207"/>
                  <a:pt x="1135738" y="284251"/>
                  <a:pt x="1128215" y="272965"/>
                </a:cubicBezTo>
                <a:lnTo>
                  <a:pt x="1119117" y="259317"/>
                </a:lnTo>
                <a:cubicBezTo>
                  <a:pt x="1109647" y="221444"/>
                  <a:pt x="1121177" y="258890"/>
                  <a:pt x="1105469" y="227472"/>
                </a:cubicBezTo>
                <a:cubicBezTo>
                  <a:pt x="1103325" y="223183"/>
                  <a:pt x="1103580" y="217815"/>
                  <a:pt x="1100920" y="213825"/>
                </a:cubicBezTo>
                <a:cubicBezTo>
                  <a:pt x="1096548" y="207267"/>
                  <a:pt x="1081456" y="194435"/>
                  <a:pt x="1073624" y="191078"/>
                </a:cubicBezTo>
                <a:cubicBezTo>
                  <a:pt x="1067877" y="188615"/>
                  <a:pt x="1061493" y="188045"/>
                  <a:pt x="1055427" y="186529"/>
                </a:cubicBezTo>
                <a:cubicBezTo>
                  <a:pt x="1046288" y="180436"/>
                  <a:pt x="1034079" y="171481"/>
                  <a:pt x="1023582" y="168332"/>
                </a:cubicBezTo>
                <a:cubicBezTo>
                  <a:pt x="1014747" y="165682"/>
                  <a:pt x="1005332" y="165592"/>
                  <a:pt x="996287" y="163783"/>
                </a:cubicBezTo>
                <a:cubicBezTo>
                  <a:pt x="990156" y="162557"/>
                  <a:pt x="984102" y="160951"/>
                  <a:pt x="978090" y="159233"/>
                </a:cubicBezTo>
                <a:cubicBezTo>
                  <a:pt x="973479" y="157916"/>
                  <a:pt x="969123" y="155724"/>
                  <a:pt x="964442" y="154684"/>
                </a:cubicBezTo>
                <a:cubicBezTo>
                  <a:pt x="955437" y="152683"/>
                  <a:pt x="946245" y="151651"/>
                  <a:pt x="937146" y="150135"/>
                </a:cubicBezTo>
                <a:cubicBezTo>
                  <a:pt x="932597" y="148619"/>
                  <a:pt x="927243" y="148581"/>
                  <a:pt x="923499" y="145586"/>
                </a:cubicBezTo>
                <a:cubicBezTo>
                  <a:pt x="919229" y="142170"/>
                  <a:pt x="917900" y="136138"/>
                  <a:pt x="914400" y="131938"/>
                </a:cubicBezTo>
                <a:cubicBezTo>
                  <a:pt x="910281" y="126996"/>
                  <a:pt x="904702" y="123368"/>
                  <a:pt x="900752" y="118290"/>
                </a:cubicBezTo>
                <a:cubicBezTo>
                  <a:pt x="894039" y="109659"/>
                  <a:pt x="882555" y="90995"/>
                  <a:pt x="882555" y="90995"/>
                </a:cubicBezTo>
                <a:cubicBezTo>
                  <a:pt x="881039" y="83413"/>
                  <a:pt x="881464" y="75164"/>
                  <a:pt x="878006" y="68248"/>
                </a:cubicBezTo>
                <a:cubicBezTo>
                  <a:pt x="875129" y="62494"/>
                  <a:pt x="868477" y="59543"/>
                  <a:pt x="864358" y="54601"/>
                </a:cubicBezTo>
                <a:cubicBezTo>
                  <a:pt x="856057" y="44640"/>
                  <a:pt x="853989" y="34181"/>
                  <a:pt x="841612" y="27305"/>
                </a:cubicBezTo>
                <a:cubicBezTo>
                  <a:pt x="826166" y="18724"/>
                  <a:pt x="803964" y="16481"/>
                  <a:pt x="787021" y="13657"/>
                </a:cubicBezTo>
                <a:cubicBezTo>
                  <a:pt x="782472" y="10624"/>
                  <a:pt x="778610" y="6130"/>
                  <a:pt x="773373" y="4559"/>
                </a:cubicBezTo>
                <a:cubicBezTo>
                  <a:pt x="737482" y="-6208"/>
                  <a:pt x="699769" y="4923"/>
                  <a:pt x="664191" y="9108"/>
                </a:cubicBezTo>
                <a:lnTo>
                  <a:pt x="636896" y="18207"/>
                </a:lnTo>
                <a:lnTo>
                  <a:pt x="623248" y="22756"/>
                </a:lnTo>
                <a:cubicBezTo>
                  <a:pt x="617182" y="27305"/>
                  <a:pt x="611221" y="31997"/>
                  <a:pt x="605051" y="36404"/>
                </a:cubicBezTo>
                <a:cubicBezTo>
                  <a:pt x="600602" y="39582"/>
                  <a:pt x="595269" y="41636"/>
                  <a:pt x="591403" y="45502"/>
                </a:cubicBezTo>
                <a:cubicBezTo>
                  <a:pt x="580594" y="56310"/>
                  <a:pt x="572508" y="69295"/>
                  <a:pt x="564108" y="81896"/>
                </a:cubicBezTo>
                <a:cubicBezTo>
                  <a:pt x="565624" y="101609"/>
                  <a:pt x="564129" y="121790"/>
                  <a:pt x="568657" y="141036"/>
                </a:cubicBezTo>
                <a:cubicBezTo>
                  <a:pt x="570716" y="149788"/>
                  <a:pt x="602431" y="179360"/>
                  <a:pt x="605051" y="181980"/>
                </a:cubicBezTo>
                <a:cubicBezTo>
                  <a:pt x="620101" y="227131"/>
                  <a:pt x="594849" y="158155"/>
                  <a:pt x="623248" y="209275"/>
                </a:cubicBezTo>
                <a:cubicBezTo>
                  <a:pt x="627906" y="217659"/>
                  <a:pt x="628451" y="227807"/>
                  <a:pt x="632346" y="236571"/>
                </a:cubicBezTo>
                <a:cubicBezTo>
                  <a:pt x="634567" y="241567"/>
                  <a:pt x="638412" y="245670"/>
                  <a:pt x="641445" y="250219"/>
                </a:cubicBezTo>
                <a:cubicBezTo>
                  <a:pt x="642961" y="259317"/>
                  <a:pt x="643993" y="268510"/>
                  <a:pt x="645994" y="277514"/>
                </a:cubicBezTo>
                <a:cubicBezTo>
                  <a:pt x="647034" y="282195"/>
                  <a:pt x="650543" y="286367"/>
                  <a:pt x="650543" y="291162"/>
                </a:cubicBezTo>
                <a:cubicBezTo>
                  <a:pt x="650543" y="315472"/>
                  <a:pt x="652672" y="340575"/>
                  <a:pt x="645994" y="363950"/>
                </a:cubicBezTo>
                <a:cubicBezTo>
                  <a:pt x="643048" y="374260"/>
                  <a:pt x="631920" y="380389"/>
                  <a:pt x="623248" y="386696"/>
                </a:cubicBezTo>
                <a:cubicBezTo>
                  <a:pt x="615021" y="392679"/>
                  <a:pt x="605503" y="396842"/>
                  <a:pt x="595952" y="400344"/>
                </a:cubicBezTo>
                <a:cubicBezTo>
                  <a:pt x="559934" y="413551"/>
                  <a:pt x="523270" y="424929"/>
                  <a:pt x="486770" y="436738"/>
                </a:cubicBezTo>
                <a:cubicBezTo>
                  <a:pt x="471707" y="441611"/>
                  <a:pt x="441278" y="450386"/>
                  <a:pt x="441278" y="450386"/>
                </a:cubicBezTo>
                <a:cubicBezTo>
                  <a:pt x="438461" y="450252"/>
                  <a:pt x="357263" y="437178"/>
                  <a:pt x="327546" y="450386"/>
                </a:cubicBezTo>
                <a:cubicBezTo>
                  <a:pt x="319466" y="453977"/>
                  <a:pt x="311779" y="458605"/>
                  <a:pt x="304800" y="464033"/>
                </a:cubicBezTo>
                <a:cubicBezTo>
                  <a:pt x="298029" y="469299"/>
                  <a:pt x="292669" y="476164"/>
                  <a:pt x="286603" y="482230"/>
                </a:cubicBezTo>
                <a:cubicBezTo>
                  <a:pt x="285087" y="486779"/>
                  <a:pt x="284199" y="491589"/>
                  <a:pt x="282054" y="495878"/>
                </a:cubicBezTo>
                <a:cubicBezTo>
                  <a:pt x="279609" y="500768"/>
                  <a:pt x="275109" y="504500"/>
                  <a:pt x="272955" y="509526"/>
                </a:cubicBezTo>
                <a:cubicBezTo>
                  <a:pt x="255326" y="550659"/>
                  <a:pt x="282152" y="507102"/>
                  <a:pt x="259308" y="541371"/>
                </a:cubicBezTo>
                <a:cubicBezTo>
                  <a:pt x="253761" y="574649"/>
                  <a:pt x="254758" y="559442"/>
                  <a:pt x="254758" y="586863"/>
                </a:cubicBezTo>
              </a:path>
            </a:pathLst>
          </a:custGeom>
          <a:solidFill>
            <a:srgbClr val="FF9999">
              <a:alpha val="40000"/>
            </a:srgbClr>
          </a:solidFill>
          <a:ln w="762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4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8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1 </a:t>
            </a:r>
            <a:b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Registry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23333" y="17621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Společná analýza identických parametrů napříč registry</a:t>
            </a:r>
          </a:p>
          <a:p>
            <a:pPr lvl="1"/>
            <a:r>
              <a:rPr lang="cs-CZ" dirty="0"/>
              <a:t>V první fázi RAPSODI jen data z NL+DEN + IT</a:t>
            </a:r>
          </a:p>
          <a:p>
            <a:r>
              <a:rPr lang="cs-CZ" dirty="0"/>
              <a:t>Anonymizovaná data – centrální zpracování ITTM/</a:t>
            </a:r>
            <a:r>
              <a:rPr lang="cs-CZ" dirty="0" err="1"/>
              <a:t>eDSN</a:t>
            </a:r>
            <a:r>
              <a:rPr lang="cs-CZ" dirty="0"/>
              <a:t> (</a:t>
            </a:r>
            <a:r>
              <a:rPr lang="cs-CZ" dirty="0" err="1"/>
              <a:t>UK+Itálie</a:t>
            </a:r>
            <a:r>
              <a:rPr lang="cs-CZ" dirty="0"/>
              <a:t>) pod záštitou ERS</a:t>
            </a:r>
          </a:p>
          <a:p>
            <a:r>
              <a:rPr lang="cs-CZ" dirty="0"/>
              <a:t>Data Katalog – seznam proměnných sledovaných v registrech v EU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Cíl </a:t>
            </a:r>
          </a:p>
          <a:p>
            <a:pPr lvl="1"/>
            <a:r>
              <a:rPr lang="cs-CZ" dirty="0"/>
              <a:t>pochopení heterogenity klinických projevů, fenotypů, tíže, náročnosti léčby </a:t>
            </a:r>
          </a:p>
          <a:p>
            <a:pPr lvl="1"/>
            <a:r>
              <a:rPr lang="cs-CZ" dirty="0"/>
              <a:t>vědecký potenciál </a:t>
            </a:r>
          </a:p>
          <a:p>
            <a:pPr lvl="1"/>
            <a:r>
              <a:rPr lang="cs-CZ" dirty="0"/>
              <a:t>spolupráce s farmaceutickými firmami – vývoj nových léků</a:t>
            </a:r>
          </a:p>
          <a:p>
            <a:pPr lvl="1"/>
            <a:r>
              <a:rPr lang="cs-CZ" dirty="0"/>
              <a:t>spolupráce s pacienty – respektování jejich skutečných potřeb</a:t>
            </a:r>
          </a:p>
        </p:txBody>
      </p:sp>
      <p:pic>
        <p:nvPicPr>
          <p:cNvPr id="2050" name="Picture 2" descr="VÃ½sledek obrÃ¡zku pro data sha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67" y="299393"/>
            <a:ext cx="2687766" cy="201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8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2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Q&amp;A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13213"/>
              </p:ext>
            </p:extLst>
          </p:nvPr>
        </p:nvGraphicFramePr>
        <p:xfrm>
          <a:off x="544405" y="1210577"/>
          <a:ext cx="11317395" cy="489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462">
                  <a:extLst>
                    <a:ext uri="{9D8B030D-6E8A-4147-A177-3AD203B41FA5}">
                      <a16:colId xmlns:a16="http://schemas.microsoft.com/office/drawing/2014/main" val="1373314666"/>
                    </a:ext>
                  </a:extLst>
                </a:gridCol>
                <a:gridCol w="10938933">
                  <a:extLst>
                    <a:ext uri="{9D8B030D-6E8A-4147-A177-3AD203B41FA5}">
                      <a16:colId xmlns:a16="http://schemas.microsoft.com/office/drawing/2014/main" val="3580828653"/>
                    </a:ext>
                  </a:extLst>
                </a:gridCol>
              </a:tblGrid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Fast </a:t>
                      </a:r>
                      <a:r>
                        <a:rPr lang="cs-CZ" sz="1400" b="1" dirty="0" err="1">
                          <a:effectLst/>
                        </a:rPr>
                        <a:t>mover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project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3435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Dutch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Danish</a:t>
                      </a:r>
                      <a:r>
                        <a:rPr lang="cs-CZ" sz="1400" dirty="0">
                          <a:effectLst/>
                        </a:rPr>
                        <a:t> registry </a:t>
                      </a:r>
                      <a:r>
                        <a:rPr lang="cs-CZ" sz="1400" dirty="0" err="1">
                          <a:effectLst/>
                        </a:rPr>
                        <a:t>comparison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10829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Process</a:t>
                      </a:r>
                      <a:r>
                        <a:rPr lang="cs-CZ" sz="1400" b="1" dirty="0">
                          <a:effectLst/>
                        </a:rPr>
                        <a:t> and technology </a:t>
                      </a:r>
                      <a:r>
                        <a:rPr lang="cs-CZ" sz="1400" b="1" dirty="0" err="1">
                          <a:effectLst/>
                        </a:rPr>
                        <a:t>for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integration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existing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registries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85971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Inclusiveness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registries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across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Europe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29401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are </a:t>
                      </a:r>
                      <a:r>
                        <a:rPr lang="cs-CZ" sz="1400" b="1" dirty="0" err="1">
                          <a:effectLst/>
                        </a:rPr>
                        <a:t>the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costs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non-</a:t>
                      </a:r>
                      <a:r>
                        <a:rPr lang="cs-CZ" sz="1400" b="1" dirty="0" err="1">
                          <a:effectLst/>
                        </a:rPr>
                        <a:t>biological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treatments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90342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Health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economic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impact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oral </a:t>
                      </a:r>
                      <a:r>
                        <a:rPr lang="cs-CZ" sz="1400" dirty="0" err="1">
                          <a:effectLst/>
                        </a:rPr>
                        <a:t>steroids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across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Europe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95156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Comparison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world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outcomes</a:t>
                      </a:r>
                      <a:r>
                        <a:rPr lang="cs-CZ" sz="1400" dirty="0">
                          <a:effectLst/>
                        </a:rPr>
                        <a:t> to </a:t>
                      </a:r>
                      <a:r>
                        <a:rPr lang="cs-CZ" sz="1400" dirty="0" err="1">
                          <a:effectLst/>
                        </a:rPr>
                        <a:t>those</a:t>
                      </a:r>
                      <a:r>
                        <a:rPr lang="cs-CZ" sz="1400" dirty="0">
                          <a:effectLst/>
                        </a:rPr>
                        <a:t> in </a:t>
                      </a:r>
                      <a:r>
                        <a:rPr lang="cs-CZ" sz="1400" dirty="0" err="1">
                          <a:effectLst/>
                        </a:rPr>
                        <a:t>clinical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trials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05335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Variations</a:t>
                      </a:r>
                      <a:r>
                        <a:rPr lang="cs-CZ" sz="1400" dirty="0">
                          <a:effectLst/>
                        </a:rPr>
                        <a:t> in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diagnosis</a:t>
                      </a:r>
                      <a:r>
                        <a:rPr lang="cs-CZ" sz="1400" dirty="0">
                          <a:effectLst/>
                        </a:rPr>
                        <a:t> and care </a:t>
                      </a:r>
                      <a:r>
                        <a:rPr lang="cs-CZ" sz="1400" dirty="0" err="1">
                          <a:effectLst/>
                        </a:rPr>
                        <a:t>based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upon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comparison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registries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88280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Proportion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patients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with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have</a:t>
                      </a:r>
                      <a:r>
                        <a:rPr lang="cs-CZ" sz="1400" dirty="0">
                          <a:effectLst/>
                        </a:rPr>
                        <a:t> a non-</a:t>
                      </a:r>
                      <a:r>
                        <a:rPr lang="cs-CZ" sz="1400" dirty="0" err="1">
                          <a:effectLst/>
                        </a:rPr>
                        <a:t>reversible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chronic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condition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28832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registries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can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tell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us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about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the</a:t>
                      </a:r>
                      <a:r>
                        <a:rPr lang="cs-CZ" sz="1400" b="1" dirty="0">
                          <a:effectLst/>
                        </a:rPr>
                        <a:t> use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biologics</a:t>
                      </a:r>
                      <a:r>
                        <a:rPr lang="cs-CZ" sz="1400" b="1" dirty="0">
                          <a:effectLst/>
                        </a:rPr>
                        <a:t> and severe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across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europe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81016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Assessment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the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patient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centeredness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registries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76917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aspects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are </a:t>
                      </a:r>
                      <a:r>
                        <a:rPr lang="cs-CZ" sz="1400" b="1" dirty="0" err="1">
                          <a:effectLst/>
                        </a:rPr>
                        <a:t>missing</a:t>
                      </a:r>
                      <a:r>
                        <a:rPr lang="cs-CZ" sz="1400" b="1" dirty="0">
                          <a:effectLst/>
                        </a:rPr>
                        <a:t> in registry </a:t>
                      </a:r>
                      <a:r>
                        <a:rPr lang="cs-CZ" sz="1400" b="1" dirty="0" err="1">
                          <a:effectLst/>
                        </a:rPr>
                        <a:t>outcome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measure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assessments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23450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Relationship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between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systemic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inflammation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tiredness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24603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Validation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a </a:t>
                      </a:r>
                      <a:r>
                        <a:rPr lang="cs-CZ" sz="1400" dirty="0" err="1">
                          <a:effectLst/>
                        </a:rPr>
                        <a:t>patient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centered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questionnaires</a:t>
                      </a:r>
                      <a:r>
                        <a:rPr lang="cs-CZ" sz="1400" dirty="0">
                          <a:effectLst/>
                        </a:rPr>
                        <a:t> in a pan-</a:t>
                      </a:r>
                      <a:r>
                        <a:rPr lang="cs-CZ" sz="1400" dirty="0" err="1">
                          <a:effectLst/>
                        </a:rPr>
                        <a:t>european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cohort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4339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Impact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definitions</a:t>
                      </a:r>
                      <a:r>
                        <a:rPr lang="cs-CZ" sz="1400" dirty="0">
                          <a:effectLst/>
                        </a:rPr>
                        <a:t> on </a:t>
                      </a:r>
                      <a:r>
                        <a:rPr lang="cs-CZ" sz="1400" dirty="0" err="1">
                          <a:effectLst/>
                        </a:rPr>
                        <a:t>the</a:t>
                      </a:r>
                      <a:r>
                        <a:rPr lang="cs-CZ" sz="1400" dirty="0">
                          <a:effectLst/>
                        </a:rPr>
                        <a:t> management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: adherence, registry </a:t>
                      </a:r>
                      <a:r>
                        <a:rPr lang="cs-CZ" sz="1400" dirty="0" err="1">
                          <a:effectLst/>
                        </a:rPr>
                        <a:t>inclusion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27214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Use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digital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health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tools</a:t>
                      </a:r>
                      <a:r>
                        <a:rPr lang="cs-CZ" sz="1400" b="1" dirty="0">
                          <a:effectLst/>
                        </a:rPr>
                        <a:t> to track </a:t>
                      </a:r>
                      <a:r>
                        <a:rPr lang="cs-CZ" sz="1400" b="1" dirty="0" err="1">
                          <a:effectLst/>
                        </a:rPr>
                        <a:t>medication</a:t>
                      </a:r>
                      <a:r>
                        <a:rPr lang="cs-CZ" sz="1400" b="1" dirty="0">
                          <a:effectLst/>
                        </a:rPr>
                        <a:t> use and </a:t>
                      </a:r>
                      <a:r>
                        <a:rPr lang="cs-CZ" sz="1400" b="1" dirty="0" err="1">
                          <a:effectLst/>
                        </a:rPr>
                        <a:t>reasons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for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stopping</a:t>
                      </a:r>
                      <a:r>
                        <a:rPr lang="cs-CZ" sz="1400" b="1" dirty="0">
                          <a:effectLst/>
                        </a:rPr>
                        <a:t> in severe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- 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50612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Role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patient</a:t>
                      </a:r>
                      <a:r>
                        <a:rPr lang="cs-CZ" sz="1400" b="1" dirty="0">
                          <a:effectLst/>
                        </a:rPr>
                        <a:t> data </a:t>
                      </a:r>
                      <a:r>
                        <a:rPr lang="cs-CZ" sz="1400" b="1" dirty="0" err="1">
                          <a:effectLst/>
                        </a:rPr>
                        <a:t>entry</a:t>
                      </a:r>
                      <a:r>
                        <a:rPr lang="cs-CZ" sz="1400" b="1" dirty="0">
                          <a:effectLst/>
                        </a:rPr>
                        <a:t> in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research</a:t>
                      </a:r>
                      <a:r>
                        <a:rPr lang="cs-CZ" sz="1400" b="1" dirty="0">
                          <a:effectLst/>
                        </a:rPr>
                        <a:t> and management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420508"/>
                  </a:ext>
                </a:extLst>
              </a:tr>
            </a:tbl>
          </a:graphicData>
        </a:graphic>
      </p:graphicFrame>
      <p:pic>
        <p:nvPicPr>
          <p:cNvPr id="4098" name="Picture 2" descr="VÃ½sledek obrÃ¡zku pro research 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15790"/>
          <a:stretch/>
        </p:blipFill>
        <p:spPr bwMode="auto">
          <a:xfrm>
            <a:off x="10761039" y="0"/>
            <a:ext cx="1430961" cy="17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431800" y="1210578"/>
            <a:ext cx="8483600" cy="1103998"/>
          </a:xfrm>
          <a:prstGeom prst="roundRect">
            <a:avLst/>
          </a:prstGeom>
          <a:solidFill>
            <a:srgbClr val="4472C4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31800" y="3745183"/>
            <a:ext cx="8483600" cy="903972"/>
          </a:xfrm>
          <a:prstGeom prst="roundRect">
            <a:avLst/>
          </a:prstGeom>
          <a:solidFill>
            <a:srgbClr val="4472C4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34975" y="2322279"/>
            <a:ext cx="8483600" cy="81261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31800" y="4886049"/>
            <a:ext cx="8483600" cy="31103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31800" y="5535425"/>
            <a:ext cx="8483600" cy="55592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431800" y="3469284"/>
            <a:ext cx="8483600" cy="255011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431800" y="5197099"/>
            <a:ext cx="8483600" cy="294487"/>
          </a:xfrm>
          <a:prstGeom prst="roundRect">
            <a:avLst/>
          </a:prstGeom>
          <a:solidFill>
            <a:srgbClr val="4472C4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>
            <a:off x="431800" y="3162210"/>
            <a:ext cx="8483600" cy="252789"/>
          </a:xfrm>
          <a:prstGeom prst="roundRect">
            <a:avLst/>
          </a:prstGeom>
          <a:solidFill>
            <a:srgbClr val="4472C4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15"/>
          <p:cNvSpPr/>
          <p:nvPr/>
        </p:nvSpPr>
        <p:spPr>
          <a:xfrm>
            <a:off x="9391650" y="2408904"/>
            <a:ext cx="457200" cy="470070"/>
          </a:xfrm>
          <a:prstGeom prst="roundRect">
            <a:avLst/>
          </a:prstGeom>
          <a:solidFill>
            <a:srgbClr val="4472C4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958280" y="2488168"/>
            <a:ext cx="93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Registry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9391650" y="3084510"/>
            <a:ext cx="457200" cy="47131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9965269" y="3178257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Náklady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9391650" y="3761364"/>
            <a:ext cx="457200" cy="467736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9977709" y="3810566"/>
            <a:ext cx="91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9391650" y="4466447"/>
            <a:ext cx="457200" cy="44128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9989503" y="4509290"/>
            <a:ext cx="924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Pacienti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431800" y="4617614"/>
            <a:ext cx="8483600" cy="255011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2F528F">
                <a:alpha val="2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6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8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2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Q&amp;A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00332"/>
              </p:ext>
            </p:extLst>
          </p:nvPr>
        </p:nvGraphicFramePr>
        <p:xfrm>
          <a:off x="544405" y="1210577"/>
          <a:ext cx="11317395" cy="489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462">
                  <a:extLst>
                    <a:ext uri="{9D8B030D-6E8A-4147-A177-3AD203B41FA5}">
                      <a16:colId xmlns:a16="http://schemas.microsoft.com/office/drawing/2014/main" val="1373314666"/>
                    </a:ext>
                  </a:extLst>
                </a:gridCol>
                <a:gridCol w="10938933">
                  <a:extLst>
                    <a:ext uri="{9D8B030D-6E8A-4147-A177-3AD203B41FA5}">
                      <a16:colId xmlns:a16="http://schemas.microsoft.com/office/drawing/2014/main" val="3580828653"/>
                    </a:ext>
                  </a:extLst>
                </a:gridCol>
              </a:tblGrid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Fast </a:t>
                      </a:r>
                      <a:r>
                        <a:rPr lang="cs-CZ" sz="1400" b="1" dirty="0" err="1">
                          <a:effectLst/>
                        </a:rPr>
                        <a:t>mover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project</a:t>
                      </a:r>
                      <a:r>
                        <a:rPr lang="cs-CZ" sz="1400" b="1" dirty="0">
                          <a:effectLst/>
                        </a:rPr>
                        <a:t> –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effectLst/>
                        </a:rPr>
                        <a:t>Publikace v přípravě – shrnutí dat z NL a DEK registru – variace v dávce OKS k</a:t>
                      </a:r>
                      <a:r>
                        <a:rPr lang="cs-CZ" sz="1400" b="1" i="1" baseline="0" dirty="0">
                          <a:solidFill>
                            <a:srgbClr val="FF0000"/>
                          </a:solidFill>
                          <a:effectLst/>
                        </a:rPr>
                        <a:t> udržení kontrola AB</a:t>
                      </a:r>
                      <a:r>
                        <a:rPr lang="cs-CZ" sz="1400" b="1" dirty="0">
                          <a:effectLst/>
                        </a:rPr>
                        <a:t>                       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3435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Dutch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Danish</a:t>
                      </a:r>
                      <a:r>
                        <a:rPr lang="cs-CZ" sz="1400" dirty="0">
                          <a:effectLst/>
                        </a:rPr>
                        <a:t> registry </a:t>
                      </a:r>
                      <a:r>
                        <a:rPr lang="cs-CZ" sz="1400" dirty="0" err="1">
                          <a:effectLst/>
                        </a:rPr>
                        <a:t>comparison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10829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Process</a:t>
                      </a:r>
                      <a:r>
                        <a:rPr lang="cs-CZ" sz="1400" b="1" dirty="0">
                          <a:effectLst/>
                        </a:rPr>
                        <a:t> and technology </a:t>
                      </a:r>
                      <a:r>
                        <a:rPr lang="cs-CZ" sz="1400" b="1" dirty="0" err="1">
                          <a:effectLst/>
                        </a:rPr>
                        <a:t>for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integration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existing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registries</a:t>
                      </a:r>
                      <a:r>
                        <a:rPr lang="cs-CZ" sz="1400" b="1" dirty="0">
                          <a:effectLst/>
                        </a:rPr>
                        <a:t> –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effectLst/>
                        </a:rPr>
                        <a:t>spolupráce s</a:t>
                      </a:r>
                      <a:r>
                        <a:rPr lang="cs-CZ" sz="1400" b="1" i="1" baseline="0" dirty="0">
                          <a:solidFill>
                            <a:srgbClr val="FF0000"/>
                          </a:solidFill>
                          <a:effectLst/>
                        </a:rPr>
                        <a:t> Projektem 1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685971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Inclusiveness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registries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across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Europe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29401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are </a:t>
                      </a:r>
                      <a:r>
                        <a:rPr lang="cs-CZ" sz="1400" b="1" dirty="0" err="1">
                          <a:effectLst/>
                        </a:rPr>
                        <a:t>the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costs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non-</a:t>
                      </a:r>
                      <a:r>
                        <a:rPr lang="cs-CZ" sz="1400" b="1" dirty="0" err="1">
                          <a:effectLst/>
                        </a:rPr>
                        <a:t>biological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treatments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effectLst/>
                        </a:rPr>
                        <a:t>– sledování přímých/nepřímých</a:t>
                      </a:r>
                      <a:r>
                        <a:rPr lang="cs-CZ" sz="1400" b="1" i="1" baseline="0" dirty="0">
                          <a:solidFill>
                            <a:srgbClr val="FF0000"/>
                          </a:solidFill>
                          <a:effectLst/>
                        </a:rPr>
                        <a:t> nákladů + nákladů dodaných pacienty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490342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Health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economic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impact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oral </a:t>
                      </a:r>
                      <a:r>
                        <a:rPr lang="cs-CZ" sz="1400" dirty="0" err="1">
                          <a:effectLst/>
                        </a:rPr>
                        <a:t>steroids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across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Europe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95156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Comparison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world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outcomes</a:t>
                      </a:r>
                      <a:r>
                        <a:rPr lang="cs-CZ" sz="1400" dirty="0">
                          <a:effectLst/>
                        </a:rPr>
                        <a:t> to </a:t>
                      </a:r>
                      <a:r>
                        <a:rPr lang="cs-CZ" sz="1400" dirty="0" err="1">
                          <a:effectLst/>
                        </a:rPr>
                        <a:t>those</a:t>
                      </a:r>
                      <a:r>
                        <a:rPr lang="cs-CZ" sz="1400" dirty="0">
                          <a:effectLst/>
                        </a:rPr>
                        <a:t> in </a:t>
                      </a:r>
                      <a:r>
                        <a:rPr lang="cs-CZ" sz="1400" dirty="0" err="1">
                          <a:effectLst/>
                        </a:rPr>
                        <a:t>clinical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trials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05335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8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Variations</a:t>
                      </a:r>
                      <a:r>
                        <a:rPr lang="cs-CZ" sz="1400" dirty="0">
                          <a:effectLst/>
                        </a:rPr>
                        <a:t> in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diagnosis</a:t>
                      </a:r>
                      <a:r>
                        <a:rPr lang="cs-CZ" sz="1400" dirty="0">
                          <a:effectLst/>
                        </a:rPr>
                        <a:t> and care </a:t>
                      </a:r>
                      <a:r>
                        <a:rPr lang="cs-CZ" sz="1400" dirty="0" err="1">
                          <a:effectLst/>
                        </a:rPr>
                        <a:t>based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upon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comparison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registries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88280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9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Proportion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patients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with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have</a:t>
                      </a:r>
                      <a:r>
                        <a:rPr lang="cs-CZ" sz="1400" dirty="0">
                          <a:effectLst/>
                        </a:rPr>
                        <a:t> a non-</a:t>
                      </a:r>
                      <a:r>
                        <a:rPr lang="cs-CZ" sz="1400" dirty="0" err="1">
                          <a:effectLst/>
                        </a:rPr>
                        <a:t>reversible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chronic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condition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28832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registries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can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tell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us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about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the</a:t>
                      </a:r>
                      <a:r>
                        <a:rPr lang="cs-CZ" sz="1400" b="1" dirty="0">
                          <a:effectLst/>
                        </a:rPr>
                        <a:t> use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biologics</a:t>
                      </a:r>
                      <a:r>
                        <a:rPr lang="cs-CZ" sz="1400" b="1" dirty="0">
                          <a:effectLst/>
                        </a:rPr>
                        <a:t> and severe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across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europe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effectLst/>
                        </a:rPr>
                        <a:t>– dostupnost</a:t>
                      </a:r>
                      <a:r>
                        <a:rPr lang="cs-CZ" sz="1400" b="1" i="1" baseline="0" dirty="0">
                          <a:solidFill>
                            <a:srgbClr val="FF0000"/>
                          </a:solidFill>
                          <a:effectLst/>
                        </a:rPr>
                        <a:t> péče v EU – bariéry AUS/CZ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81016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Assessment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the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patient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centeredness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registries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76917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aspects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are </a:t>
                      </a:r>
                      <a:r>
                        <a:rPr lang="cs-CZ" sz="1400" b="1" dirty="0" err="1">
                          <a:effectLst/>
                        </a:rPr>
                        <a:t>missing</a:t>
                      </a:r>
                      <a:r>
                        <a:rPr lang="cs-CZ" sz="1400" b="1" dirty="0">
                          <a:effectLst/>
                        </a:rPr>
                        <a:t> in registry </a:t>
                      </a:r>
                      <a:r>
                        <a:rPr lang="cs-CZ" sz="1400" b="1" dirty="0" err="1">
                          <a:effectLst/>
                        </a:rPr>
                        <a:t>outcome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measure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assessments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effectLst/>
                        </a:rPr>
                        <a:t>– co bychom měli evidovat</a:t>
                      </a:r>
                      <a:r>
                        <a:rPr lang="cs-CZ" sz="1400" b="1" i="1" baseline="0" dirty="0">
                          <a:solidFill>
                            <a:srgbClr val="FF0000"/>
                          </a:solidFill>
                          <a:effectLst/>
                        </a:rPr>
                        <a:t> – názor pacientů – 3 symptomy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23450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Relationship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between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systemic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inflammation</a:t>
                      </a:r>
                      <a:r>
                        <a:rPr lang="cs-CZ" sz="1400" dirty="0">
                          <a:effectLst/>
                        </a:rPr>
                        <a:t> and </a:t>
                      </a:r>
                      <a:r>
                        <a:rPr lang="cs-CZ" sz="1400" dirty="0" err="1">
                          <a:effectLst/>
                        </a:rPr>
                        <a:t>tiredness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24603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Validation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a </a:t>
                      </a:r>
                      <a:r>
                        <a:rPr lang="cs-CZ" sz="1400" dirty="0" err="1">
                          <a:effectLst/>
                        </a:rPr>
                        <a:t>patient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centered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questionnaires</a:t>
                      </a:r>
                      <a:r>
                        <a:rPr lang="cs-CZ" sz="1400" dirty="0">
                          <a:effectLst/>
                        </a:rPr>
                        <a:t> in a pan-</a:t>
                      </a:r>
                      <a:r>
                        <a:rPr lang="cs-CZ" sz="1400" dirty="0" err="1">
                          <a:effectLst/>
                        </a:rPr>
                        <a:t>european</a:t>
                      </a:r>
                      <a:r>
                        <a:rPr lang="cs-CZ" sz="1400" dirty="0">
                          <a:effectLst/>
                        </a:rPr>
                        <a:t> severe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cohort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4339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Impact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definitions</a:t>
                      </a:r>
                      <a:r>
                        <a:rPr lang="cs-CZ" sz="1400" dirty="0">
                          <a:effectLst/>
                        </a:rPr>
                        <a:t> on </a:t>
                      </a:r>
                      <a:r>
                        <a:rPr lang="cs-CZ" sz="1400" dirty="0" err="1">
                          <a:effectLst/>
                        </a:rPr>
                        <a:t>the</a:t>
                      </a:r>
                      <a:r>
                        <a:rPr lang="cs-CZ" sz="1400" dirty="0">
                          <a:effectLst/>
                        </a:rPr>
                        <a:t> management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asthma</a:t>
                      </a:r>
                      <a:r>
                        <a:rPr lang="cs-CZ" sz="1400" dirty="0">
                          <a:effectLst/>
                        </a:rPr>
                        <a:t>: adherence, registry </a:t>
                      </a:r>
                      <a:r>
                        <a:rPr lang="cs-CZ" sz="1400" dirty="0" err="1">
                          <a:effectLst/>
                        </a:rPr>
                        <a:t>inclusion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27214"/>
                  </a:ext>
                </a:extLst>
              </a:tr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Use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digital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health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tools</a:t>
                      </a:r>
                      <a:r>
                        <a:rPr lang="cs-CZ" sz="1400" b="1" dirty="0">
                          <a:effectLst/>
                        </a:rPr>
                        <a:t> to track </a:t>
                      </a:r>
                      <a:r>
                        <a:rPr lang="cs-CZ" sz="1400" b="1" dirty="0" err="1">
                          <a:effectLst/>
                        </a:rPr>
                        <a:t>medication</a:t>
                      </a:r>
                      <a:r>
                        <a:rPr lang="cs-CZ" sz="1400" b="1" dirty="0">
                          <a:effectLst/>
                        </a:rPr>
                        <a:t> use and </a:t>
                      </a:r>
                      <a:r>
                        <a:rPr lang="cs-CZ" sz="1400" b="1" dirty="0" err="1">
                          <a:effectLst/>
                        </a:rPr>
                        <a:t>reasons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for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stopping</a:t>
                      </a:r>
                      <a:r>
                        <a:rPr lang="cs-CZ" sz="1400" b="1" dirty="0">
                          <a:effectLst/>
                        </a:rPr>
                        <a:t> in severe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- 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50612"/>
                  </a:ext>
                </a:extLst>
              </a:tr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Role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patient</a:t>
                      </a:r>
                      <a:r>
                        <a:rPr lang="cs-CZ" sz="1400" b="1" dirty="0">
                          <a:effectLst/>
                        </a:rPr>
                        <a:t> data </a:t>
                      </a:r>
                      <a:r>
                        <a:rPr lang="cs-CZ" sz="1400" b="1" dirty="0" err="1">
                          <a:effectLst/>
                        </a:rPr>
                        <a:t>entry</a:t>
                      </a:r>
                      <a:r>
                        <a:rPr lang="cs-CZ" sz="1400" b="1" dirty="0">
                          <a:effectLst/>
                        </a:rPr>
                        <a:t> in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research</a:t>
                      </a:r>
                      <a:r>
                        <a:rPr lang="cs-CZ" sz="1400" b="1" dirty="0">
                          <a:effectLst/>
                        </a:rPr>
                        <a:t> and management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420508"/>
                  </a:ext>
                </a:extLst>
              </a:tr>
            </a:tbl>
          </a:graphicData>
        </a:graphic>
      </p:graphicFrame>
      <p:pic>
        <p:nvPicPr>
          <p:cNvPr id="4098" name="Picture 2" descr="VÃ½sledek obrÃ¡zku pro research 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15790"/>
          <a:stretch/>
        </p:blipFill>
        <p:spPr bwMode="auto">
          <a:xfrm>
            <a:off x="10761039" y="0"/>
            <a:ext cx="1430961" cy="17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67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22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2 – Fast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Mover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02033"/>
              </p:ext>
            </p:extLst>
          </p:nvPr>
        </p:nvGraphicFramePr>
        <p:xfrm>
          <a:off x="544405" y="1210577"/>
          <a:ext cx="11317395" cy="285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390">
                  <a:extLst>
                    <a:ext uri="{9D8B030D-6E8A-4147-A177-3AD203B41FA5}">
                      <a16:colId xmlns:a16="http://schemas.microsoft.com/office/drawing/2014/main" val="1373314666"/>
                    </a:ext>
                  </a:extLst>
                </a:gridCol>
                <a:gridCol w="10992005">
                  <a:extLst>
                    <a:ext uri="{9D8B030D-6E8A-4147-A177-3AD203B41FA5}">
                      <a16:colId xmlns:a16="http://schemas.microsoft.com/office/drawing/2014/main" val="3580828653"/>
                    </a:ext>
                  </a:extLst>
                </a:gridCol>
              </a:tblGrid>
              <a:tr h="241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Fast </a:t>
                      </a:r>
                      <a:r>
                        <a:rPr lang="cs-CZ" sz="1400" b="1" dirty="0" err="1">
                          <a:effectLst/>
                        </a:rPr>
                        <a:t>mover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project</a:t>
                      </a:r>
                      <a:r>
                        <a:rPr lang="cs-CZ" sz="1400" b="1" dirty="0">
                          <a:effectLst/>
                        </a:rPr>
                        <a:t> – </a:t>
                      </a:r>
                      <a:r>
                        <a:rPr lang="cs-CZ" sz="1400" b="1" i="1" dirty="0">
                          <a:solidFill>
                            <a:srgbClr val="FF0000"/>
                          </a:solidFill>
                          <a:effectLst/>
                        </a:rPr>
                        <a:t>Publikace v přípravě – shrnutí dat z NL a DEK registru – variace v dávce OKS k</a:t>
                      </a:r>
                      <a:r>
                        <a:rPr lang="cs-CZ" sz="1400" b="1" i="1" baseline="0" dirty="0">
                          <a:solidFill>
                            <a:srgbClr val="FF0000"/>
                          </a:solidFill>
                          <a:effectLst/>
                        </a:rPr>
                        <a:t> udržení kontrola AB</a:t>
                      </a:r>
                      <a:r>
                        <a:rPr lang="cs-CZ" sz="1400" b="1" dirty="0">
                          <a:effectLst/>
                        </a:rPr>
                        <a:t>                        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33435"/>
                  </a:ext>
                </a:extLst>
              </a:tr>
            </a:tbl>
          </a:graphicData>
        </a:graphic>
      </p:graphicFrame>
      <p:pic>
        <p:nvPicPr>
          <p:cNvPr id="4098" name="Picture 2" descr="VÃ½sledek obrÃ¡zku pro research 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15790"/>
          <a:stretch/>
        </p:blipFill>
        <p:spPr bwMode="auto">
          <a:xfrm>
            <a:off x="10761039" y="0"/>
            <a:ext cx="1430961" cy="17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FF0D680-BBF8-4A4D-AF16-6345ACE3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22" y="1650290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Prezentace na kongresu ERS v Madridu 2019</a:t>
            </a:r>
          </a:p>
          <a:p>
            <a:r>
              <a:rPr lang="cs-CZ" dirty="0"/>
              <a:t>Porovnání sledovaných ukazatelů v registrech z 11 zemí</a:t>
            </a:r>
          </a:p>
          <a:p>
            <a:pPr lvl="1"/>
            <a:r>
              <a:rPr lang="cs-CZ" dirty="0"/>
              <a:t>Různá </a:t>
            </a:r>
            <a:r>
              <a:rPr lang="cs-CZ" dirty="0" err="1"/>
              <a:t>inclusion</a:t>
            </a:r>
            <a:r>
              <a:rPr lang="cs-CZ" dirty="0"/>
              <a:t> kritéria do registrů, ale podobné charakteristiky dat</a:t>
            </a:r>
          </a:p>
          <a:p>
            <a:pPr lvl="1"/>
            <a:r>
              <a:rPr lang="cs-CZ" dirty="0"/>
              <a:t>Výrazná variabilita IKS dávky</a:t>
            </a:r>
          </a:p>
          <a:p>
            <a:pPr lvl="1"/>
            <a:r>
              <a:rPr lang="cs-CZ" dirty="0"/>
              <a:t>V UK nejvyšší spotřeba systémové kortikoterapie !!!</a:t>
            </a:r>
          </a:p>
          <a:p>
            <a:r>
              <a:rPr lang="cs-CZ" dirty="0"/>
              <a:t>Odpovědi na otázky:</a:t>
            </a:r>
          </a:p>
          <a:p>
            <a:pPr lvl="1"/>
            <a:r>
              <a:rPr lang="cs-CZ" dirty="0"/>
              <a:t>Náklady na léčbu těžkého astmatu, rozdíly v zemích EU (léčba, </a:t>
            </a:r>
            <a:r>
              <a:rPr lang="cs-CZ" dirty="0" err="1"/>
              <a:t>zdr.systémy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Subanalýzy</a:t>
            </a:r>
            <a:r>
              <a:rPr lang="cs-CZ" dirty="0"/>
              <a:t> nákladů různých subpopulací těžkého astmatu</a:t>
            </a:r>
          </a:p>
          <a:p>
            <a:pPr marL="457200" lvl="1" indent="0">
              <a:buNone/>
            </a:pPr>
            <a:r>
              <a:rPr lang="cs-CZ" dirty="0"/>
              <a:t>	(C1: GINA4+5 astma, C2: kontrolované těžké astma, C3: TRA 	nekontrolované, C4: těžké AB vhodné k biologické léčbě)</a:t>
            </a:r>
          </a:p>
          <a:p>
            <a:pPr lvl="1">
              <a:tabLst>
                <a:tab pos="8339138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4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90999-09B6-4C0E-8712-66948B0EA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922" y="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– Projekt 2 – </a:t>
            </a:r>
            <a:r>
              <a:rPr lang="cs-CZ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Biologika</a:t>
            </a:r>
            <a:r>
              <a:rPr lang="cs-C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Evropě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A4E60B-4A0F-474F-BF58-0E20B7D70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87" y="6311900"/>
            <a:ext cx="2043209" cy="393699"/>
          </a:xfrm>
          <a:prstGeom prst="rect">
            <a:avLst/>
          </a:prstGeom>
        </p:spPr>
      </p:pic>
      <p:pic>
        <p:nvPicPr>
          <p:cNvPr id="4098" name="Picture 2" descr="VÃ½sledek obrÃ¡zku pro research ques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r="15790"/>
          <a:stretch/>
        </p:blipFill>
        <p:spPr bwMode="auto">
          <a:xfrm>
            <a:off x="10761039" y="0"/>
            <a:ext cx="1430961" cy="17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FF0D680-BBF8-4A4D-AF16-6345ACE3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22" y="1650290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Dostupnost péče a nákladných léků v Evropě</a:t>
            </a:r>
          </a:p>
          <a:p>
            <a:r>
              <a:rPr lang="cs-CZ" dirty="0"/>
              <a:t>Sledování podmínek úhrady v jednotlivých zemích – rozdíly</a:t>
            </a:r>
          </a:p>
          <a:p>
            <a:r>
              <a:rPr lang="cs-CZ" dirty="0"/>
              <a:t>Registrace výsledků v národních/mezinárodních </a:t>
            </a:r>
            <a:r>
              <a:rPr lang="cs-CZ" dirty="0" err="1"/>
              <a:t>registech</a:t>
            </a:r>
            <a:endParaRPr lang="cs-CZ" dirty="0"/>
          </a:p>
          <a:p>
            <a:r>
              <a:rPr lang="cs-CZ" dirty="0"/>
              <a:t>Nedostupnost některých léků v některých zemích </a:t>
            </a:r>
          </a:p>
          <a:p>
            <a:r>
              <a:rPr lang="cs-CZ" dirty="0"/>
              <a:t>Jednota v definici těžkého astmatu pro plátce péče</a:t>
            </a:r>
          </a:p>
          <a:p>
            <a:r>
              <a:rPr lang="cs-CZ" dirty="0"/>
              <a:t>Rozhodnutí multidisciplinárního týmu</a:t>
            </a:r>
          </a:p>
          <a:p>
            <a:r>
              <a:rPr lang="cs-CZ" dirty="0"/>
              <a:t>Péče vázaná na centra vs. primární péče (AUS </a:t>
            </a:r>
            <a:r>
              <a:rPr lang="cs-CZ" dirty="0" err="1"/>
              <a:t>vs</a:t>
            </a:r>
            <a:r>
              <a:rPr lang="cs-CZ" dirty="0"/>
              <a:t> CZE)</a:t>
            </a:r>
          </a:p>
          <a:p>
            <a:pPr lvl="1">
              <a:tabLst>
                <a:tab pos="8339138" algn="l"/>
              </a:tabLst>
            </a:pP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321875"/>
              </p:ext>
            </p:extLst>
          </p:nvPr>
        </p:nvGraphicFramePr>
        <p:xfrm>
          <a:off x="394922" y="1043665"/>
          <a:ext cx="11317395" cy="291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462">
                  <a:extLst>
                    <a:ext uri="{9D8B030D-6E8A-4147-A177-3AD203B41FA5}">
                      <a16:colId xmlns:a16="http://schemas.microsoft.com/office/drawing/2014/main" val="3986353831"/>
                    </a:ext>
                  </a:extLst>
                </a:gridCol>
                <a:gridCol w="10938933">
                  <a:extLst>
                    <a:ext uri="{9D8B030D-6E8A-4147-A177-3AD203B41FA5}">
                      <a16:colId xmlns:a16="http://schemas.microsoft.com/office/drawing/2014/main" val="892265116"/>
                    </a:ext>
                  </a:extLst>
                </a:gridCol>
              </a:tblGrid>
              <a:tr h="291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What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registries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can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tell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us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about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the</a:t>
                      </a:r>
                      <a:r>
                        <a:rPr lang="cs-CZ" sz="1400" b="1" dirty="0">
                          <a:effectLst/>
                        </a:rPr>
                        <a:t> use </a:t>
                      </a:r>
                      <a:r>
                        <a:rPr lang="cs-CZ" sz="1400" b="1" dirty="0" err="1">
                          <a:effectLst/>
                        </a:rPr>
                        <a:t>of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biologics</a:t>
                      </a:r>
                      <a:r>
                        <a:rPr lang="cs-CZ" sz="1400" b="1" dirty="0">
                          <a:effectLst/>
                        </a:rPr>
                        <a:t> and severe </a:t>
                      </a:r>
                      <a:r>
                        <a:rPr lang="cs-CZ" sz="1400" b="1" dirty="0" err="1">
                          <a:effectLst/>
                        </a:rPr>
                        <a:t>asthma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across</a:t>
                      </a:r>
                      <a:r>
                        <a:rPr lang="cs-CZ" sz="1400" b="1" dirty="0">
                          <a:effectLst/>
                        </a:rPr>
                        <a:t> </a:t>
                      </a:r>
                      <a:r>
                        <a:rPr lang="cs-CZ" sz="1400" b="1" dirty="0" err="1">
                          <a:effectLst/>
                        </a:rPr>
                        <a:t>europe</a:t>
                      </a:r>
                      <a:endParaRPr lang="cs-CZ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20054" marR="20054" marT="20054" marB="20054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59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543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1349</Words>
  <Application>Microsoft Office PowerPoint</Application>
  <PresentationFormat>Širokoúhlá obrazovka</PresentationFormat>
  <Paragraphs>291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Prezentace aplikace PowerPoint</vt:lpstr>
      <vt:lpstr>Zájem odborných společností o těžké astma</vt:lpstr>
      <vt:lpstr>SHARP – „Severe Heterogeneous Asthma Research Collaboration – Patient Centered“</vt:lpstr>
      <vt:lpstr>SHARP – Projekt 1  Registry integration platform</vt:lpstr>
      <vt:lpstr>SHARP – Projekt 1  Registry integration platform</vt:lpstr>
      <vt:lpstr>SHARP – Projekt 2 Analysis: Research Q&amp;A</vt:lpstr>
      <vt:lpstr>SHARP – Projekt 2 Analysis: Research Q&amp;A</vt:lpstr>
      <vt:lpstr>SHARP – Projekt 2 – Fast Mover Project</vt:lpstr>
      <vt:lpstr>SHARP – Projekt 2 – Biologika v Evropě</vt:lpstr>
      <vt:lpstr>SHARP – Projekt 3 - Patient centered outcomes</vt:lpstr>
      <vt:lpstr>Prezentace aplikace PowerPoint</vt:lpstr>
      <vt:lpstr>Prezentace aplikace PowerPoint</vt:lpstr>
      <vt:lpstr>Prezentace aplikace PowerPoint</vt:lpstr>
      <vt:lpstr>SHARP – Projekt 2 – PRO, Digital Health</vt:lpstr>
      <vt:lpstr>Prezentace aplikace PowerPoint</vt:lpstr>
      <vt:lpstr>SHARP – PACIENT ve STŘEDU ZÁJMU !!!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Sedlák, Vratislav</dc:creator>
  <cp:lastModifiedBy>rada.sedlak@gmail.com</cp:lastModifiedBy>
  <cp:revision>16</cp:revision>
  <dcterms:created xsi:type="dcterms:W3CDTF">2019-05-30T19:33:50Z</dcterms:created>
  <dcterms:modified xsi:type="dcterms:W3CDTF">2024-06-12T08:54:24Z</dcterms:modified>
</cp:coreProperties>
</file>